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handoutMasterIdLst>
    <p:handoutMasterId r:id="rId80"/>
  </p:handoutMasterIdLst>
  <p:sldIdLst>
    <p:sldId id="920" r:id="rId2"/>
    <p:sldId id="1167" r:id="rId3"/>
    <p:sldId id="1168" r:id="rId4"/>
    <p:sldId id="921" r:id="rId5"/>
    <p:sldId id="1172" r:id="rId6"/>
    <p:sldId id="1101" r:id="rId7"/>
    <p:sldId id="1155" r:id="rId8"/>
    <p:sldId id="1156" r:id="rId9"/>
    <p:sldId id="1157" r:id="rId10"/>
    <p:sldId id="1043" r:id="rId11"/>
    <p:sldId id="1044" r:id="rId12"/>
    <p:sldId id="1045" r:id="rId13"/>
    <p:sldId id="1046" r:id="rId14"/>
    <p:sldId id="1047" r:id="rId15"/>
    <p:sldId id="1048" r:id="rId16"/>
    <p:sldId id="1049" r:id="rId17"/>
    <p:sldId id="1050" r:id="rId18"/>
    <p:sldId id="1113" r:id="rId19"/>
    <p:sldId id="1158" r:id="rId20"/>
    <p:sldId id="1159" r:id="rId21"/>
    <p:sldId id="1160" r:id="rId22"/>
    <p:sldId id="1173" r:id="rId23"/>
    <p:sldId id="954" r:id="rId24"/>
    <p:sldId id="998" r:id="rId25"/>
    <p:sldId id="1171" r:id="rId26"/>
    <p:sldId id="1161" r:id="rId27"/>
    <p:sldId id="1169" r:id="rId28"/>
    <p:sldId id="1162" r:id="rId29"/>
    <p:sldId id="1163" r:id="rId30"/>
    <p:sldId id="1164" r:id="rId31"/>
    <p:sldId id="1165" r:id="rId32"/>
    <p:sldId id="999" r:id="rId33"/>
    <p:sldId id="1000" r:id="rId34"/>
    <p:sldId id="1001" r:id="rId35"/>
    <p:sldId id="1002" r:id="rId36"/>
    <p:sldId id="955" r:id="rId37"/>
    <p:sldId id="1003" r:id="rId38"/>
    <p:sldId id="1004" r:id="rId39"/>
    <p:sldId id="1005" r:id="rId40"/>
    <p:sldId id="1006" r:id="rId41"/>
    <p:sldId id="1007" r:id="rId42"/>
    <p:sldId id="1008" r:id="rId43"/>
    <p:sldId id="1009" r:id="rId44"/>
    <p:sldId id="1029" r:id="rId45"/>
    <p:sldId id="1030" r:id="rId46"/>
    <p:sldId id="1174" r:id="rId47"/>
    <p:sldId id="1031" r:id="rId48"/>
    <p:sldId id="1066" r:id="rId49"/>
    <p:sldId id="1071" r:id="rId50"/>
    <p:sldId id="1072" r:id="rId51"/>
    <p:sldId id="1073" r:id="rId52"/>
    <p:sldId id="1074" r:id="rId53"/>
    <p:sldId id="1032" r:id="rId54"/>
    <p:sldId id="1075" r:id="rId55"/>
    <p:sldId id="1076" r:id="rId56"/>
    <p:sldId id="1077" r:id="rId57"/>
    <p:sldId id="1078" r:id="rId58"/>
    <p:sldId id="1079" r:id="rId59"/>
    <p:sldId id="1080" r:id="rId60"/>
    <p:sldId id="1175" r:id="rId61"/>
    <p:sldId id="1085" r:id="rId62"/>
    <p:sldId id="1086" r:id="rId63"/>
    <p:sldId id="1087" r:id="rId64"/>
    <p:sldId id="1088" r:id="rId65"/>
    <p:sldId id="1089" r:id="rId66"/>
    <p:sldId id="1090" r:id="rId67"/>
    <p:sldId id="1091" r:id="rId68"/>
    <p:sldId id="1092" r:id="rId69"/>
    <p:sldId id="1093" r:id="rId70"/>
    <p:sldId id="1094" r:id="rId71"/>
    <p:sldId id="1095" r:id="rId72"/>
    <p:sldId id="1096" r:id="rId73"/>
    <p:sldId id="1097" r:id="rId74"/>
    <p:sldId id="1098" r:id="rId75"/>
    <p:sldId id="1099" r:id="rId76"/>
    <p:sldId id="1100" r:id="rId77"/>
    <p:sldId id="903"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oguo Xie" initials="" lastIdx="1" clrIdx="0"/>
  <p:cmAuthor id="1" name="Guo Xiang Zhang" initials="GXZ" lastIdx="1" clrIdx="1"/>
  <p:cmAuthor id="2" name="津 王" initials="津" lastIdx="2" clrIdx="2">
    <p:extLst>
      <p:ext uri="{19B8F6BF-5375-455C-9EA6-DF929625EA0E}">
        <p15:presenceInfo xmlns:p15="http://schemas.microsoft.com/office/powerpoint/2012/main" userId="34995283bc4e37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AD1D1"/>
    <a:srgbClr val="20FFFF"/>
    <a:srgbClr val="CF54D3"/>
    <a:srgbClr val="FBE5D6"/>
    <a:srgbClr val="C0FDF7"/>
    <a:srgbClr val="17B9FF"/>
    <a:srgbClr val="66FFFF"/>
    <a:srgbClr val="F6FDC3"/>
    <a:srgbClr val="19BD04"/>
    <a:srgbClr val="21FF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8" autoAdjust="0"/>
    <p:restoredTop sz="82538" autoAdjust="0"/>
  </p:normalViewPr>
  <p:slideViewPr>
    <p:cSldViewPr snapToGrid="0">
      <p:cViewPr varScale="1">
        <p:scale>
          <a:sx n="94" d="100"/>
          <a:sy n="94" d="100"/>
        </p:scale>
        <p:origin x="4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1BB15A-5D36-4626-8ABC-D638D484932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9F6F5CF5-B4E8-48E9-8698-7BFF5228829A}">
      <dgm:prSet phldrT="[文本]" custT="1"/>
      <dgm:spPr/>
      <dgm:t>
        <a:bodyPr/>
        <a:lstStyle/>
        <a:p>
          <a:r>
            <a:rPr lang="zh-CN" altLang="en-US" sz="2000" b="1" dirty="0">
              <a:solidFill>
                <a:srgbClr val="CF54D3"/>
              </a:solidFill>
              <a:latin typeface="微软雅黑" panose="020B0503020204020204" pitchFamily="34" charset="-122"/>
              <a:ea typeface="微软雅黑" panose="020B0503020204020204" pitchFamily="34" charset="-122"/>
            </a:rPr>
            <a:t>预装</a:t>
          </a:r>
        </a:p>
      </dgm:t>
    </dgm:pt>
    <dgm:pt modelId="{8F2EAB4D-3C4D-4481-BD66-3978045E24F5}" type="parTrans" cxnId="{D4F2B6DE-9E14-4EF9-A407-49EE1CCF3BF9}">
      <dgm:prSet/>
      <dgm:spPr/>
      <dgm:t>
        <a:bodyPr/>
        <a:lstStyle/>
        <a:p>
          <a:endParaRPr lang="zh-CN" altLang="en-US">
            <a:latin typeface="微软雅黑" panose="020B0503020204020204" pitchFamily="34" charset="-122"/>
            <a:ea typeface="微软雅黑" panose="020B0503020204020204" pitchFamily="34" charset="-122"/>
          </a:endParaRPr>
        </a:p>
      </dgm:t>
    </dgm:pt>
    <dgm:pt modelId="{DFACED69-A73E-4BA7-A683-D31B2CCB7829}" type="sibTrans" cxnId="{D4F2B6DE-9E14-4EF9-A407-49EE1CCF3BF9}">
      <dgm:prSet/>
      <dgm:spPr/>
      <dgm:t>
        <a:bodyPr/>
        <a:lstStyle/>
        <a:p>
          <a:endParaRPr lang="zh-CN" altLang="en-US">
            <a:latin typeface="微软雅黑" panose="020B0503020204020204" pitchFamily="34" charset="-122"/>
            <a:ea typeface="微软雅黑" panose="020B0503020204020204" pitchFamily="34" charset="-122"/>
          </a:endParaRPr>
        </a:p>
      </dgm:t>
    </dgm:pt>
    <dgm:pt modelId="{F5D14668-B2B9-4EAE-B0B1-4DBD50D26F66}">
      <dgm:prSet phldrT="[文本]"/>
      <dgm:spPr/>
      <dgm:t>
        <a:bodyPr/>
        <a:lstStyle/>
        <a:p>
          <a:r>
            <a:rPr lang="en-US" altLang="zh-CN" dirty="0">
              <a:latin typeface="微软雅黑" panose="020B0503020204020204" pitchFamily="34" charset="-122"/>
              <a:ea typeface="微软雅黑" panose="020B0503020204020204" pitchFamily="34" charset="-122"/>
            </a:rPr>
            <a:t>Python 2/3</a:t>
          </a:r>
          <a:endParaRPr lang="zh-CN" altLang="en-US" dirty="0">
            <a:latin typeface="微软雅黑" panose="020B0503020204020204" pitchFamily="34" charset="-122"/>
            <a:ea typeface="微软雅黑" panose="020B0503020204020204" pitchFamily="34" charset="-122"/>
          </a:endParaRPr>
        </a:p>
      </dgm:t>
    </dgm:pt>
    <dgm:pt modelId="{A77EBF92-2D26-4B4D-8884-08FF25B1F791}" type="parTrans" cxnId="{F134DFE4-82C5-4756-8C1B-5EEBF168B948}">
      <dgm:prSet/>
      <dgm:spPr/>
      <dgm:t>
        <a:bodyPr/>
        <a:lstStyle/>
        <a:p>
          <a:endParaRPr lang="zh-CN" altLang="en-US">
            <a:latin typeface="微软雅黑" panose="020B0503020204020204" pitchFamily="34" charset="-122"/>
            <a:ea typeface="微软雅黑" panose="020B0503020204020204" pitchFamily="34" charset="-122"/>
          </a:endParaRPr>
        </a:p>
      </dgm:t>
    </dgm:pt>
    <dgm:pt modelId="{BFFC5CB5-19BA-4150-B352-CE5BD54A51E7}" type="sibTrans" cxnId="{F134DFE4-82C5-4756-8C1B-5EEBF168B948}">
      <dgm:prSet/>
      <dgm:spPr/>
      <dgm:t>
        <a:bodyPr/>
        <a:lstStyle/>
        <a:p>
          <a:endParaRPr lang="zh-CN" altLang="en-US">
            <a:latin typeface="微软雅黑" panose="020B0503020204020204" pitchFamily="34" charset="-122"/>
            <a:ea typeface="微软雅黑" panose="020B0503020204020204" pitchFamily="34" charset="-122"/>
          </a:endParaRPr>
        </a:p>
      </dgm:t>
    </dgm:pt>
    <dgm:pt modelId="{57B1BF71-EC20-4672-A4A5-003D32CE01EC}">
      <dgm:prSet phldrT="[文本]"/>
      <dgm:spPr/>
      <dgm:t>
        <a:bodyPr/>
        <a:lstStyle/>
        <a:p>
          <a:r>
            <a:rPr lang="en-US" altLang="zh-CN" dirty="0" err="1">
              <a:latin typeface="微软雅黑" panose="020B0503020204020204" pitchFamily="34" charset="-122"/>
              <a:ea typeface="微软雅黑" panose="020B0503020204020204" pitchFamily="34" charset="-122"/>
            </a:rPr>
            <a:t>Scikit</a:t>
          </a:r>
          <a:r>
            <a:rPr lang="en-US" altLang="zh-CN" dirty="0">
              <a:latin typeface="微软雅黑" panose="020B0503020204020204" pitchFamily="34" charset="-122"/>
              <a:ea typeface="微软雅黑" panose="020B0503020204020204" pitchFamily="34" charset="-122"/>
            </a:rPr>
            <a:t> Learn, Pandas</a:t>
          </a:r>
          <a:r>
            <a:rPr lang="zh-CN" altLang="en-US" dirty="0">
              <a:latin typeface="微软雅黑" panose="020B0503020204020204" pitchFamily="34" charset="-122"/>
              <a:ea typeface="微软雅黑" panose="020B0503020204020204" pitchFamily="34" charset="-122"/>
            </a:rPr>
            <a:t>等机器学习库</a:t>
          </a:r>
        </a:p>
      </dgm:t>
    </dgm:pt>
    <dgm:pt modelId="{F1FC0B42-B4CB-40B8-BDF5-8E1409569EAA}" type="parTrans" cxnId="{3EA076A1-6FB8-4DF2-9A76-D532DFC84EE5}">
      <dgm:prSet/>
      <dgm:spPr/>
      <dgm:t>
        <a:bodyPr/>
        <a:lstStyle/>
        <a:p>
          <a:endParaRPr lang="zh-CN" altLang="en-US">
            <a:latin typeface="微软雅黑" panose="020B0503020204020204" pitchFamily="34" charset="-122"/>
            <a:ea typeface="微软雅黑" panose="020B0503020204020204" pitchFamily="34" charset="-122"/>
          </a:endParaRPr>
        </a:p>
      </dgm:t>
    </dgm:pt>
    <dgm:pt modelId="{EEB587A6-1424-4C78-9D37-07D9FEE61CF5}" type="sibTrans" cxnId="{3EA076A1-6FB8-4DF2-9A76-D532DFC84EE5}">
      <dgm:prSet/>
      <dgm:spPr/>
      <dgm:t>
        <a:bodyPr/>
        <a:lstStyle/>
        <a:p>
          <a:endParaRPr lang="zh-CN" altLang="en-US">
            <a:latin typeface="微软雅黑" panose="020B0503020204020204" pitchFamily="34" charset="-122"/>
            <a:ea typeface="微软雅黑" panose="020B0503020204020204" pitchFamily="34" charset="-122"/>
          </a:endParaRPr>
        </a:p>
      </dgm:t>
    </dgm:pt>
    <dgm:pt modelId="{AE561E82-381C-4B00-9AD0-DA45FFC4E378}">
      <dgm:prSet phldrT="[文本]" custT="1"/>
      <dgm:spPr/>
      <dgm:t>
        <a:bodyPr/>
        <a:lstStyle/>
        <a:p>
          <a:r>
            <a:rPr lang="zh-CN" altLang="en-US" sz="2000" b="1" dirty="0">
              <a:solidFill>
                <a:srgbClr val="CF54D3"/>
              </a:solidFill>
              <a:latin typeface="微软雅黑" panose="020B0503020204020204" pitchFamily="34" charset="-122"/>
              <a:ea typeface="微软雅黑" panose="020B0503020204020204" pitchFamily="34" charset="-122"/>
            </a:rPr>
            <a:t>自定义</a:t>
          </a:r>
        </a:p>
      </dgm:t>
    </dgm:pt>
    <dgm:pt modelId="{44240094-C4F1-40A5-BCC7-C5C0431BB526}" type="parTrans" cxnId="{FB55BEDA-E0CB-4678-8D37-2C7B7801A4A1}">
      <dgm:prSet/>
      <dgm:spPr/>
      <dgm:t>
        <a:bodyPr/>
        <a:lstStyle/>
        <a:p>
          <a:endParaRPr lang="zh-CN" altLang="en-US">
            <a:latin typeface="微软雅黑" panose="020B0503020204020204" pitchFamily="34" charset="-122"/>
            <a:ea typeface="微软雅黑" panose="020B0503020204020204" pitchFamily="34" charset="-122"/>
          </a:endParaRPr>
        </a:p>
      </dgm:t>
    </dgm:pt>
    <dgm:pt modelId="{8953D9E7-55BD-4694-99A0-5F0357A239A3}" type="sibTrans" cxnId="{FB55BEDA-E0CB-4678-8D37-2C7B7801A4A1}">
      <dgm:prSet/>
      <dgm:spPr/>
      <dgm:t>
        <a:bodyPr/>
        <a:lstStyle/>
        <a:p>
          <a:endParaRPr lang="zh-CN" altLang="en-US">
            <a:latin typeface="微软雅黑" panose="020B0503020204020204" pitchFamily="34" charset="-122"/>
            <a:ea typeface="微软雅黑" panose="020B0503020204020204" pitchFamily="34" charset="-122"/>
          </a:endParaRPr>
        </a:p>
      </dgm:t>
    </dgm:pt>
    <dgm:pt modelId="{EAB98654-E76E-4A40-922F-4496FFE9049E}">
      <dgm:prSet phldrT="[文本]"/>
      <dgm:spPr/>
      <dgm:t>
        <a:bodyPr/>
        <a:lstStyle/>
        <a:p>
          <a:r>
            <a:rPr lang="en-US" altLang="zh-CN" dirty="0" err="1">
              <a:latin typeface="微软雅黑" panose="020B0503020204020204" pitchFamily="34" charset="-122"/>
              <a:ea typeface="微软雅黑" panose="020B0503020204020204" pitchFamily="34" charset="-122"/>
            </a:rPr>
            <a:t>PaddlePaddle</a:t>
          </a:r>
          <a:r>
            <a:rPr lang="zh-CN" altLang="en-US" dirty="0">
              <a:latin typeface="微软雅黑" panose="020B0503020204020204" pitchFamily="34" charset="-122"/>
              <a:ea typeface="微软雅黑" panose="020B0503020204020204" pitchFamily="34" charset="-122"/>
            </a:rPr>
            <a:t>深度学习框架</a:t>
          </a:r>
        </a:p>
      </dgm:t>
    </dgm:pt>
    <dgm:pt modelId="{615B4026-E19E-4791-8444-4A5938E46E8B}" type="parTrans" cxnId="{28E57C1A-78C8-4C5C-821C-DD1E0CD70634}">
      <dgm:prSet/>
      <dgm:spPr/>
      <dgm:t>
        <a:bodyPr/>
        <a:lstStyle/>
        <a:p>
          <a:endParaRPr lang="zh-CN" altLang="en-US">
            <a:latin typeface="微软雅黑" panose="020B0503020204020204" pitchFamily="34" charset="-122"/>
            <a:ea typeface="微软雅黑" panose="020B0503020204020204" pitchFamily="34" charset="-122"/>
          </a:endParaRPr>
        </a:p>
      </dgm:t>
    </dgm:pt>
    <dgm:pt modelId="{373F61A4-B028-4758-91B1-85E96DE92ECD}" type="sibTrans" cxnId="{28E57C1A-78C8-4C5C-821C-DD1E0CD70634}">
      <dgm:prSet/>
      <dgm:spPr/>
      <dgm:t>
        <a:bodyPr/>
        <a:lstStyle/>
        <a:p>
          <a:endParaRPr lang="zh-CN" altLang="en-US">
            <a:latin typeface="微软雅黑" panose="020B0503020204020204" pitchFamily="34" charset="-122"/>
            <a:ea typeface="微软雅黑" panose="020B0503020204020204" pitchFamily="34" charset="-122"/>
          </a:endParaRPr>
        </a:p>
      </dgm:t>
    </dgm:pt>
    <dgm:pt modelId="{DAA236D1-D189-44BC-82AA-EBEFE986DBE1}">
      <dgm:prSet phldrT="[文本]"/>
      <dgm:spPr/>
      <dgm:t>
        <a:bodyPr/>
        <a:lstStyle/>
        <a:p>
          <a:r>
            <a:rPr lang="zh-CN" altLang="en-US" dirty="0">
              <a:latin typeface="微软雅黑" panose="020B0503020204020204" pitchFamily="34" charset="-122"/>
              <a:ea typeface="微软雅黑" panose="020B0503020204020204" pitchFamily="34" charset="-122"/>
            </a:rPr>
            <a:t>支持</a:t>
          </a:r>
          <a:r>
            <a:rPr lang="en-US" altLang="zh-CN" dirty="0">
              <a:latin typeface="微软雅黑" panose="020B0503020204020204" pitchFamily="34" charset="-122"/>
              <a:ea typeface="微软雅黑" panose="020B0503020204020204" pitchFamily="34" charset="-122"/>
            </a:rPr>
            <a:t>Pip</a:t>
          </a:r>
          <a:r>
            <a:rPr lang="zh-CN" altLang="en-US" dirty="0">
              <a:latin typeface="微软雅黑" panose="020B0503020204020204" pitchFamily="34" charset="-122"/>
              <a:ea typeface="微软雅黑" panose="020B0503020204020204" pitchFamily="34" charset="-122"/>
            </a:rPr>
            <a:t>安装</a:t>
          </a:r>
        </a:p>
      </dgm:t>
    </dgm:pt>
    <dgm:pt modelId="{DC8AA643-42F0-4CF5-8C6B-5A2A2A5388C1}" type="parTrans" cxnId="{1CDDBD4E-69EC-4B3D-A273-19E05F65BA72}">
      <dgm:prSet/>
      <dgm:spPr/>
      <dgm:t>
        <a:bodyPr/>
        <a:lstStyle/>
        <a:p>
          <a:endParaRPr lang="zh-CN" altLang="en-US">
            <a:latin typeface="微软雅黑" panose="020B0503020204020204" pitchFamily="34" charset="-122"/>
            <a:ea typeface="微软雅黑" panose="020B0503020204020204" pitchFamily="34" charset="-122"/>
          </a:endParaRPr>
        </a:p>
      </dgm:t>
    </dgm:pt>
    <dgm:pt modelId="{39BDA7C8-BF46-49C0-A954-753E079AB82F}" type="sibTrans" cxnId="{1CDDBD4E-69EC-4B3D-A273-19E05F65BA72}">
      <dgm:prSet/>
      <dgm:spPr/>
      <dgm:t>
        <a:bodyPr/>
        <a:lstStyle/>
        <a:p>
          <a:endParaRPr lang="zh-CN" altLang="en-US">
            <a:latin typeface="微软雅黑" panose="020B0503020204020204" pitchFamily="34" charset="-122"/>
            <a:ea typeface="微软雅黑" panose="020B0503020204020204" pitchFamily="34" charset="-122"/>
          </a:endParaRPr>
        </a:p>
      </dgm:t>
    </dgm:pt>
    <dgm:pt modelId="{79D22F47-7A50-48B7-BA4B-D0BD12A171C3}" type="pres">
      <dgm:prSet presAssocID="{0C1BB15A-5D36-4626-8ABC-D638D4849327}" presName="vert0" presStyleCnt="0">
        <dgm:presLayoutVars>
          <dgm:dir/>
          <dgm:animOne val="branch"/>
          <dgm:animLvl val="lvl"/>
        </dgm:presLayoutVars>
      </dgm:prSet>
      <dgm:spPr/>
    </dgm:pt>
    <dgm:pt modelId="{4E276625-7B41-40E7-8D31-A5544055AE5D}" type="pres">
      <dgm:prSet presAssocID="{9F6F5CF5-B4E8-48E9-8698-7BFF5228829A}" presName="thickLine" presStyleLbl="alignNode1" presStyleIdx="0" presStyleCnt="2"/>
      <dgm:spPr/>
    </dgm:pt>
    <dgm:pt modelId="{FCBDCD3F-1101-466A-8E9C-7B51D6ACBD7B}" type="pres">
      <dgm:prSet presAssocID="{9F6F5CF5-B4E8-48E9-8698-7BFF5228829A}" presName="horz1" presStyleCnt="0"/>
      <dgm:spPr/>
    </dgm:pt>
    <dgm:pt modelId="{3EF1EBFE-6883-4D76-A069-3FFF607694BE}" type="pres">
      <dgm:prSet presAssocID="{9F6F5CF5-B4E8-48E9-8698-7BFF5228829A}" presName="tx1" presStyleLbl="revTx" presStyleIdx="0" presStyleCnt="6"/>
      <dgm:spPr/>
    </dgm:pt>
    <dgm:pt modelId="{3656C743-B9C3-4315-8138-418D03A7E831}" type="pres">
      <dgm:prSet presAssocID="{9F6F5CF5-B4E8-48E9-8698-7BFF5228829A}" presName="vert1" presStyleCnt="0"/>
      <dgm:spPr/>
    </dgm:pt>
    <dgm:pt modelId="{2C4C6F27-DB08-4906-A468-8A7F702FA3BD}" type="pres">
      <dgm:prSet presAssocID="{F5D14668-B2B9-4EAE-B0B1-4DBD50D26F66}" presName="vertSpace2a" presStyleCnt="0"/>
      <dgm:spPr/>
    </dgm:pt>
    <dgm:pt modelId="{A76C8761-E5F3-4894-88B2-C9E26D08F0B0}" type="pres">
      <dgm:prSet presAssocID="{F5D14668-B2B9-4EAE-B0B1-4DBD50D26F66}" presName="horz2" presStyleCnt="0"/>
      <dgm:spPr/>
    </dgm:pt>
    <dgm:pt modelId="{E9B74818-6741-4E6F-99BA-33A5B14C251B}" type="pres">
      <dgm:prSet presAssocID="{F5D14668-B2B9-4EAE-B0B1-4DBD50D26F66}" presName="horzSpace2" presStyleCnt="0"/>
      <dgm:spPr/>
    </dgm:pt>
    <dgm:pt modelId="{94EDF12C-F5F5-4755-A00E-8CEDBC107F6E}" type="pres">
      <dgm:prSet presAssocID="{F5D14668-B2B9-4EAE-B0B1-4DBD50D26F66}" presName="tx2" presStyleLbl="revTx" presStyleIdx="1" presStyleCnt="6"/>
      <dgm:spPr/>
    </dgm:pt>
    <dgm:pt modelId="{507675A4-E981-46D5-A1D6-59DCF6EE23E1}" type="pres">
      <dgm:prSet presAssocID="{F5D14668-B2B9-4EAE-B0B1-4DBD50D26F66}" presName="vert2" presStyleCnt="0"/>
      <dgm:spPr/>
    </dgm:pt>
    <dgm:pt modelId="{4C1D5AD4-2283-4ACD-B2E4-E25853C3B236}" type="pres">
      <dgm:prSet presAssocID="{F5D14668-B2B9-4EAE-B0B1-4DBD50D26F66}" presName="thinLine2b" presStyleLbl="callout" presStyleIdx="0" presStyleCnt="4"/>
      <dgm:spPr/>
    </dgm:pt>
    <dgm:pt modelId="{876BDCFA-6DE7-4777-8C98-C4D24400DE50}" type="pres">
      <dgm:prSet presAssocID="{F5D14668-B2B9-4EAE-B0B1-4DBD50D26F66}" presName="vertSpace2b" presStyleCnt="0"/>
      <dgm:spPr/>
    </dgm:pt>
    <dgm:pt modelId="{3431EE7A-FCD6-4051-ABDA-286F51537CF5}" type="pres">
      <dgm:prSet presAssocID="{EAB98654-E76E-4A40-922F-4496FFE9049E}" presName="horz2" presStyleCnt="0"/>
      <dgm:spPr/>
    </dgm:pt>
    <dgm:pt modelId="{5D663235-877B-437D-B3C4-D8E2513F14EC}" type="pres">
      <dgm:prSet presAssocID="{EAB98654-E76E-4A40-922F-4496FFE9049E}" presName="horzSpace2" presStyleCnt="0"/>
      <dgm:spPr/>
    </dgm:pt>
    <dgm:pt modelId="{8F845208-D80A-4AB4-8359-D855192933E3}" type="pres">
      <dgm:prSet presAssocID="{EAB98654-E76E-4A40-922F-4496FFE9049E}" presName="tx2" presStyleLbl="revTx" presStyleIdx="2" presStyleCnt="6"/>
      <dgm:spPr/>
    </dgm:pt>
    <dgm:pt modelId="{862DC853-511B-4212-A751-29C4933788BE}" type="pres">
      <dgm:prSet presAssocID="{EAB98654-E76E-4A40-922F-4496FFE9049E}" presName="vert2" presStyleCnt="0"/>
      <dgm:spPr/>
    </dgm:pt>
    <dgm:pt modelId="{357ECE07-5DC2-4E6B-81AF-55FD1C655682}" type="pres">
      <dgm:prSet presAssocID="{EAB98654-E76E-4A40-922F-4496FFE9049E}" presName="thinLine2b" presStyleLbl="callout" presStyleIdx="1" presStyleCnt="4"/>
      <dgm:spPr/>
    </dgm:pt>
    <dgm:pt modelId="{3C5F2ED8-BB0E-4252-8160-AFC858CE01D3}" type="pres">
      <dgm:prSet presAssocID="{EAB98654-E76E-4A40-922F-4496FFE9049E}" presName="vertSpace2b" presStyleCnt="0"/>
      <dgm:spPr/>
    </dgm:pt>
    <dgm:pt modelId="{9EC75120-FF11-4A8C-802E-59A6493701C5}" type="pres">
      <dgm:prSet presAssocID="{57B1BF71-EC20-4672-A4A5-003D32CE01EC}" presName="horz2" presStyleCnt="0"/>
      <dgm:spPr/>
    </dgm:pt>
    <dgm:pt modelId="{ABA8C738-6205-4B2A-90AE-6E99EBAA285F}" type="pres">
      <dgm:prSet presAssocID="{57B1BF71-EC20-4672-A4A5-003D32CE01EC}" presName="horzSpace2" presStyleCnt="0"/>
      <dgm:spPr/>
    </dgm:pt>
    <dgm:pt modelId="{4D1B8F30-553C-47BF-ADE1-BB7E0F5560C5}" type="pres">
      <dgm:prSet presAssocID="{57B1BF71-EC20-4672-A4A5-003D32CE01EC}" presName="tx2" presStyleLbl="revTx" presStyleIdx="3" presStyleCnt="6"/>
      <dgm:spPr/>
    </dgm:pt>
    <dgm:pt modelId="{D1C5B644-D9A5-4603-9ABB-D2B80C6DA174}" type="pres">
      <dgm:prSet presAssocID="{57B1BF71-EC20-4672-A4A5-003D32CE01EC}" presName="vert2" presStyleCnt="0"/>
      <dgm:spPr/>
    </dgm:pt>
    <dgm:pt modelId="{2447D087-8BD1-492A-A236-85D2239D03B2}" type="pres">
      <dgm:prSet presAssocID="{57B1BF71-EC20-4672-A4A5-003D32CE01EC}" presName="thinLine2b" presStyleLbl="callout" presStyleIdx="2" presStyleCnt="4"/>
      <dgm:spPr/>
    </dgm:pt>
    <dgm:pt modelId="{E92F7AE7-F200-48A6-A843-A51FC39CCF1F}" type="pres">
      <dgm:prSet presAssocID="{57B1BF71-EC20-4672-A4A5-003D32CE01EC}" presName="vertSpace2b" presStyleCnt="0"/>
      <dgm:spPr/>
    </dgm:pt>
    <dgm:pt modelId="{92B0AC8C-820D-4858-8B2E-845B4D3A5B74}" type="pres">
      <dgm:prSet presAssocID="{AE561E82-381C-4B00-9AD0-DA45FFC4E378}" presName="thickLine" presStyleLbl="alignNode1" presStyleIdx="1" presStyleCnt="2"/>
      <dgm:spPr/>
    </dgm:pt>
    <dgm:pt modelId="{A12B2FA4-0E35-4CF5-BD1D-F38CED593A9B}" type="pres">
      <dgm:prSet presAssocID="{AE561E82-381C-4B00-9AD0-DA45FFC4E378}" presName="horz1" presStyleCnt="0"/>
      <dgm:spPr/>
    </dgm:pt>
    <dgm:pt modelId="{1B21C10D-3063-4C94-A075-52627C697828}" type="pres">
      <dgm:prSet presAssocID="{AE561E82-381C-4B00-9AD0-DA45FFC4E378}" presName="tx1" presStyleLbl="revTx" presStyleIdx="4" presStyleCnt="6"/>
      <dgm:spPr/>
    </dgm:pt>
    <dgm:pt modelId="{6356CA47-10BF-473C-AD89-B98FD0157444}" type="pres">
      <dgm:prSet presAssocID="{AE561E82-381C-4B00-9AD0-DA45FFC4E378}" presName="vert1" presStyleCnt="0"/>
      <dgm:spPr/>
    </dgm:pt>
    <dgm:pt modelId="{2C42AD48-61A5-44BA-9B22-7F7CE1E49C6C}" type="pres">
      <dgm:prSet presAssocID="{DAA236D1-D189-44BC-82AA-EBEFE986DBE1}" presName="vertSpace2a" presStyleCnt="0"/>
      <dgm:spPr/>
    </dgm:pt>
    <dgm:pt modelId="{43869910-2C1C-474E-937A-C68234D6CD6F}" type="pres">
      <dgm:prSet presAssocID="{DAA236D1-D189-44BC-82AA-EBEFE986DBE1}" presName="horz2" presStyleCnt="0"/>
      <dgm:spPr/>
    </dgm:pt>
    <dgm:pt modelId="{66DED0C2-141E-4E02-8111-BE239686D14C}" type="pres">
      <dgm:prSet presAssocID="{DAA236D1-D189-44BC-82AA-EBEFE986DBE1}" presName="horzSpace2" presStyleCnt="0"/>
      <dgm:spPr/>
    </dgm:pt>
    <dgm:pt modelId="{E49192EF-230C-4A22-9F83-DBD67DFAC9C4}" type="pres">
      <dgm:prSet presAssocID="{DAA236D1-D189-44BC-82AA-EBEFE986DBE1}" presName="tx2" presStyleLbl="revTx" presStyleIdx="5" presStyleCnt="6"/>
      <dgm:spPr/>
    </dgm:pt>
    <dgm:pt modelId="{4B1155C6-967F-48DE-86F2-DD3C9F9DFD70}" type="pres">
      <dgm:prSet presAssocID="{DAA236D1-D189-44BC-82AA-EBEFE986DBE1}" presName="vert2" presStyleCnt="0"/>
      <dgm:spPr/>
    </dgm:pt>
    <dgm:pt modelId="{D0470D21-E0DE-4E1B-99E8-78DB8836151F}" type="pres">
      <dgm:prSet presAssocID="{DAA236D1-D189-44BC-82AA-EBEFE986DBE1}" presName="thinLine2b" presStyleLbl="callout" presStyleIdx="3" presStyleCnt="4"/>
      <dgm:spPr/>
    </dgm:pt>
    <dgm:pt modelId="{F1581A04-7590-4D63-87D7-6542605079A2}" type="pres">
      <dgm:prSet presAssocID="{DAA236D1-D189-44BC-82AA-EBEFE986DBE1}" presName="vertSpace2b" presStyleCnt="0"/>
      <dgm:spPr/>
    </dgm:pt>
  </dgm:ptLst>
  <dgm:cxnLst>
    <dgm:cxn modelId="{DFE1F216-100C-4CAD-B859-DBB5BCC1C645}" type="presOf" srcId="{EAB98654-E76E-4A40-922F-4496FFE9049E}" destId="{8F845208-D80A-4AB4-8359-D855192933E3}" srcOrd="0" destOrd="0" presId="urn:microsoft.com/office/officeart/2008/layout/LinedList"/>
    <dgm:cxn modelId="{28E57C1A-78C8-4C5C-821C-DD1E0CD70634}" srcId="{9F6F5CF5-B4E8-48E9-8698-7BFF5228829A}" destId="{EAB98654-E76E-4A40-922F-4496FFE9049E}" srcOrd="1" destOrd="0" parTransId="{615B4026-E19E-4791-8444-4A5938E46E8B}" sibTransId="{373F61A4-B028-4758-91B1-85E96DE92ECD}"/>
    <dgm:cxn modelId="{A8C98633-DBE6-4F48-93F0-383F9CF744F6}" type="presOf" srcId="{DAA236D1-D189-44BC-82AA-EBEFE986DBE1}" destId="{E49192EF-230C-4A22-9F83-DBD67DFAC9C4}" srcOrd="0" destOrd="0" presId="urn:microsoft.com/office/officeart/2008/layout/LinedList"/>
    <dgm:cxn modelId="{F939383A-5F61-473A-A950-EDDE79237C87}" type="presOf" srcId="{AE561E82-381C-4B00-9AD0-DA45FFC4E378}" destId="{1B21C10D-3063-4C94-A075-52627C697828}" srcOrd="0" destOrd="0" presId="urn:microsoft.com/office/officeart/2008/layout/LinedList"/>
    <dgm:cxn modelId="{244D4461-6F96-4749-B1B1-9B06F1EE31F7}" type="presOf" srcId="{9F6F5CF5-B4E8-48E9-8698-7BFF5228829A}" destId="{3EF1EBFE-6883-4D76-A069-3FFF607694BE}" srcOrd="0" destOrd="0" presId="urn:microsoft.com/office/officeart/2008/layout/LinedList"/>
    <dgm:cxn modelId="{1CDDBD4E-69EC-4B3D-A273-19E05F65BA72}" srcId="{AE561E82-381C-4B00-9AD0-DA45FFC4E378}" destId="{DAA236D1-D189-44BC-82AA-EBEFE986DBE1}" srcOrd="0" destOrd="0" parTransId="{DC8AA643-42F0-4CF5-8C6B-5A2A2A5388C1}" sibTransId="{39BDA7C8-BF46-49C0-A954-753E079AB82F}"/>
    <dgm:cxn modelId="{7AA81875-E939-48BF-AF17-99A798155BD6}" type="presOf" srcId="{0C1BB15A-5D36-4626-8ABC-D638D4849327}" destId="{79D22F47-7A50-48B7-BA4B-D0BD12A171C3}" srcOrd="0" destOrd="0" presId="urn:microsoft.com/office/officeart/2008/layout/LinedList"/>
    <dgm:cxn modelId="{3EA076A1-6FB8-4DF2-9A76-D532DFC84EE5}" srcId="{9F6F5CF5-B4E8-48E9-8698-7BFF5228829A}" destId="{57B1BF71-EC20-4672-A4A5-003D32CE01EC}" srcOrd="2" destOrd="0" parTransId="{F1FC0B42-B4CB-40B8-BDF5-8E1409569EAA}" sibTransId="{EEB587A6-1424-4C78-9D37-07D9FEE61CF5}"/>
    <dgm:cxn modelId="{01AFC7B7-33A7-434A-A5DF-CC7D511F7E6B}" type="presOf" srcId="{57B1BF71-EC20-4672-A4A5-003D32CE01EC}" destId="{4D1B8F30-553C-47BF-ADE1-BB7E0F5560C5}" srcOrd="0" destOrd="0" presId="urn:microsoft.com/office/officeart/2008/layout/LinedList"/>
    <dgm:cxn modelId="{FB55BEDA-E0CB-4678-8D37-2C7B7801A4A1}" srcId="{0C1BB15A-5D36-4626-8ABC-D638D4849327}" destId="{AE561E82-381C-4B00-9AD0-DA45FFC4E378}" srcOrd="1" destOrd="0" parTransId="{44240094-C4F1-40A5-BCC7-C5C0431BB526}" sibTransId="{8953D9E7-55BD-4694-99A0-5F0357A239A3}"/>
    <dgm:cxn modelId="{D4F2B6DE-9E14-4EF9-A407-49EE1CCF3BF9}" srcId="{0C1BB15A-5D36-4626-8ABC-D638D4849327}" destId="{9F6F5CF5-B4E8-48E9-8698-7BFF5228829A}" srcOrd="0" destOrd="0" parTransId="{8F2EAB4D-3C4D-4481-BD66-3978045E24F5}" sibTransId="{DFACED69-A73E-4BA7-A683-D31B2CCB7829}"/>
    <dgm:cxn modelId="{096E1EE1-2764-431D-8340-60D4A539D652}" type="presOf" srcId="{F5D14668-B2B9-4EAE-B0B1-4DBD50D26F66}" destId="{94EDF12C-F5F5-4755-A00E-8CEDBC107F6E}" srcOrd="0" destOrd="0" presId="urn:microsoft.com/office/officeart/2008/layout/LinedList"/>
    <dgm:cxn modelId="{F134DFE4-82C5-4756-8C1B-5EEBF168B948}" srcId="{9F6F5CF5-B4E8-48E9-8698-7BFF5228829A}" destId="{F5D14668-B2B9-4EAE-B0B1-4DBD50D26F66}" srcOrd="0" destOrd="0" parTransId="{A77EBF92-2D26-4B4D-8884-08FF25B1F791}" sibTransId="{BFFC5CB5-19BA-4150-B352-CE5BD54A51E7}"/>
    <dgm:cxn modelId="{4E64F3A0-A6CF-4F61-BBAA-623E63168571}" type="presParOf" srcId="{79D22F47-7A50-48B7-BA4B-D0BD12A171C3}" destId="{4E276625-7B41-40E7-8D31-A5544055AE5D}" srcOrd="0" destOrd="0" presId="urn:microsoft.com/office/officeart/2008/layout/LinedList"/>
    <dgm:cxn modelId="{F959D791-ACC5-4A57-95BA-C2E60AC10EF5}" type="presParOf" srcId="{79D22F47-7A50-48B7-BA4B-D0BD12A171C3}" destId="{FCBDCD3F-1101-466A-8E9C-7B51D6ACBD7B}" srcOrd="1" destOrd="0" presId="urn:microsoft.com/office/officeart/2008/layout/LinedList"/>
    <dgm:cxn modelId="{6C92B30E-290C-476C-AD8C-997A470ED064}" type="presParOf" srcId="{FCBDCD3F-1101-466A-8E9C-7B51D6ACBD7B}" destId="{3EF1EBFE-6883-4D76-A069-3FFF607694BE}" srcOrd="0" destOrd="0" presId="urn:microsoft.com/office/officeart/2008/layout/LinedList"/>
    <dgm:cxn modelId="{F52188A9-B72A-4523-9308-4334B2CA0DD1}" type="presParOf" srcId="{FCBDCD3F-1101-466A-8E9C-7B51D6ACBD7B}" destId="{3656C743-B9C3-4315-8138-418D03A7E831}" srcOrd="1" destOrd="0" presId="urn:microsoft.com/office/officeart/2008/layout/LinedList"/>
    <dgm:cxn modelId="{513C38A7-31AD-4A67-808B-74494241CF6C}" type="presParOf" srcId="{3656C743-B9C3-4315-8138-418D03A7E831}" destId="{2C4C6F27-DB08-4906-A468-8A7F702FA3BD}" srcOrd="0" destOrd="0" presId="urn:microsoft.com/office/officeart/2008/layout/LinedList"/>
    <dgm:cxn modelId="{312271AB-27C7-4304-9EF6-DBE9D7C6F393}" type="presParOf" srcId="{3656C743-B9C3-4315-8138-418D03A7E831}" destId="{A76C8761-E5F3-4894-88B2-C9E26D08F0B0}" srcOrd="1" destOrd="0" presId="urn:microsoft.com/office/officeart/2008/layout/LinedList"/>
    <dgm:cxn modelId="{154F1CFC-1578-41C1-9592-7926E7CE76C4}" type="presParOf" srcId="{A76C8761-E5F3-4894-88B2-C9E26D08F0B0}" destId="{E9B74818-6741-4E6F-99BA-33A5B14C251B}" srcOrd="0" destOrd="0" presId="urn:microsoft.com/office/officeart/2008/layout/LinedList"/>
    <dgm:cxn modelId="{4CCDA48B-5247-4629-B858-30E7BFF0E78F}" type="presParOf" srcId="{A76C8761-E5F3-4894-88B2-C9E26D08F0B0}" destId="{94EDF12C-F5F5-4755-A00E-8CEDBC107F6E}" srcOrd="1" destOrd="0" presId="urn:microsoft.com/office/officeart/2008/layout/LinedList"/>
    <dgm:cxn modelId="{60F6D6A6-7F96-4BA6-B473-3C0D5D195B50}" type="presParOf" srcId="{A76C8761-E5F3-4894-88B2-C9E26D08F0B0}" destId="{507675A4-E981-46D5-A1D6-59DCF6EE23E1}" srcOrd="2" destOrd="0" presId="urn:microsoft.com/office/officeart/2008/layout/LinedList"/>
    <dgm:cxn modelId="{5087EC24-61F6-4C96-ACC5-5B0FFEDCDCE2}" type="presParOf" srcId="{3656C743-B9C3-4315-8138-418D03A7E831}" destId="{4C1D5AD4-2283-4ACD-B2E4-E25853C3B236}" srcOrd="2" destOrd="0" presId="urn:microsoft.com/office/officeart/2008/layout/LinedList"/>
    <dgm:cxn modelId="{A57E82F3-1AD8-48E4-A644-55C31C6DCCAE}" type="presParOf" srcId="{3656C743-B9C3-4315-8138-418D03A7E831}" destId="{876BDCFA-6DE7-4777-8C98-C4D24400DE50}" srcOrd="3" destOrd="0" presId="urn:microsoft.com/office/officeart/2008/layout/LinedList"/>
    <dgm:cxn modelId="{B9035E68-3563-4115-B723-B097BC31FCDF}" type="presParOf" srcId="{3656C743-B9C3-4315-8138-418D03A7E831}" destId="{3431EE7A-FCD6-4051-ABDA-286F51537CF5}" srcOrd="4" destOrd="0" presId="urn:microsoft.com/office/officeart/2008/layout/LinedList"/>
    <dgm:cxn modelId="{27485AD7-B6B7-44CA-9BD0-62A544B1AF9E}" type="presParOf" srcId="{3431EE7A-FCD6-4051-ABDA-286F51537CF5}" destId="{5D663235-877B-437D-B3C4-D8E2513F14EC}" srcOrd="0" destOrd="0" presId="urn:microsoft.com/office/officeart/2008/layout/LinedList"/>
    <dgm:cxn modelId="{E4AA34F9-EB4D-4002-83C7-88DAD805F5BC}" type="presParOf" srcId="{3431EE7A-FCD6-4051-ABDA-286F51537CF5}" destId="{8F845208-D80A-4AB4-8359-D855192933E3}" srcOrd="1" destOrd="0" presId="urn:microsoft.com/office/officeart/2008/layout/LinedList"/>
    <dgm:cxn modelId="{E887CD7B-A146-40A8-8771-0FE2B808FA05}" type="presParOf" srcId="{3431EE7A-FCD6-4051-ABDA-286F51537CF5}" destId="{862DC853-511B-4212-A751-29C4933788BE}" srcOrd="2" destOrd="0" presId="urn:microsoft.com/office/officeart/2008/layout/LinedList"/>
    <dgm:cxn modelId="{C8B3D377-8F01-4CEB-BA18-A33793AE2B99}" type="presParOf" srcId="{3656C743-B9C3-4315-8138-418D03A7E831}" destId="{357ECE07-5DC2-4E6B-81AF-55FD1C655682}" srcOrd="5" destOrd="0" presId="urn:microsoft.com/office/officeart/2008/layout/LinedList"/>
    <dgm:cxn modelId="{904B2692-1C46-4C93-BFAB-962011671405}" type="presParOf" srcId="{3656C743-B9C3-4315-8138-418D03A7E831}" destId="{3C5F2ED8-BB0E-4252-8160-AFC858CE01D3}" srcOrd="6" destOrd="0" presId="urn:microsoft.com/office/officeart/2008/layout/LinedList"/>
    <dgm:cxn modelId="{CE796290-66CB-40C5-9DAA-EFC81282C9CD}" type="presParOf" srcId="{3656C743-B9C3-4315-8138-418D03A7E831}" destId="{9EC75120-FF11-4A8C-802E-59A6493701C5}" srcOrd="7" destOrd="0" presId="urn:microsoft.com/office/officeart/2008/layout/LinedList"/>
    <dgm:cxn modelId="{582E750D-304D-4DC9-9655-24C98D4B9F2E}" type="presParOf" srcId="{9EC75120-FF11-4A8C-802E-59A6493701C5}" destId="{ABA8C738-6205-4B2A-90AE-6E99EBAA285F}" srcOrd="0" destOrd="0" presId="urn:microsoft.com/office/officeart/2008/layout/LinedList"/>
    <dgm:cxn modelId="{5E329518-043C-4BFA-B2A0-810066500DB9}" type="presParOf" srcId="{9EC75120-FF11-4A8C-802E-59A6493701C5}" destId="{4D1B8F30-553C-47BF-ADE1-BB7E0F5560C5}" srcOrd="1" destOrd="0" presId="urn:microsoft.com/office/officeart/2008/layout/LinedList"/>
    <dgm:cxn modelId="{C91A013E-E8C1-45BB-9E91-D174CA2DC6D2}" type="presParOf" srcId="{9EC75120-FF11-4A8C-802E-59A6493701C5}" destId="{D1C5B644-D9A5-4603-9ABB-D2B80C6DA174}" srcOrd="2" destOrd="0" presId="urn:microsoft.com/office/officeart/2008/layout/LinedList"/>
    <dgm:cxn modelId="{3A0B5CDA-7098-4FDA-B9F8-DE1D451B8859}" type="presParOf" srcId="{3656C743-B9C3-4315-8138-418D03A7E831}" destId="{2447D087-8BD1-492A-A236-85D2239D03B2}" srcOrd="8" destOrd="0" presId="urn:microsoft.com/office/officeart/2008/layout/LinedList"/>
    <dgm:cxn modelId="{E983C06A-F2EA-4C25-817A-A96133ED1A36}" type="presParOf" srcId="{3656C743-B9C3-4315-8138-418D03A7E831}" destId="{E92F7AE7-F200-48A6-A843-A51FC39CCF1F}" srcOrd="9" destOrd="0" presId="urn:microsoft.com/office/officeart/2008/layout/LinedList"/>
    <dgm:cxn modelId="{414B2C54-06EA-45CB-8C09-6962179944F7}" type="presParOf" srcId="{79D22F47-7A50-48B7-BA4B-D0BD12A171C3}" destId="{92B0AC8C-820D-4858-8B2E-845B4D3A5B74}" srcOrd="2" destOrd="0" presId="urn:microsoft.com/office/officeart/2008/layout/LinedList"/>
    <dgm:cxn modelId="{77E61D5D-31D4-49CA-95C0-ADEA53D68690}" type="presParOf" srcId="{79D22F47-7A50-48B7-BA4B-D0BD12A171C3}" destId="{A12B2FA4-0E35-4CF5-BD1D-F38CED593A9B}" srcOrd="3" destOrd="0" presId="urn:microsoft.com/office/officeart/2008/layout/LinedList"/>
    <dgm:cxn modelId="{1F7C3752-3813-471A-9558-D5392BC66C8D}" type="presParOf" srcId="{A12B2FA4-0E35-4CF5-BD1D-F38CED593A9B}" destId="{1B21C10D-3063-4C94-A075-52627C697828}" srcOrd="0" destOrd="0" presId="urn:microsoft.com/office/officeart/2008/layout/LinedList"/>
    <dgm:cxn modelId="{203A1585-8111-44A8-9A6E-5496C745C8E1}" type="presParOf" srcId="{A12B2FA4-0E35-4CF5-BD1D-F38CED593A9B}" destId="{6356CA47-10BF-473C-AD89-B98FD0157444}" srcOrd="1" destOrd="0" presId="urn:microsoft.com/office/officeart/2008/layout/LinedList"/>
    <dgm:cxn modelId="{66EA4F70-18AA-40D2-A78B-849017354F8B}" type="presParOf" srcId="{6356CA47-10BF-473C-AD89-B98FD0157444}" destId="{2C42AD48-61A5-44BA-9B22-7F7CE1E49C6C}" srcOrd="0" destOrd="0" presId="urn:microsoft.com/office/officeart/2008/layout/LinedList"/>
    <dgm:cxn modelId="{7E61EF73-1F13-467A-BDCE-067041144556}" type="presParOf" srcId="{6356CA47-10BF-473C-AD89-B98FD0157444}" destId="{43869910-2C1C-474E-937A-C68234D6CD6F}" srcOrd="1" destOrd="0" presId="urn:microsoft.com/office/officeart/2008/layout/LinedList"/>
    <dgm:cxn modelId="{6A9498AF-CA33-4AF2-9CCC-E17197930C9C}" type="presParOf" srcId="{43869910-2C1C-474E-937A-C68234D6CD6F}" destId="{66DED0C2-141E-4E02-8111-BE239686D14C}" srcOrd="0" destOrd="0" presId="urn:microsoft.com/office/officeart/2008/layout/LinedList"/>
    <dgm:cxn modelId="{F06D22D4-3705-4F3B-9586-9AFB71AC4B15}" type="presParOf" srcId="{43869910-2C1C-474E-937A-C68234D6CD6F}" destId="{E49192EF-230C-4A22-9F83-DBD67DFAC9C4}" srcOrd="1" destOrd="0" presId="urn:microsoft.com/office/officeart/2008/layout/LinedList"/>
    <dgm:cxn modelId="{977CD065-AEBE-4E18-B83B-16B20F7DF400}" type="presParOf" srcId="{43869910-2C1C-474E-937A-C68234D6CD6F}" destId="{4B1155C6-967F-48DE-86F2-DD3C9F9DFD70}" srcOrd="2" destOrd="0" presId="urn:microsoft.com/office/officeart/2008/layout/LinedList"/>
    <dgm:cxn modelId="{9FE061BD-2229-4081-85FD-EF50776812C6}" type="presParOf" srcId="{6356CA47-10BF-473C-AD89-B98FD0157444}" destId="{D0470D21-E0DE-4E1B-99E8-78DB8836151F}" srcOrd="2" destOrd="0" presId="urn:microsoft.com/office/officeart/2008/layout/LinedList"/>
    <dgm:cxn modelId="{893460F6-F1A5-47E5-84DB-9E1FDD04B006}" type="presParOf" srcId="{6356CA47-10BF-473C-AD89-B98FD0157444}" destId="{F1581A04-7590-4D63-87D7-6542605079A2}"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76625-7B41-40E7-8D31-A5544055AE5D}">
      <dsp:nvSpPr>
        <dsp:cNvPr id="0" name=""/>
        <dsp:cNvSpPr/>
      </dsp:nvSpPr>
      <dsp:spPr>
        <a:xfrm>
          <a:off x="0" y="0"/>
          <a:ext cx="47848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F1EBFE-6883-4D76-A069-3FFF607694BE}">
      <dsp:nvSpPr>
        <dsp:cNvPr id="0" name=""/>
        <dsp:cNvSpPr/>
      </dsp:nvSpPr>
      <dsp:spPr>
        <a:xfrm>
          <a:off x="0" y="0"/>
          <a:ext cx="956966" cy="148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solidFill>
                <a:srgbClr val="CF54D3"/>
              </a:solidFill>
              <a:latin typeface="微软雅黑" panose="020B0503020204020204" pitchFamily="34" charset="-122"/>
              <a:ea typeface="微软雅黑" panose="020B0503020204020204" pitchFamily="34" charset="-122"/>
            </a:rPr>
            <a:t>预装</a:t>
          </a:r>
        </a:p>
      </dsp:txBody>
      <dsp:txXfrm>
        <a:off x="0" y="0"/>
        <a:ext cx="956966" cy="1480264"/>
      </dsp:txXfrm>
    </dsp:sp>
    <dsp:sp modelId="{94EDF12C-F5F5-4755-A00E-8CEDBC107F6E}">
      <dsp:nvSpPr>
        <dsp:cNvPr id="0" name=""/>
        <dsp:cNvSpPr/>
      </dsp:nvSpPr>
      <dsp:spPr>
        <a:xfrm>
          <a:off x="1028739" y="23129"/>
          <a:ext cx="3756094" cy="46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latin typeface="微软雅黑" panose="020B0503020204020204" pitchFamily="34" charset="-122"/>
              <a:ea typeface="微软雅黑" panose="020B0503020204020204" pitchFamily="34" charset="-122"/>
            </a:rPr>
            <a:t>Python 2/3</a:t>
          </a:r>
          <a:endParaRPr lang="zh-CN" altLang="en-US" sz="1600" kern="1200" dirty="0">
            <a:latin typeface="微软雅黑" panose="020B0503020204020204" pitchFamily="34" charset="-122"/>
            <a:ea typeface="微软雅黑" panose="020B0503020204020204" pitchFamily="34" charset="-122"/>
          </a:endParaRPr>
        </a:p>
      </dsp:txBody>
      <dsp:txXfrm>
        <a:off x="1028739" y="23129"/>
        <a:ext cx="3756094" cy="462582"/>
      </dsp:txXfrm>
    </dsp:sp>
    <dsp:sp modelId="{4C1D5AD4-2283-4ACD-B2E4-E25853C3B236}">
      <dsp:nvSpPr>
        <dsp:cNvPr id="0" name=""/>
        <dsp:cNvSpPr/>
      </dsp:nvSpPr>
      <dsp:spPr>
        <a:xfrm>
          <a:off x="956966" y="485711"/>
          <a:ext cx="382786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845208-D80A-4AB4-8359-D855192933E3}">
      <dsp:nvSpPr>
        <dsp:cNvPr id="0" name=""/>
        <dsp:cNvSpPr/>
      </dsp:nvSpPr>
      <dsp:spPr>
        <a:xfrm>
          <a:off x="1028739" y="508840"/>
          <a:ext cx="3756094" cy="46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err="1">
              <a:latin typeface="微软雅黑" panose="020B0503020204020204" pitchFamily="34" charset="-122"/>
              <a:ea typeface="微软雅黑" panose="020B0503020204020204" pitchFamily="34" charset="-122"/>
            </a:rPr>
            <a:t>PaddlePaddle</a:t>
          </a:r>
          <a:r>
            <a:rPr lang="zh-CN" altLang="en-US" sz="1600" kern="1200" dirty="0">
              <a:latin typeface="微软雅黑" panose="020B0503020204020204" pitchFamily="34" charset="-122"/>
              <a:ea typeface="微软雅黑" panose="020B0503020204020204" pitchFamily="34" charset="-122"/>
            </a:rPr>
            <a:t>深度学习框架</a:t>
          </a:r>
        </a:p>
      </dsp:txBody>
      <dsp:txXfrm>
        <a:off x="1028739" y="508840"/>
        <a:ext cx="3756094" cy="462582"/>
      </dsp:txXfrm>
    </dsp:sp>
    <dsp:sp modelId="{357ECE07-5DC2-4E6B-81AF-55FD1C655682}">
      <dsp:nvSpPr>
        <dsp:cNvPr id="0" name=""/>
        <dsp:cNvSpPr/>
      </dsp:nvSpPr>
      <dsp:spPr>
        <a:xfrm>
          <a:off x="956966" y="971423"/>
          <a:ext cx="382786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1B8F30-553C-47BF-ADE1-BB7E0F5560C5}">
      <dsp:nvSpPr>
        <dsp:cNvPr id="0" name=""/>
        <dsp:cNvSpPr/>
      </dsp:nvSpPr>
      <dsp:spPr>
        <a:xfrm>
          <a:off x="1028739" y="994552"/>
          <a:ext cx="3756094" cy="46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err="1">
              <a:latin typeface="微软雅黑" panose="020B0503020204020204" pitchFamily="34" charset="-122"/>
              <a:ea typeface="微软雅黑" panose="020B0503020204020204" pitchFamily="34" charset="-122"/>
            </a:rPr>
            <a:t>Scikit</a:t>
          </a:r>
          <a:r>
            <a:rPr lang="en-US" altLang="zh-CN" sz="1600" kern="1200" dirty="0">
              <a:latin typeface="微软雅黑" panose="020B0503020204020204" pitchFamily="34" charset="-122"/>
              <a:ea typeface="微软雅黑" panose="020B0503020204020204" pitchFamily="34" charset="-122"/>
            </a:rPr>
            <a:t> Learn, Pandas</a:t>
          </a:r>
          <a:r>
            <a:rPr lang="zh-CN" altLang="en-US" sz="1600" kern="1200" dirty="0">
              <a:latin typeface="微软雅黑" panose="020B0503020204020204" pitchFamily="34" charset="-122"/>
              <a:ea typeface="微软雅黑" panose="020B0503020204020204" pitchFamily="34" charset="-122"/>
            </a:rPr>
            <a:t>等机器学习库</a:t>
          </a:r>
        </a:p>
      </dsp:txBody>
      <dsp:txXfrm>
        <a:off x="1028739" y="994552"/>
        <a:ext cx="3756094" cy="462582"/>
      </dsp:txXfrm>
    </dsp:sp>
    <dsp:sp modelId="{2447D087-8BD1-492A-A236-85D2239D03B2}">
      <dsp:nvSpPr>
        <dsp:cNvPr id="0" name=""/>
        <dsp:cNvSpPr/>
      </dsp:nvSpPr>
      <dsp:spPr>
        <a:xfrm>
          <a:off x="956966" y="1457134"/>
          <a:ext cx="382786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B0AC8C-820D-4858-8B2E-845B4D3A5B74}">
      <dsp:nvSpPr>
        <dsp:cNvPr id="0" name=""/>
        <dsp:cNvSpPr/>
      </dsp:nvSpPr>
      <dsp:spPr>
        <a:xfrm>
          <a:off x="0" y="1480264"/>
          <a:ext cx="47848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1C10D-3063-4C94-A075-52627C697828}">
      <dsp:nvSpPr>
        <dsp:cNvPr id="0" name=""/>
        <dsp:cNvSpPr/>
      </dsp:nvSpPr>
      <dsp:spPr>
        <a:xfrm>
          <a:off x="0" y="1480264"/>
          <a:ext cx="956966" cy="148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solidFill>
                <a:srgbClr val="CF54D3"/>
              </a:solidFill>
              <a:latin typeface="微软雅黑" panose="020B0503020204020204" pitchFamily="34" charset="-122"/>
              <a:ea typeface="微软雅黑" panose="020B0503020204020204" pitchFamily="34" charset="-122"/>
            </a:rPr>
            <a:t>自定义</a:t>
          </a:r>
        </a:p>
      </dsp:txBody>
      <dsp:txXfrm>
        <a:off x="0" y="1480264"/>
        <a:ext cx="956966" cy="1480264"/>
      </dsp:txXfrm>
    </dsp:sp>
    <dsp:sp modelId="{E49192EF-230C-4A22-9F83-DBD67DFAC9C4}">
      <dsp:nvSpPr>
        <dsp:cNvPr id="0" name=""/>
        <dsp:cNvSpPr/>
      </dsp:nvSpPr>
      <dsp:spPr>
        <a:xfrm>
          <a:off x="1028739" y="1547483"/>
          <a:ext cx="3756094" cy="134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支持</a:t>
          </a:r>
          <a:r>
            <a:rPr lang="en-US" altLang="zh-CN" sz="1600" kern="1200" dirty="0">
              <a:latin typeface="微软雅黑" panose="020B0503020204020204" pitchFamily="34" charset="-122"/>
              <a:ea typeface="微软雅黑" panose="020B0503020204020204" pitchFamily="34" charset="-122"/>
            </a:rPr>
            <a:t>Pip</a:t>
          </a:r>
          <a:r>
            <a:rPr lang="zh-CN" altLang="en-US" sz="1600" kern="1200" dirty="0">
              <a:latin typeface="微软雅黑" panose="020B0503020204020204" pitchFamily="34" charset="-122"/>
              <a:ea typeface="微软雅黑" panose="020B0503020204020204" pitchFamily="34" charset="-122"/>
            </a:rPr>
            <a:t>安装</a:t>
          </a:r>
        </a:p>
      </dsp:txBody>
      <dsp:txXfrm>
        <a:off x="1028739" y="1547483"/>
        <a:ext cx="3756094" cy="1344380"/>
      </dsp:txXfrm>
    </dsp:sp>
    <dsp:sp modelId="{D0470D21-E0DE-4E1B-99E8-78DB8836151F}">
      <dsp:nvSpPr>
        <dsp:cNvPr id="0" name=""/>
        <dsp:cNvSpPr/>
      </dsp:nvSpPr>
      <dsp:spPr>
        <a:xfrm>
          <a:off x="956966" y="2891863"/>
          <a:ext cx="382786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35.wmf"/><Relationship Id="rId4"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83839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6C451-E700-5D48-8882-DCC6276494CF}" type="datetimeFigureOut">
              <a:rPr kumimoji="1" lang="zh-CN" altLang="en-US" smtClean="0"/>
              <a:t>2019/10/12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05039-6962-D646-9A2B-17047581DB25}" type="slidenum">
              <a:rPr kumimoji="1" lang="zh-CN" altLang="en-US" smtClean="0"/>
              <a:t>‹#›</a:t>
            </a:fld>
            <a:endParaRPr kumimoji="1" lang="zh-CN" altLang="en-US"/>
          </a:p>
        </p:txBody>
      </p:sp>
    </p:spTree>
    <p:extLst>
      <p:ext uri="{BB962C8B-B14F-4D97-AF65-F5344CB8AC3E}">
        <p14:creationId xmlns:p14="http://schemas.microsoft.com/office/powerpoint/2010/main" val="271879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a:t>
            </a:fld>
            <a:endParaRPr kumimoji="1" lang="zh-CN" altLang="en-US"/>
          </a:p>
        </p:txBody>
      </p:sp>
    </p:spTree>
    <p:extLst>
      <p:ext uri="{BB962C8B-B14F-4D97-AF65-F5344CB8AC3E}">
        <p14:creationId xmlns:p14="http://schemas.microsoft.com/office/powerpoint/2010/main" val="3748800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20</a:t>
            </a:fld>
            <a:endParaRPr kumimoji="1" lang="zh-CN" altLang="en-US"/>
          </a:p>
        </p:txBody>
      </p:sp>
    </p:spTree>
    <p:extLst>
      <p:ext uri="{BB962C8B-B14F-4D97-AF65-F5344CB8AC3E}">
        <p14:creationId xmlns:p14="http://schemas.microsoft.com/office/powerpoint/2010/main" val="165525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25</a:t>
            </a:fld>
            <a:endParaRPr kumimoji="1" lang="zh-CN" altLang="en-US"/>
          </a:p>
        </p:txBody>
      </p:sp>
    </p:spTree>
    <p:extLst>
      <p:ext uri="{BB962C8B-B14F-4D97-AF65-F5344CB8AC3E}">
        <p14:creationId xmlns:p14="http://schemas.microsoft.com/office/powerpoint/2010/main" val="1178773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33</a:t>
            </a:fld>
            <a:endParaRPr kumimoji="1" lang="zh-CN" altLang="en-US"/>
          </a:p>
        </p:txBody>
      </p:sp>
    </p:spTree>
    <p:extLst>
      <p:ext uri="{BB962C8B-B14F-4D97-AF65-F5344CB8AC3E}">
        <p14:creationId xmlns:p14="http://schemas.microsoft.com/office/powerpoint/2010/main" val="3627027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34</a:t>
            </a:fld>
            <a:endParaRPr kumimoji="1" lang="zh-CN" altLang="en-US"/>
          </a:p>
        </p:txBody>
      </p:sp>
    </p:spTree>
    <p:extLst>
      <p:ext uri="{BB962C8B-B14F-4D97-AF65-F5344CB8AC3E}">
        <p14:creationId xmlns:p14="http://schemas.microsoft.com/office/powerpoint/2010/main" val="9876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35</a:t>
            </a:fld>
            <a:endParaRPr kumimoji="1" lang="zh-CN" altLang="en-US"/>
          </a:p>
        </p:txBody>
      </p:sp>
    </p:spTree>
    <p:extLst>
      <p:ext uri="{BB962C8B-B14F-4D97-AF65-F5344CB8AC3E}">
        <p14:creationId xmlns:p14="http://schemas.microsoft.com/office/powerpoint/2010/main" val="3868734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08784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4569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64</a:t>
            </a:fld>
            <a:endParaRPr kumimoji="1" lang="zh-CN" altLang="en-US"/>
          </a:p>
        </p:txBody>
      </p:sp>
    </p:spTree>
    <p:extLst>
      <p:ext uri="{BB962C8B-B14F-4D97-AF65-F5344CB8AC3E}">
        <p14:creationId xmlns:p14="http://schemas.microsoft.com/office/powerpoint/2010/main" val="483505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67</a:t>
            </a:fld>
            <a:endParaRPr kumimoji="1" lang="zh-CN" altLang="en-US"/>
          </a:p>
        </p:txBody>
      </p:sp>
    </p:spTree>
    <p:extLst>
      <p:ext uri="{BB962C8B-B14F-4D97-AF65-F5344CB8AC3E}">
        <p14:creationId xmlns:p14="http://schemas.microsoft.com/office/powerpoint/2010/main" val="1621825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68</a:t>
            </a:fld>
            <a:endParaRPr kumimoji="1" lang="zh-CN" altLang="en-US"/>
          </a:p>
        </p:txBody>
      </p:sp>
    </p:spTree>
    <p:extLst>
      <p:ext uri="{BB962C8B-B14F-4D97-AF65-F5344CB8AC3E}">
        <p14:creationId xmlns:p14="http://schemas.microsoft.com/office/powerpoint/2010/main" val="37866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10</a:t>
            </a:fld>
            <a:endParaRPr kumimoji="1" lang="zh-CN" altLang="en-US"/>
          </a:p>
        </p:txBody>
      </p:sp>
    </p:spTree>
    <p:extLst>
      <p:ext uri="{BB962C8B-B14F-4D97-AF65-F5344CB8AC3E}">
        <p14:creationId xmlns:p14="http://schemas.microsoft.com/office/powerpoint/2010/main" val="98111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69</a:t>
            </a:fld>
            <a:endParaRPr kumimoji="1" lang="zh-CN" altLang="en-US"/>
          </a:p>
        </p:txBody>
      </p:sp>
    </p:spTree>
    <p:extLst>
      <p:ext uri="{BB962C8B-B14F-4D97-AF65-F5344CB8AC3E}">
        <p14:creationId xmlns:p14="http://schemas.microsoft.com/office/powerpoint/2010/main" val="2829478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70</a:t>
            </a:fld>
            <a:endParaRPr kumimoji="1" lang="zh-CN" altLang="en-US"/>
          </a:p>
        </p:txBody>
      </p:sp>
    </p:spTree>
    <p:extLst>
      <p:ext uri="{BB962C8B-B14F-4D97-AF65-F5344CB8AC3E}">
        <p14:creationId xmlns:p14="http://schemas.microsoft.com/office/powerpoint/2010/main" val="2154087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71</a:t>
            </a:fld>
            <a:endParaRPr kumimoji="1" lang="zh-CN" altLang="en-US"/>
          </a:p>
        </p:txBody>
      </p:sp>
    </p:spTree>
    <p:extLst>
      <p:ext uri="{BB962C8B-B14F-4D97-AF65-F5344CB8AC3E}">
        <p14:creationId xmlns:p14="http://schemas.microsoft.com/office/powerpoint/2010/main" val="1317359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73</a:t>
            </a:fld>
            <a:endParaRPr kumimoji="1" lang="zh-CN" altLang="en-US"/>
          </a:p>
        </p:txBody>
      </p:sp>
    </p:spTree>
    <p:extLst>
      <p:ext uri="{BB962C8B-B14F-4D97-AF65-F5344CB8AC3E}">
        <p14:creationId xmlns:p14="http://schemas.microsoft.com/office/powerpoint/2010/main" val="3516158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74</a:t>
            </a:fld>
            <a:endParaRPr kumimoji="1" lang="zh-CN" altLang="en-US"/>
          </a:p>
        </p:txBody>
      </p:sp>
    </p:spTree>
    <p:extLst>
      <p:ext uri="{BB962C8B-B14F-4D97-AF65-F5344CB8AC3E}">
        <p14:creationId xmlns:p14="http://schemas.microsoft.com/office/powerpoint/2010/main" val="3810652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75</a:t>
            </a:fld>
            <a:endParaRPr kumimoji="1" lang="zh-CN" altLang="en-US"/>
          </a:p>
        </p:txBody>
      </p:sp>
    </p:spTree>
    <p:extLst>
      <p:ext uri="{BB962C8B-B14F-4D97-AF65-F5344CB8AC3E}">
        <p14:creationId xmlns:p14="http://schemas.microsoft.com/office/powerpoint/2010/main" val="2147282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76</a:t>
            </a:fld>
            <a:endParaRPr kumimoji="1" lang="zh-CN" altLang="en-US"/>
          </a:p>
        </p:txBody>
      </p:sp>
    </p:spTree>
    <p:extLst>
      <p:ext uri="{BB962C8B-B14F-4D97-AF65-F5344CB8AC3E}">
        <p14:creationId xmlns:p14="http://schemas.microsoft.com/office/powerpoint/2010/main" val="3488022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11</a:t>
            </a:fld>
            <a:endParaRPr kumimoji="1" lang="zh-CN" altLang="en-US"/>
          </a:p>
        </p:txBody>
      </p:sp>
    </p:spTree>
    <p:extLst>
      <p:ext uri="{BB962C8B-B14F-4D97-AF65-F5344CB8AC3E}">
        <p14:creationId xmlns:p14="http://schemas.microsoft.com/office/powerpoint/2010/main" val="13231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12</a:t>
            </a:fld>
            <a:endParaRPr kumimoji="1" lang="zh-CN" altLang="en-US"/>
          </a:p>
        </p:txBody>
      </p:sp>
    </p:spTree>
    <p:extLst>
      <p:ext uri="{BB962C8B-B14F-4D97-AF65-F5344CB8AC3E}">
        <p14:creationId xmlns:p14="http://schemas.microsoft.com/office/powerpoint/2010/main" val="280962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13</a:t>
            </a:fld>
            <a:endParaRPr kumimoji="1" lang="zh-CN" altLang="en-US"/>
          </a:p>
        </p:txBody>
      </p:sp>
    </p:spTree>
    <p:extLst>
      <p:ext uri="{BB962C8B-B14F-4D97-AF65-F5344CB8AC3E}">
        <p14:creationId xmlns:p14="http://schemas.microsoft.com/office/powerpoint/2010/main" val="3406044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14</a:t>
            </a:fld>
            <a:endParaRPr kumimoji="1" lang="zh-CN" altLang="en-US"/>
          </a:p>
        </p:txBody>
      </p:sp>
    </p:spTree>
    <p:extLst>
      <p:ext uri="{BB962C8B-B14F-4D97-AF65-F5344CB8AC3E}">
        <p14:creationId xmlns:p14="http://schemas.microsoft.com/office/powerpoint/2010/main" val="3571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15</a:t>
            </a:fld>
            <a:endParaRPr kumimoji="1" lang="zh-CN" altLang="en-US"/>
          </a:p>
        </p:txBody>
      </p:sp>
    </p:spTree>
    <p:extLst>
      <p:ext uri="{BB962C8B-B14F-4D97-AF65-F5344CB8AC3E}">
        <p14:creationId xmlns:p14="http://schemas.microsoft.com/office/powerpoint/2010/main" val="265769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16</a:t>
            </a:fld>
            <a:endParaRPr kumimoji="1" lang="zh-CN" altLang="en-US"/>
          </a:p>
        </p:txBody>
      </p:sp>
    </p:spTree>
    <p:extLst>
      <p:ext uri="{BB962C8B-B14F-4D97-AF65-F5344CB8AC3E}">
        <p14:creationId xmlns:p14="http://schemas.microsoft.com/office/powerpoint/2010/main" val="539090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17</a:t>
            </a:fld>
            <a:endParaRPr kumimoji="1" lang="zh-CN" altLang="en-US"/>
          </a:p>
        </p:txBody>
      </p:sp>
    </p:spTree>
    <p:extLst>
      <p:ext uri="{BB962C8B-B14F-4D97-AF65-F5344CB8AC3E}">
        <p14:creationId xmlns:p14="http://schemas.microsoft.com/office/powerpoint/2010/main" val="2032660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4773261" y="5877247"/>
            <a:ext cx="2768600" cy="292461"/>
          </a:xfrm>
          <a:prstGeom prst="rect">
            <a:avLst/>
          </a:prstGeom>
        </p:spPr>
      </p:pic>
      <p:cxnSp>
        <p:nvCxnSpPr>
          <p:cNvPr id="13" name="直线连接符 8"/>
          <p:cNvCxnSpPr/>
          <p:nvPr userDrawn="1"/>
        </p:nvCxnSpPr>
        <p:spPr>
          <a:xfrm>
            <a:off x="6157561" y="1318753"/>
            <a:ext cx="0" cy="990494"/>
          </a:xfrm>
          <a:prstGeom prst="line">
            <a:avLst/>
          </a:prstGeom>
          <a:ln>
            <a:solidFill>
              <a:srgbClr val="6082A9"/>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userDrawn="1"/>
        </p:nvSpPr>
        <p:spPr>
          <a:xfrm>
            <a:off x="4357692" y="4568847"/>
            <a:ext cx="3599738" cy="663073"/>
          </a:xfrm>
          <a:prstGeom prst="round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云南大学  王津</a:t>
            </a:r>
            <a:endParaRPr lang="en-US" altLang="zh-CN" sz="2000" dirty="0">
              <a:solidFill>
                <a:schemeClr val="tx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4732" y="1267265"/>
            <a:ext cx="1157129" cy="1157129"/>
          </a:xfrm>
          <a:prstGeom prst="rect">
            <a:avLst/>
          </a:prstGeom>
        </p:spPr>
      </p:pic>
      <p:pic>
        <p:nvPicPr>
          <p:cNvPr id="16" name="图片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1151" y="1318753"/>
            <a:ext cx="2146410" cy="105415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579515" y="1102047"/>
            <a:ext cx="2768600" cy="292461"/>
          </a:xfrm>
          <a:prstGeom prst="rect">
            <a:avLst/>
          </a:prstGeom>
        </p:spPr>
      </p:pic>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8585200" y="6035636"/>
            <a:ext cx="2768600" cy="292461"/>
          </a:xfrm>
          <a:prstGeom prst="rect">
            <a:avLst/>
          </a:prstGeom>
        </p:spPr>
      </p:pic>
      <p:sp>
        <p:nvSpPr>
          <p:cNvPr id="11" name="矩形 10"/>
          <p:cNvSpPr/>
          <p:nvPr userDrawn="1"/>
        </p:nvSpPr>
        <p:spPr>
          <a:xfrm>
            <a:off x="755544" y="374787"/>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946690" y="563348"/>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a:off x="958962" y="561036"/>
            <a:ext cx="233118" cy="250285"/>
          </a:xfrm>
          <a:prstGeom prst="rect">
            <a:avLst/>
          </a:prstGeom>
          <a:solidFill>
            <a:srgbClr val="608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rgbClr val="78C6FF"/>
                </a:solidFill>
              </a:ln>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9500" y="0"/>
            <a:ext cx="2146410" cy="105415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1450" y="342900"/>
            <a:ext cx="10973276" cy="571500"/>
          </a:xfrm>
          <a:effectLst>
            <a:outerShdw blurRad="50800" dist="38100" dir="5400000" algn="ctr" rotWithShape="0">
              <a:srgbClr val="000000">
                <a:alpha val="30000"/>
              </a:srgbClr>
            </a:outerShdw>
          </a:effectLst>
        </p:spPr>
        <p:txBody>
          <a:bodyPr>
            <a:normAutofit/>
          </a:bodyPr>
          <a:lstStyle>
            <a:lvl1pPr>
              <a:defRPr sz="3200" b="1" i="0" baseline="0">
                <a:solidFill>
                  <a:srgbClr val="C00000"/>
                </a:solidFill>
                <a:latin typeface="Arial Unicode MS" panose="020B0604020202020204" charset="-122"/>
                <a:ea typeface="微软雅黑" panose="020B0503020204020204" pitchFamily="34" charset="-122"/>
              </a:defRPr>
            </a:lvl1pPr>
          </a:lstStyle>
          <a:p>
            <a:r>
              <a:rPr lang="zh-CN" altLang="en-US" dirty="0"/>
              <a:t>单击此处编辑母版标题样式</a:t>
            </a:r>
          </a:p>
        </p:txBody>
      </p:sp>
      <p:sp>
        <p:nvSpPr>
          <p:cNvPr id="4" name="矩形 3"/>
          <p:cNvSpPr/>
          <p:nvPr userDrawn="1"/>
        </p:nvSpPr>
        <p:spPr>
          <a:xfrm>
            <a:off x="0" y="342900"/>
            <a:ext cx="171450"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10/12/2019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7FAA2-0FD1-4CA9-9E3C-4FCDD1695EF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7.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6.emf"/><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1.emf"/><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9.wmf"/><Relationship Id="rId5" Type="http://schemas.openxmlformats.org/officeDocument/2006/relationships/oleObject" Target="../embeddings/oleObject2.bin"/><Relationship Id="rId4" Type="http://schemas.openxmlformats.org/officeDocument/2006/relationships/image" Target="../media/image32.emf"/><Relationship Id="rId9"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33.emf"/><Relationship Id="rId7" Type="http://schemas.openxmlformats.org/officeDocument/2006/relationships/image" Target="../media/image29.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36.wmf"/><Relationship Id="rId5" Type="http://schemas.openxmlformats.org/officeDocument/2006/relationships/image" Target="../media/image35.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3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44.png"/><Relationship Id="rId3" Type="http://schemas.openxmlformats.org/officeDocument/2006/relationships/oleObject" Target="../embeddings/oleObject9.bin"/><Relationship Id="rId7" Type="http://schemas.openxmlformats.org/officeDocument/2006/relationships/image" Target="../media/image40.wmf"/><Relationship Id="rId12" Type="http://schemas.openxmlformats.org/officeDocument/2006/relationships/image" Target="../media/image30.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42.png"/><Relationship Id="rId10" Type="http://schemas.openxmlformats.org/officeDocument/2006/relationships/image" Target="../media/image43.emf"/><Relationship Id="rId4" Type="http://schemas.openxmlformats.org/officeDocument/2006/relationships/image" Target="../media/image39.wmf"/><Relationship Id="rId9" Type="http://schemas.openxmlformats.org/officeDocument/2006/relationships/image" Target="../media/image41.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6.bin"/><Relationship Id="rId3" Type="http://schemas.openxmlformats.org/officeDocument/2006/relationships/image" Target="../media/image8.png"/><Relationship Id="rId7" Type="http://schemas.openxmlformats.org/officeDocument/2006/relationships/image" Target="../media/image45.wmf"/><Relationship Id="rId12" Type="http://schemas.openxmlformats.org/officeDocument/2006/relationships/image" Target="../media/image50.jpe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oleObject" Target="../embeddings/oleObject15.bin"/><Relationship Id="rId5" Type="http://schemas.openxmlformats.org/officeDocument/2006/relationships/image" Target="../media/image48.tiff"/><Relationship Id="rId10" Type="http://schemas.openxmlformats.org/officeDocument/2006/relationships/image" Target="../media/image49.jpeg"/><Relationship Id="rId4" Type="http://schemas.openxmlformats.org/officeDocument/2006/relationships/image" Target="../media/image47.tiff"/><Relationship Id="rId9" Type="http://schemas.openxmlformats.org/officeDocument/2006/relationships/image" Target="../media/image46.wmf"/><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image" Target="../media/image51.png"/><Relationship Id="rId18" Type="http://schemas.openxmlformats.org/officeDocument/2006/relationships/image" Target="../media/image54.jpeg"/><Relationship Id="rId3" Type="http://schemas.openxmlformats.org/officeDocument/2006/relationships/notesSlide" Target="../notesSlides/notesSlide12.xml"/><Relationship Id="rId7" Type="http://schemas.openxmlformats.org/officeDocument/2006/relationships/oleObject" Target="../embeddings/oleObject18.bin"/><Relationship Id="rId12" Type="http://schemas.openxmlformats.org/officeDocument/2006/relationships/oleObject" Target="../embeddings/oleObject20.bin"/><Relationship Id="rId17" Type="http://schemas.openxmlformats.org/officeDocument/2006/relationships/image" Target="../media/image53.jpeg"/><Relationship Id="rId2" Type="http://schemas.openxmlformats.org/officeDocument/2006/relationships/slideLayout" Target="../slideLayouts/slideLayout13.xml"/><Relationship Id="rId16" Type="http://schemas.openxmlformats.org/officeDocument/2006/relationships/image" Target="../media/image52.jpeg"/><Relationship Id="rId1" Type="http://schemas.openxmlformats.org/officeDocument/2006/relationships/vmlDrawing" Target="../drawings/vmlDrawing6.vml"/><Relationship Id="rId6" Type="http://schemas.openxmlformats.org/officeDocument/2006/relationships/image" Target="../media/image45.wmf"/><Relationship Id="rId11" Type="http://schemas.openxmlformats.org/officeDocument/2006/relationships/image" Target="../media/image50.jpeg"/><Relationship Id="rId5" Type="http://schemas.openxmlformats.org/officeDocument/2006/relationships/oleObject" Target="../embeddings/oleObject17.bin"/><Relationship Id="rId15" Type="http://schemas.openxmlformats.org/officeDocument/2006/relationships/image" Target="../media/image48.tiff"/><Relationship Id="rId10" Type="http://schemas.openxmlformats.org/officeDocument/2006/relationships/oleObject" Target="../embeddings/oleObject19.bin"/><Relationship Id="rId4" Type="http://schemas.openxmlformats.org/officeDocument/2006/relationships/image" Target="../media/image8.png"/><Relationship Id="rId9" Type="http://schemas.openxmlformats.org/officeDocument/2006/relationships/image" Target="../media/image49.jpeg"/><Relationship Id="rId14" Type="http://schemas.openxmlformats.org/officeDocument/2006/relationships/image" Target="../media/image47.tif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oleObject" Target="../embeddings/oleObject24.bin"/><Relationship Id="rId18" Type="http://schemas.openxmlformats.org/officeDocument/2006/relationships/image" Target="../media/image53.jpeg"/><Relationship Id="rId3" Type="http://schemas.openxmlformats.org/officeDocument/2006/relationships/notesSlide" Target="../notesSlides/notesSlide13.xml"/><Relationship Id="rId7" Type="http://schemas.openxmlformats.org/officeDocument/2006/relationships/image" Target="../media/image45.wmf"/><Relationship Id="rId12" Type="http://schemas.openxmlformats.org/officeDocument/2006/relationships/image" Target="../media/image50.jpeg"/><Relationship Id="rId17" Type="http://schemas.openxmlformats.org/officeDocument/2006/relationships/image" Target="../media/image52.jpeg"/><Relationship Id="rId2" Type="http://schemas.openxmlformats.org/officeDocument/2006/relationships/slideLayout" Target="../slideLayouts/slideLayout13.xml"/><Relationship Id="rId16" Type="http://schemas.openxmlformats.org/officeDocument/2006/relationships/image" Target="../media/image48.tiff"/><Relationship Id="rId1" Type="http://schemas.openxmlformats.org/officeDocument/2006/relationships/vmlDrawing" Target="../drawings/vmlDrawing7.vml"/><Relationship Id="rId6" Type="http://schemas.openxmlformats.org/officeDocument/2006/relationships/oleObject" Target="../embeddings/oleObject21.bin"/><Relationship Id="rId11" Type="http://schemas.openxmlformats.org/officeDocument/2006/relationships/oleObject" Target="../embeddings/oleObject23.bin"/><Relationship Id="rId5" Type="http://schemas.openxmlformats.org/officeDocument/2006/relationships/image" Target="../media/image8.png"/><Relationship Id="rId15" Type="http://schemas.openxmlformats.org/officeDocument/2006/relationships/image" Target="../media/image47.tiff"/><Relationship Id="rId10" Type="http://schemas.openxmlformats.org/officeDocument/2006/relationships/image" Target="../media/image49.jpeg"/><Relationship Id="rId19" Type="http://schemas.openxmlformats.org/officeDocument/2006/relationships/image" Target="../media/image54.jpeg"/><Relationship Id="rId4" Type="http://schemas.openxmlformats.org/officeDocument/2006/relationships/image" Target="../media/image55.jpeg"/><Relationship Id="rId9" Type="http://schemas.openxmlformats.org/officeDocument/2006/relationships/image" Target="../media/image46.wmf"/><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60.jpeg"/><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3.xml"/><Relationship Id="rId5" Type="http://schemas.openxmlformats.org/officeDocument/2006/relationships/image" Target="../media/image500.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500.jpe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500.jpeg"/></Relationships>
</file>

<file path=ppt/slides/_rels/slide42.xml.rels><?xml version="1.0" encoding="UTF-8" standalone="yes"?>
<Relationships xmlns="http://schemas.openxmlformats.org/package/2006/relationships"><Relationship Id="rId3" Type="http://schemas.openxmlformats.org/officeDocument/2006/relationships/image" Target="../media/image500.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00.jpe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 Id="rId5" Type="http://schemas.openxmlformats.org/officeDocument/2006/relationships/image" Target="../media/image83.png"/><Relationship Id="rId4" Type="http://schemas.openxmlformats.org/officeDocument/2006/relationships/image" Target="../media/image8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github.com/fchollet/keras?spm=5176.blog30794.yqblogcon1.13.h9wpxY" TargetMode="External"/><Relationship Id="rId7" Type="http://schemas.openxmlformats.org/officeDocument/2006/relationships/image" Target="../media/image5.png"/><Relationship Id="rId2" Type="http://schemas.openxmlformats.org/officeDocument/2006/relationships/hyperlink" Target="https://github.com/PaddlePaddle/Paddle" TargetMode="External"/><Relationship Id="rId1" Type="http://schemas.openxmlformats.org/officeDocument/2006/relationships/slideLayout" Target="../slideLayouts/slideLayout13.xml"/><Relationship Id="rId6" Type="http://schemas.openxmlformats.org/officeDocument/2006/relationships/hyperlink" Target="https://github.com/BVLC/caffe?spm=5176.blog30794.yqblogcon1.10.h9wpxY" TargetMode="External"/><Relationship Id="rId5" Type="http://schemas.openxmlformats.org/officeDocument/2006/relationships/hyperlink" Target="https://github.com/tensorflow/tensorflow?spm=5176.blog30794.yqblogcon1.8.h9wpxY" TargetMode="External"/><Relationship Id="rId4" Type="http://schemas.openxmlformats.org/officeDocument/2006/relationships/image" Target="../media/image4.pn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93.png"/><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2560435"/>
            <a:ext cx="12192000" cy="830997"/>
          </a:xfrm>
          <a:prstGeom prst="rect">
            <a:avLst/>
          </a:prstGeom>
          <a:noFill/>
        </p:spPr>
        <p:txBody>
          <a:bodyPr wrap="square" rtlCol="0">
            <a:spAutoFit/>
          </a:bodyPr>
          <a:lstStyle/>
          <a:p>
            <a:pPr algn="ctr"/>
            <a:r>
              <a:rPr kumimoji="1" lang="en-US" altLang="zh-CN" sz="4800" dirty="0">
                <a:latin typeface="黑体" panose="02010609060101010101" pitchFamily="49" charset="-122"/>
                <a:ea typeface="黑体" panose="02010609060101010101" pitchFamily="49" charset="-122"/>
                <a:cs typeface="黑体-简" panose="02000000000000000000" charset="-122"/>
              </a:rPr>
              <a:t>PaddlePaddle</a:t>
            </a:r>
            <a:r>
              <a:rPr kumimoji="1" lang="zh-CN" altLang="en-US" sz="4800" dirty="0">
                <a:latin typeface="黑体" panose="02010609060101010101" pitchFamily="49" charset="-122"/>
                <a:ea typeface="黑体" panose="02010609060101010101" pitchFamily="49" charset="-122"/>
                <a:cs typeface="黑体-简" panose="02000000000000000000" charset="-122"/>
              </a:rPr>
              <a:t>平台和深度学习概述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1" y="369078"/>
            <a:ext cx="8063231"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飞桨</a:t>
            </a:r>
            <a:r>
              <a:rPr kumimoji="1" lang="en-US" altLang="zh-CN" sz="3600" b="1" dirty="0">
                <a:latin typeface="微软雅黑" panose="020B0503020204020204" pitchFamily="34" charset="-122"/>
                <a:ea typeface="微软雅黑" panose="020B0503020204020204" pitchFamily="34" charset="-122"/>
              </a:rPr>
              <a:t>PaddlePaddle</a:t>
            </a:r>
            <a:r>
              <a:rPr kumimoji="1" lang="zh-CN" altLang="en-US" sz="3600" b="1" dirty="0">
                <a:latin typeface="微软雅黑" panose="020B0503020204020204" pitchFamily="34" charset="-122"/>
                <a:ea typeface="微软雅黑" panose="020B0503020204020204" pitchFamily="34" charset="-122"/>
              </a:rPr>
              <a:t>本地环境搭建</a:t>
            </a:r>
          </a:p>
        </p:txBody>
      </p:sp>
      <p:sp>
        <p:nvSpPr>
          <p:cNvPr id="3" name="文本框 2"/>
          <p:cNvSpPr txBox="1"/>
          <p:nvPr/>
        </p:nvSpPr>
        <p:spPr>
          <a:xfrm>
            <a:off x="925195" y="1227914"/>
            <a:ext cx="5620114" cy="2861310"/>
          </a:xfrm>
          <a:prstGeom prst="rect">
            <a:avLst/>
          </a:prstGeom>
          <a:noFill/>
        </p:spPr>
        <p:txBody>
          <a:bodyPr wrap="square" rtlCol="0" anchor="t">
            <a:spAutoFit/>
          </a:bodyPr>
          <a:lstStyle/>
          <a:p>
            <a:pPr lvl="0" indent="0" algn="l" fontAlgn="auto">
              <a:lnSpc>
                <a:spcPct val="150000"/>
              </a:lnSpc>
            </a:pPr>
            <a:r>
              <a:rPr lang="en-US" altLang="zh-CN" sz="2400" dirty="0" err="1">
                <a:solidFill>
                  <a:srgbClr val="000000"/>
                </a:solidFill>
                <a:latin typeface="Times New Roman" panose="02020603050405020304" charset="0"/>
                <a:ea typeface="微软雅黑" panose="020B0503020204020204" pitchFamily="34" charset="-122"/>
                <a:sym typeface="+mn-ea"/>
              </a:rPr>
              <a:t>目前</a:t>
            </a:r>
            <a:r>
              <a:rPr lang="zh-CN" altLang="en-US" sz="2400" dirty="0">
                <a:solidFill>
                  <a:srgbClr val="000000"/>
                </a:solidFill>
                <a:latin typeface="Times New Roman" panose="02020603050405020304" charset="0"/>
                <a:ea typeface="微软雅黑" panose="020B0503020204020204" pitchFamily="34" charset="-122"/>
                <a:sym typeface="+mn-ea"/>
              </a:rPr>
              <a:t>飞桨</a:t>
            </a:r>
            <a:r>
              <a:rPr lang="en-US" altLang="zh-CN" sz="2400" dirty="0" err="1">
                <a:solidFill>
                  <a:srgbClr val="000000"/>
                </a:solidFill>
                <a:latin typeface="Times New Roman" panose="02020603050405020304" charset="0"/>
                <a:ea typeface="微软雅黑" panose="020B0503020204020204" pitchFamily="34" charset="-122"/>
                <a:sym typeface="+mn-ea"/>
              </a:rPr>
              <a:t>PaddlePaddle支持以下环境</a:t>
            </a:r>
            <a:r>
              <a:rPr lang="en-US" altLang="zh-CN" sz="2400" dirty="0">
                <a:solidFill>
                  <a:srgbClr val="000000"/>
                </a:solidFill>
                <a:latin typeface="Times New Roman" panose="02020603050405020304" charset="0"/>
                <a:ea typeface="微软雅黑" panose="020B0503020204020204" pitchFamily="34" charset="-122"/>
                <a:sym typeface="+mn-ea"/>
              </a:rPr>
              <a:t>:</a:t>
            </a:r>
          </a:p>
          <a:p>
            <a:pPr marL="702945" lvl="1" indent="-342900" algn="l" fontAlgn="auto">
              <a:lnSpc>
                <a:spcPct val="150000"/>
              </a:lnSpc>
              <a:buFont typeface="Wingdings" panose="05000000000000000000" pitchFamily="2" charset="2"/>
              <a:buChar char="Ø"/>
            </a:pPr>
            <a:r>
              <a:rPr lang="en-US" altLang="zh-CN" sz="2400" dirty="0">
                <a:solidFill>
                  <a:srgbClr val="17B9FF"/>
                </a:solidFill>
                <a:latin typeface="Times New Roman" panose="02020603050405020304" charset="0"/>
                <a:ea typeface="微软雅黑" panose="020B0503020204020204" pitchFamily="34" charset="-122"/>
                <a:sym typeface="+mn-ea"/>
              </a:rPr>
              <a:t>  Ubuntu 14.04 /16.04 /18.04</a:t>
            </a:r>
          </a:p>
          <a:p>
            <a:pPr marL="702945" lvl="1" indent="-342900" algn="l" fontAlgn="auto">
              <a:lnSpc>
                <a:spcPct val="150000"/>
              </a:lnSpc>
              <a:buFont typeface="Wingdings" panose="05000000000000000000" pitchFamily="2" charset="2"/>
              <a:buChar char="Ø"/>
            </a:pPr>
            <a:r>
              <a:rPr lang="en-US" altLang="zh-CN" sz="2400" dirty="0">
                <a:solidFill>
                  <a:srgbClr val="17B9FF"/>
                </a:solidFill>
                <a:latin typeface="Times New Roman" panose="02020603050405020304" charset="0"/>
                <a:ea typeface="微软雅黑" panose="020B0503020204020204" pitchFamily="34" charset="-122"/>
                <a:sym typeface="+mn-ea"/>
              </a:rPr>
              <a:t>  CentOS 7 / 6</a:t>
            </a:r>
          </a:p>
          <a:p>
            <a:pPr marL="702945" lvl="1" indent="-342900" algn="l" fontAlgn="auto">
              <a:lnSpc>
                <a:spcPct val="150000"/>
              </a:lnSpc>
              <a:buFont typeface="Wingdings" panose="05000000000000000000" pitchFamily="2" charset="2"/>
              <a:buChar char="Ø"/>
            </a:pPr>
            <a:r>
              <a:rPr lang="en-US" altLang="zh-CN" sz="2400" dirty="0">
                <a:solidFill>
                  <a:srgbClr val="17B9FF"/>
                </a:solidFill>
                <a:latin typeface="Times New Roman" panose="02020603050405020304" charset="0"/>
                <a:ea typeface="微软雅黑" panose="020B0503020204020204" pitchFamily="34" charset="-122"/>
                <a:sym typeface="+mn-ea"/>
              </a:rPr>
              <a:t>  MacOS 10.11 / 10.12 / 10.13 / 10.14</a:t>
            </a:r>
          </a:p>
          <a:p>
            <a:pPr marL="702945" lvl="1" indent="-342900" algn="l" fontAlgn="auto">
              <a:lnSpc>
                <a:spcPct val="150000"/>
              </a:lnSpc>
              <a:buFont typeface="Wingdings" panose="05000000000000000000" pitchFamily="2" charset="2"/>
              <a:buChar char="Ø"/>
            </a:pPr>
            <a:r>
              <a:rPr lang="en-US" altLang="zh-CN" sz="2400" dirty="0">
                <a:solidFill>
                  <a:srgbClr val="17B9FF"/>
                </a:solidFill>
                <a:latin typeface="Times New Roman" panose="02020603050405020304" charset="0"/>
                <a:ea typeface="微软雅黑" panose="020B0503020204020204" pitchFamily="34" charset="-122"/>
                <a:sym typeface="+mn-ea"/>
              </a:rPr>
              <a:t>  Windows7 / 8/ 10 (专业版/企业版)</a:t>
            </a:r>
          </a:p>
        </p:txBody>
      </p:sp>
      <p:sp>
        <p:nvSpPr>
          <p:cNvPr id="5" name="文本框 4"/>
          <p:cNvSpPr txBox="1"/>
          <p:nvPr/>
        </p:nvSpPr>
        <p:spPr>
          <a:xfrm>
            <a:off x="460737" y="4343281"/>
            <a:ext cx="11397433" cy="1938992"/>
          </a:xfrm>
          <a:prstGeom prst="rect">
            <a:avLst/>
          </a:prstGeom>
          <a:solidFill>
            <a:srgbClr val="FFE9DA"/>
          </a:solidFill>
          <a:ln w="28575">
            <a:solidFill>
              <a:srgbClr val="17B9FF"/>
            </a:solidFill>
            <a:prstDash val="dash"/>
          </a:ln>
        </p:spPr>
        <p:txBody>
          <a:bodyPr wrap="square" rtlCol="0" anchor="t">
            <a:spAutoFit/>
          </a:bodyPr>
          <a:lstStyle/>
          <a:p>
            <a:pPr lvl="0" indent="360045">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mn-ea"/>
              </a:rPr>
              <a:t>飞桨</a:t>
            </a:r>
            <a:r>
              <a:rPr lang="en-US" altLang="zh-CN" sz="2000" dirty="0">
                <a:solidFill>
                  <a:srgbClr val="000000"/>
                </a:solidFill>
                <a:latin typeface="微软雅黑" panose="020B0503020204020204" pitchFamily="34" charset="-122"/>
                <a:ea typeface="微软雅黑" panose="020B0503020204020204" pitchFamily="34" charset="-122"/>
                <a:sym typeface="+mn-ea"/>
              </a:rPr>
              <a:t>PaddlePaddle</a:t>
            </a:r>
            <a:r>
              <a:rPr lang="zh-CN" altLang="en-US" sz="2000" dirty="0">
                <a:solidFill>
                  <a:srgbClr val="000000"/>
                </a:solidFill>
                <a:latin typeface="微软雅黑" panose="020B0503020204020204" pitchFamily="34" charset="-122"/>
                <a:ea typeface="微软雅黑" panose="020B0503020204020204" pitchFamily="34" charset="-122"/>
                <a:sym typeface="+mn-ea"/>
              </a:rPr>
              <a:t>支持使用</a:t>
            </a:r>
            <a:r>
              <a:rPr lang="en-US" altLang="zh-CN" sz="2000" dirty="0">
                <a:solidFill>
                  <a:srgbClr val="000000"/>
                </a:solidFill>
                <a:latin typeface="微软雅黑" panose="020B0503020204020204" pitchFamily="34" charset="-122"/>
                <a:ea typeface="微软雅黑" panose="020B0503020204020204" pitchFamily="34" charset="-122"/>
                <a:sym typeface="+mn-ea"/>
              </a:rPr>
              <a:t>pip</a:t>
            </a:r>
            <a:r>
              <a:rPr lang="zh-CN" altLang="en-US" sz="2000" dirty="0">
                <a:solidFill>
                  <a:srgbClr val="000000"/>
                </a:solidFill>
                <a:latin typeface="微软雅黑" panose="020B0503020204020204" pitchFamily="34" charset="-122"/>
                <a:ea typeface="微软雅黑" panose="020B0503020204020204" pitchFamily="34" charset="-122"/>
                <a:sym typeface="+mn-ea"/>
              </a:rPr>
              <a:t>快速安装，执行下面命令完成</a:t>
            </a:r>
            <a:r>
              <a:rPr lang="en-US" altLang="zh-CN" sz="2000" dirty="0">
                <a:solidFill>
                  <a:srgbClr val="000000"/>
                </a:solidFill>
                <a:latin typeface="微软雅黑" panose="020B0503020204020204" pitchFamily="34" charset="-122"/>
                <a:ea typeface="微软雅黑" panose="020B0503020204020204" pitchFamily="34" charset="-122"/>
                <a:sym typeface="+mn-ea"/>
              </a:rPr>
              <a:t>CPU</a:t>
            </a:r>
            <a:r>
              <a:rPr lang="zh-CN" altLang="en-US" sz="2000" dirty="0">
                <a:solidFill>
                  <a:srgbClr val="000000"/>
                </a:solidFill>
                <a:latin typeface="微软雅黑" panose="020B0503020204020204" pitchFamily="34" charset="-122"/>
                <a:ea typeface="微软雅黑" panose="020B0503020204020204" pitchFamily="34" charset="-122"/>
                <a:sym typeface="+mn-ea"/>
              </a:rPr>
              <a:t>版本的快速安装：</a:t>
            </a:r>
            <a:endParaRPr lang="en-US" altLang="zh-CN" sz="2000" dirty="0">
              <a:solidFill>
                <a:srgbClr val="000000"/>
              </a:solidFill>
              <a:latin typeface="微软雅黑" panose="020B0503020204020204" pitchFamily="34" charset="-122"/>
              <a:ea typeface="微软雅黑" panose="020B0503020204020204" pitchFamily="34" charset="-122"/>
              <a:sym typeface="+mn-ea"/>
            </a:endParaRPr>
          </a:p>
          <a:p>
            <a:pPr lvl="0" indent="360045">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sym typeface="+mn-ea"/>
              </a:rPr>
              <a:t>	</a:t>
            </a:r>
            <a:r>
              <a:rPr lang="en-US" altLang="zh-CN" sz="2000" i="1" dirty="0">
                <a:solidFill>
                  <a:srgbClr val="000000"/>
                </a:solidFill>
                <a:latin typeface="微软雅黑" panose="020B0503020204020204" pitchFamily="34" charset="-122"/>
                <a:ea typeface="微软雅黑" panose="020B0503020204020204" pitchFamily="34" charset="-122"/>
                <a:sym typeface="+mn-ea"/>
              </a:rPr>
              <a:t>pip install PaddlePaddle</a:t>
            </a:r>
          </a:p>
          <a:p>
            <a:pPr lvl="0" indent="360045">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mn-ea"/>
              </a:rPr>
              <a:t>如需安装</a:t>
            </a:r>
            <a:r>
              <a:rPr lang="en-US" altLang="zh-CN" sz="2000" dirty="0">
                <a:solidFill>
                  <a:srgbClr val="000000"/>
                </a:solidFill>
                <a:latin typeface="微软雅黑" panose="020B0503020204020204" pitchFamily="34" charset="-122"/>
                <a:ea typeface="微软雅黑" panose="020B0503020204020204" pitchFamily="34" charset="-122"/>
                <a:sym typeface="+mn-ea"/>
              </a:rPr>
              <a:t>GPU</a:t>
            </a:r>
            <a:r>
              <a:rPr lang="zh-CN" altLang="en-US" sz="2000" dirty="0">
                <a:solidFill>
                  <a:srgbClr val="000000"/>
                </a:solidFill>
                <a:latin typeface="微软雅黑" panose="020B0503020204020204" pitchFamily="34" charset="-122"/>
                <a:ea typeface="微软雅黑" panose="020B0503020204020204" pitchFamily="34" charset="-122"/>
                <a:sym typeface="+mn-ea"/>
              </a:rPr>
              <a:t>版本的飞桨</a:t>
            </a:r>
            <a:r>
              <a:rPr lang="en-US" altLang="zh-CN" sz="2000" dirty="0">
                <a:solidFill>
                  <a:srgbClr val="000000"/>
                </a:solidFill>
                <a:latin typeface="微软雅黑" panose="020B0503020204020204" pitchFamily="34" charset="-122"/>
                <a:ea typeface="微软雅黑" panose="020B0503020204020204" pitchFamily="34" charset="-122"/>
                <a:sym typeface="+mn-ea"/>
              </a:rPr>
              <a:t>PaddlePaddle</a:t>
            </a:r>
            <a:r>
              <a:rPr lang="zh-CN" altLang="en-US" sz="2000" dirty="0">
                <a:solidFill>
                  <a:srgbClr val="000000"/>
                </a:solidFill>
                <a:latin typeface="微软雅黑" panose="020B0503020204020204" pitchFamily="34" charset="-122"/>
                <a:ea typeface="微软雅黑" panose="020B0503020204020204" pitchFamily="34" charset="-122"/>
                <a:sym typeface="+mn-ea"/>
              </a:rPr>
              <a:t>，或查询更详细的安装方法，请参考</a:t>
            </a:r>
            <a:r>
              <a:rPr lang="zh-CN" altLang="en-US" sz="2000" b="1" dirty="0">
                <a:solidFill>
                  <a:srgbClr val="000000"/>
                </a:solidFill>
                <a:latin typeface="微软雅黑" panose="020B0503020204020204" pitchFamily="34" charset="-122"/>
                <a:ea typeface="微软雅黑" panose="020B0503020204020204" pitchFamily="34" charset="-122"/>
                <a:sym typeface="+mn-ea"/>
              </a:rPr>
              <a:t>安装说明</a:t>
            </a:r>
            <a:r>
              <a:rPr lang="zh-CN" altLang="en-US" sz="2000" dirty="0">
                <a:solidFill>
                  <a:srgbClr val="000000"/>
                </a:solidFill>
                <a:latin typeface="微软雅黑" panose="020B0503020204020204" pitchFamily="34" charset="-122"/>
                <a:ea typeface="微软雅黑" panose="020B0503020204020204" pitchFamily="34" charset="-122"/>
                <a:sym typeface="+mn-ea"/>
              </a:rPr>
              <a:t>：</a:t>
            </a:r>
            <a:endParaRPr lang="en-US" altLang="zh-CN" sz="2000" dirty="0">
              <a:solidFill>
                <a:srgbClr val="000000"/>
              </a:solidFill>
              <a:latin typeface="微软雅黑" panose="020B0503020204020204" pitchFamily="34" charset="-122"/>
              <a:ea typeface="微软雅黑" panose="020B0503020204020204" pitchFamily="34" charset="-122"/>
              <a:sym typeface="+mn-ea"/>
            </a:endParaRPr>
          </a:p>
          <a:p>
            <a:pPr lvl="0" indent="360045">
              <a:lnSpc>
                <a:spcPct val="150000"/>
              </a:lnSpc>
            </a:pPr>
            <a:r>
              <a:rPr lang="en-US" altLang="zh-CN" sz="2000" dirty="0"/>
              <a:t>http://PaddlePaddle.org/documentation/docs/zh/1.4/beginners_guide/install/index_cn.html</a:t>
            </a:r>
            <a:endParaRPr lang="en-US" altLang="zh-CN" sz="2000" i="1" dirty="0">
              <a:solidFill>
                <a:srgbClr val="000000"/>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32700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本地环境搭建</a:t>
            </a:r>
          </a:p>
        </p:txBody>
      </p:sp>
      <p:grpSp>
        <p:nvGrpSpPr>
          <p:cNvPr id="6" name="组合 5"/>
          <p:cNvGrpSpPr/>
          <p:nvPr/>
        </p:nvGrpSpPr>
        <p:grpSpPr>
          <a:xfrm>
            <a:off x="456095" y="1300866"/>
            <a:ext cx="6672493" cy="546753"/>
            <a:chOff x="793919" y="1280969"/>
            <a:chExt cx="6672493" cy="546753"/>
          </a:xfrm>
        </p:grpSpPr>
        <p:sp>
          <p:nvSpPr>
            <p:cNvPr id="7" name="矩形 6"/>
            <p:cNvSpPr/>
            <p:nvPr/>
          </p:nvSpPr>
          <p:spPr>
            <a:xfrm>
              <a:off x="1255027" y="1280969"/>
              <a:ext cx="621138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安装</a:t>
              </a:r>
              <a:r>
                <a:rPr lang="en-US" altLang="zh-CN" sz="2600" b="1" dirty="0">
                  <a:solidFill>
                    <a:schemeClr val="accent2">
                      <a:lumMod val="75000"/>
                    </a:schemeClr>
                  </a:solidFill>
                  <a:latin typeface="微软雅黑" panose="020B0503020204020204" pitchFamily="34" charset="-122"/>
                  <a:ea typeface="微软雅黑" panose="020B0503020204020204" pitchFamily="34" charset="-122"/>
                </a:rPr>
                <a:t>Python</a:t>
              </a:r>
              <a:endParaRPr lang="zh-CN" altLang="en-US" sz="2600" b="1"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19" y="1361164"/>
              <a:ext cx="461108" cy="461108"/>
            </a:xfrm>
            <a:prstGeom prst="rect">
              <a:avLst/>
            </a:prstGeom>
          </p:spPr>
        </p:pic>
      </p:grpSp>
      <p:sp>
        <p:nvSpPr>
          <p:cNvPr id="9" name="矩形 8"/>
          <p:cNvSpPr/>
          <p:nvPr/>
        </p:nvSpPr>
        <p:spPr>
          <a:xfrm>
            <a:off x="420277" y="1791790"/>
            <a:ext cx="11321780" cy="332398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下载</a:t>
            </a:r>
            <a:r>
              <a:rPr lang="en-US" altLang="zh-CN" sz="2000" dirty="0">
                <a:solidFill>
                  <a:srgbClr val="CC0099"/>
                </a:solidFill>
                <a:latin typeface="微软雅黑" panose="020B0503020204020204" pitchFamily="34" charset="-122"/>
                <a:ea typeface="微软雅黑" panose="020B0503020204020204" pitchFamily="34" charset="-122"/>
              </a:rPr>
              <a:t>Python3.5.3</a:t>
            </a:r>
          </a:p>
          <a:p>
            <a:pPr>
              <a:lnSpc>
                <a:spcPct val="150000"/>
              </a:lnSpc>
            </a:pPr>
            <a:r>
              <a:rPr lang="en-US" altLang="zh-CN" sz="2000" dirty="0">
                <a:latin typeface="微软雅黑" panose="020B0503020204020204" pitchFamily="34" charset="-122"/>
                <a:ea typeface="微软雅黑" panose="020B0503020204020204" pitchFamily="34" charset="-122"/>
              </a:rPr>
              <a:t>     1</a:t>
            </a:r>
            <a:r>
              <a:rPr lang="zh-CN" altLang="en-US" sz="2000" dirty="0">
                <a:latin typeface="微软雅黑" panose="020B0503020204020204" pitchFamily="34" charset="-122"/>
                <a:ea typeface="微软雅黑" panose="020B0503020204020204" pitchFamily="34" charset="-122"/>
              </a:rPr>
              <a:t>）自行百度下载</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）百度网盘</a:t>
            </a:r>
            <a:r>
              <a:rPr lang="en-US" altLang="zh-CN" sz="2000" dirty="0">
                <a:latin typeface="微软雅黑" panose="020B0503020204020204" pitchFamily="34" charset="-122"/>
                <a:ea typeface="微软雅黑" panose="020B0503020204020204" pitchFamily="34" charset="-122"/>
              </a:rPr>
              <a:t>https://pan.baidu.com/s/1t_mBGiwre7eGTio-0MRqmQ</a:t>
            </a:r>
            <a:r>
              <a:rPr lang="zh-CN" altLang="en-US" sz="2000" dirty="0">
                <a:latin typeface="微软雅黑" panose="020B0503020204020204" pitchFamily="34" charset="-122"/>
                <a:ea typeface="微软雅黑" panose="020B0503020204020204" pitchFamily="34" charset="-122"/>
              </a:rPr>
              <a:t>，提取码：</a:t>
            </a:r>
            <a:r>
              <a:rPr lang="en-US" altLang="zh-CN" sz="2000" dirty="0">
                <a:latin typeface="微软雅黑" panose="020B0503020204020204" pitchFamily="34" charset="-122"/>
                <a:ea typeface="微软雅黑" panose="020B0503020204020204" pitchFamily="34" charset="-122"/>
              </a:rPr>
              <a:t>4efy</a:t>
            </a:r>
            <a:endParaRPr lang="en-US" altLang="zh-CN" sz="2000" dirty="0">
              <a:solidFill>
                <a:srgbClr val="CC0099"/>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安装</a:t>
            </a:r>
            <a:r>
              <a:rPr lang="en-US" altLang="zh-CN" sz="2000" dirty="0">
                <a:solidFill>
                  <a:srgbClr val="CC0099"/>
                </a:solidFill>
                <a:latin typeface="微软雅黑" panose="020B0503020204020204" pitchFamily="34" charset="-122"/>
                <a:ea typeface="微软雅黑" panose="020B0503020204020204" pitchFamily="34" charset="-122"/>
              </a:rPr>
              <a:t>Python3.5.3</a:t>
            </a:r>
          </a:p>
          <a:p>
            <a:pPr marL="342900" indent="-342900">
              <a:lnSpc>
                <a:spcPct val="150000"/>
              </a:lnSpc>
              <a:buFont typeface="Wingdings" panose="05000000000000000000" pitchFamily="2" charset="2"/>
              <a:buChar char="u"/>
            </a:pPr>
            <a:endParaRPr lang="en-US" altLang="zh-CN" sz="2000" dirty="0">
              <a:solidFill>
                <a:srgbClr val="CC0099"/>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endParaRPr lang="en-US" altLang="zh-CN" sz="2000" dirty="0">
              <a:solidFill>
                <a:srgbClr val="CC0099"/>
              </a:solidFill>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11" name="TextBox 10"/>
          <p:cNvSpPr txBox="1"/>
          <p:nvPr/>
        </p:nvSpPr>
        <p:spPr>
          <a:xfrm>
            <a:off x="7750629" y="5341251"/>
            <a:ext cx="184731" cy="369332"/>
          </a:xfrm>
          <a:prstGeom prst="rect">
            <a:avLst/>
          </a:prstGeom>
          <a:noFill/>
        </p:spPr>
        <p:txBody>
          <a:bodyPr wrap="none" rtlCol="0">
            <a:spAutoFit/>
          </a:bodyPr>
          <a:lstStyle/>
          <a:p>
            <a:endParaRPr lang="zh-CN" altLang="en-US" dirty="0"/>
          </a:p>
        </p:txBody>
      </p:sp>
      <p:sp>
        <p:nvSpPr>
          <p:cNvPr id="12" name="TextBox 11"/>
          <p:cNvSpPr txBox="1"/>
          <p:nvPr/>
        </p:nvSpPr>
        <p:spPr>
          <a:xfrm>
            <a:off x="5297714" y="3234397"/>
            <a:ext cx="3280228" cy="400110"/>
          </a:xfrm>
          <a:prstGeom prst="rect">
            <a:avLst/>
          </a:prstGeom>
          <a:noFill/>
        </p:spPr>
        <p:txBody>
          <a:bodyPr wrap="squar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安装是否成功</a:t>
            </a:r>
            <a:endParaRPr lang="zh-CN" altLang="en-US" dirty="0"/>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3974" y="4061680"/>
            <a:ext cx="6948025" cy="1667433"/>
          </a:xfrm>
          <a:prstGeom prst="rect">
            <a:avLst/>
          </a:prstGeom>
        </p:spPr>
      </p:pic>
      <p:sp>
        <p:nvSpPr>
          <p:cNvPr id="14" name="TextBox 13"/>
          <p:cNvSpPr txBox="1"/>
          <p:nvPr/>
        </p:nvSpPr>
        <p:spPr>
          <a:xfrm>
            <a:off x="5812653" y="3577181"/>
            <a:ext cx="3563576" cy="400110"/>
          </a:xfrm>
          <a:prstGeom prst="rect">
            <a:avLst/>
          </a:prstGeom>
          <a:noFill/>
        </p:spPr>
        <p:txBody>
          <a:bodyPr wrap="square" rtlCol="0">
            <a:spAutoFit/>
          </a:bodyPr>
          <a:lstStyle/>
          <a:p>
            <a:r>
              <a:rPr lang="en-US" altLang="zh-CN" sz="2000" dirty="0" err="1">
                <a:latin typeface="微软雅黑" panose="020B0503020204020204" pitchFamily="34" charset="-122"/>
                <a:ea typeface="微软雅黑" panose="020B0503020204020204" pitchFamily="34" charset="-122"/>
              </a:rPr>
              <a:t>cmd</a:t>
            </a:r>
            <a:r>
              <a:rPr lang="zh-CN" altLang="en-US" sz="2000" dirty="0">
                <a:latin typeface="微软雅黑" panose="020B0503020204020204" pitchFamily="34" charset="-122"/>
                <a:ea typeface="微软雅黑" panose="020B0503020204020204" pitchFamily="34" charset="-122"/>
              </a:rPr>
              <a:t>中执行</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命令</a:t>
            </a:r>
          </a:p>
        </p:txBody>
      </p:sp>
      <p:sp>
        <p:nvSpPr>
          <p:cNvPr id="16" name="TextBox 15"/>
          <p:cNvSpPr txBox="1"/>
          <p:nvPr/>
        </p:nvSpPr>
        <p:spPr>
          <a:xfrm>
            <a:off x="3711821" y="6014570"/>
            <a:ext cx="2540096" cy="646331"/>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勾选“</a:t>
            </a:r>
            <a:r>
              <a:rPr lang="en-US" altLang="zh-CN" b="1" dirty="0">
                <a:solidFill>
                  <a:srgbClr val="FF0000"/>
                </a:solidFill>
                <a:latin typeface="微软雅黑" panose="020B0503020204020204" pitchFamily="34" charset="-122"/>
                <a:ea typeface="微软雅黑" panose="020B0503020204020204" pitchFamily="34" charset="-122"/>
              </a:rPr>
              <a:t>Add Python3.5 to PATH</a:t>
            </a:r>
            <a:r>
              <a:rPr lang="zh-CN" altLang="en-US" b="1" dirty="0">
                <a:solidFill>
                  <a:srgbClr val="FF0000"/>
                </a:solidFill>
                <a:latin typeface="微软雅黑" panose="020B0503020204020204" pitchFamily="34" charset="-122"/>
                <a:ea typeface="微软雅黑" panose="020B0503020204020204" pitchFamily="34" charset="-122"/>
              </a:rPr>
              <a:t>”</a:t>
            </a:r>
          </a:p>
        </p:txBody>
      </p:sp>
      <p:sp>
        <p:nvSpPr>
          <p:cNvPr id="5" name="文本框 4"/>
          <p:cNvSpPr txBox="1"/>
          <p:nvPr/>
        </p:nvSpPr>
        <p:spPr>
          <a:xfrm>
            <a:off x="2688453" y="1950571"/>
            <a:ext cx="3124200" cy="307777"/>
          </a:xfrm>
          <a:prstGeom prst="rect">
            <a:avLst/>
          </a:prstGeom>
          <a:noFill/>
        </p:spPr>
        <p:txBody>
          <a:bodyPr wrap="square" rtlCol="0">
            <a:spAutoFit/>
          </a:bodyPr>
          <a:lstStyle/>
          <a:p>
            <a:r>
              <a:rPr lang="zh-CN" altLang="en-US" sz="1400" dirty="0"/>
              <a:t>（注：版本要求</a:t>
            </a:r>
            <a:r>
              <a:rPr lang="en-US" altLang="zh-CN" sz="1400" dirty="0"/>
              <a:t>3.5.1+/3.6/3.7</a:t>
            </a:r>
            <a:r>
              <a:rPr lang="zh-CN" altLang="en-US" sz="1400" dirty="0"/>
              <a:t>）</a:t>
            </a:r>
          </a:p>
        </p:txBody>
      </p:sp>
      <p:sp>
        <p:nvSpPr>
          <p:cNvPr id="10" name="矩形 9"/>
          <p:cNvSpPr/>
          <p:nvPr/>
        </p:nvSpPr>
        <p:spPr>
          <a:xfrm>
            <a:off x="3286760" y="3577181"/>
            <a:ext cx="425061" cy="136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246073" y="3777236"/>
            <a:ext cx="4893809" cy="2915460"/>
            <a:chOff x="246073" y="3777236"/>
            <a:chExt cx="4893809" cy="2915460"/>
          </a:xfrm>
        </p:grpSpPr>
        <p:pic>
          <p:nvPicPr>
            <p:cNvPr id="15" name="图片 14"/>
            <p:cNvPicPr>
              <a:picLocks noChangeAspect="1"/>
            </p:cNvPicPr>
            <p:nvPr/>
          </p:nvPicPr>
          <p:blipFill>
            <a:blip r:embed="rId5"/>
            <a:stretch>
              <a:fillRect/>
            </a:stretch>
          </p:blipFill>
          <p:spPr>
            <a:xfrm>
              <a:off x="246073" y="3777236"/>
              <a:ext cx="4893809" cy="2915460"/>
            </a:xfrm>
            <a:prstGeom prst="rect">
              <a:avLst/>
            </a:prstGeom>
          </p:spPr>
        </p:pic>
        <p:sp>
          <p:nvSpPr>
            <p:cNvPr id="18" name="矩形 17"/>
            <p:cNvSpPr/>
            <p:nvPr/>
          </p:nvSpPr>
          <p:spPr>
            <a:xfrm>
              <a:off x="2788920" y="4103547"/>
              <a:ext cx="424731" cy="168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9590" y="3793671"/>
              <a:ext cx="185683" cy="137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705904" y="4042975"/>
              <a:ext cx="590761" cy="250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3.5.3</a:t>
              </a:r>
              <a:endParaRPr lang="zh-CN" altLang="en-US" sz="1400" b="1" dirty="0">
                <a:solidFill>
                  <a:schemeClr val="tx1"/>
                </a:solidFill>
              </a:endParaRPr>
            </a:p>
          </p:txBody>
        </p:sp>
        <p:sp>
          <p:nvSpPr>
            <p:cNvPr id="17" name="矩形 16"/>
            <p:cNvSpPr/>
            <p:nvPr/>
          </p:nvSpPr>
          <p:spPr>
            <a:xfrm>
              <a:off x="643732" y="3791041"/>
              <a:ext cx="377401" cy="137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rPr>
                <a:t>3.5.3</a:t>
              </a:r>
              <a:endParaRPr lang="zh-CN" altLang="en-US" sz="700" b="1" dirty="0">
                <a:solidFill>
                  <a:schemeClr val="tx1"/>
                </a:solidFill>
              </a:endParaRPr>
            </a:p>
          </p:txBody>
        </p:sp>
      </p:grpSp>
    </p:spTree>
    <p:extLst>
      <p:ext uri="{BB962C8B-B14F-4D97-AF65-F5344CB8AC3E}">
        <p14:creationId xmlns:p14="http://schemas.microsoft.com/office/powerpoint/2010/main" val="83375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本地环境搭建</a:t>
            </a:r>
          </a:p>
        </p:txBody>
      </p:sp>
      <p:grpSp>
        <p:nvGrpSpPr>
          <p:cNvPr id="6" name="组合 5"/>
          <p:cNvGrpSpPr/>
          <p:nvPr/>
        </p:nvGrpSpPr>
        <p:grpSpPr>
          <a:xfrm>
            <a:off x="744307" y="1217603"/>
            <a:ext cx="6672493" cy="546753"/>
            <a:chOff x="793919" y="1264184"/>
            <a:chExt cx="6672493" cy="546753"/>
          </a:xfrm>
        </p:grpSpPr>
        <p:sp>
          <p:nvSpPr>
            <p:cNvPr id="7" name="矩形 6"/>
            <p:cNvSpPr/>
            <p:nvPr/>
          </p:nvSpPr>
          <p:spPr>
            <a:xfrm>
              <a:off x="1255027" y="1264184"/>
              <a:ext cx="621138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安装飞桨</a:t>
              </a:r>
              <a:r>
                <a:rPr lang="en-US" altLang="zh-CN" sz="2600" b="1" dirty="0">
                  <a:solidFill>
                    <a:schemeClr val="accent2">
                      <a:lumMod val="75000"/>
                    </a:schemeClr>
                  </a:solidFill>
                  <a:latin typeface="微软雅黑" panose="020B0503020204020204" pitchFamily="34" charset="-122"/>
                  <a:ea typeface="微软雅黑" panose="020B0503020204020204" pitchFamily="34" charset="-122"/>
                </a:rPr>
                <a:t>PaddlePaddle</a:t>
              </a:r>
              <a:endParaRPr lang="zh-CN" altLang="en-US" sz="2600" b="1"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19" y="1348915"/>
              <a:ext cx="461108" cy="461108"/>
            </a:xfrm>
            <a:prstGeom prst="rect">
              <a:avLst/>
            </a:prstGeom>
          </p:spPr>
        </p:pic>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932" y="2761813"/>
            <a:ext cx="9450860" cy="55342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09" y="3463962"/>
            <a:ext cx="9629106" cy="1954565"/>
          </a:xfrm>
          <a:prstGeom prst="rect">
            <a:avLst/>
          </a:prstGeom>
        </p:spPr>
      </p:pic>
      <p:sp>
        <p:nvSpPr>
          <p:cNvPr id="11" name="TextBox 10"/>
          <p:cNvSpPr txBox="1"/>
          <p:nvPr/>
        </p:nvSpPr>
        <p:spPr>
          <a:xfrm>
            <a:off x="659293" y="1858655"/>
            <a:ext cx="6757505" cy="400110"/>
          </a:xfrm>
          <a:prstGeom prst="rect">
            <a:avLst/>
          </a:prstGeom>
          <a:noFill/>
        </p:spPr>
        <p:txBody>
          <a:bodyPr wrap="squar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在线</a:t>
            </a:r>
            <a:r>
              <a:rPr lang="en-US" altLang="zh-CN" sz="2000" dirty="0">
                <a:solidFill>
                  <a:srgbClr val="CC0099"/>
                </a:solidFill>
                <a:latin typeface="微软雅黑" panose="020B0503020204020204" pitchFamily="34" charset="-122"/>
                <a:ea typeface="微软雅黑" panose="020B0503020204020204" pitchFamily="34" charset="-122"/>
                <a:sym typeface="Wingdings" panose="05000000000000000000"/>
              </a:rPr>
              <a:t>pip</a:t>
            </a:r>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安装</a:t>
            </a:r>
            <a:endParaRPr lang="en-US" altLang="zh-CN" sz="2000" dirty="0">
              <a:solidFill>
                <a:srgbClr val="CC0099"/>
              </a:solidFill>
              <a:latin typeface="微软雅黑" panose="020B0503020204020204" pitchFamily="34" charset="-122"/>
              <a:ea typeface="微软雅黑" panose="020B0503020204020204" pitchFamily="34" charset="-122"/>
              <a:sym typeface="Wingdings" panose="05000000000000000000"/>
            </a:endParaRPr>
          </a:p>
        </p:txBody>
      </p:sp>
      <p:sp>
        <p:nvSpPr>
          <p:cNvPr id="12" name="TextBox 11"/>
          <p:cNvSpPr txBox="1"/>
          <p:nvPr/>
        </p:nvSpPr>
        <p:spPr>
          <a:xfrm>
            <a:off x="659294" y="5591133"/>
            <a:ext cx="10763449" cy="400110"/>
          </a:xfrm>
          <a:prstGeom prst="rect">
            <a:avLst/>
          </a:prstGeom>
          <a:noFill/>
        </p:spPr>
        <p:txBody>
          <a:bodyPr wrap="squar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升级</a:t>
            </a:r>
            <a:r>
              <a:rPr lang="en-US" altLang="zh-CN" sz="2000" dirty="0">
                <a:solidFill>
                  <a:srgbClr val="CC0099"/>
                </a:solidFill>
                <a:latin typeface="微软雅黑" panose="020B0503020204020204" pitchFamily="34" charset="-122"/>
                <a:ea typeface="微软雅黑" panose="020B0503020204020204" pitchFamily="34" charset="-122"/>
                <a:sym typeface="Wingdings" panose="05000000000000000000"/>
              </a:rPr>
              <a:t>pip</a:t>
            </a:r>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版本</a:t>
            </a:r>
            <a:endParaRPr lang="en-US" altLang="zh-CN" sz="2000" dirty="0">
              <a:solidFill>
                <a:srgbClr val="CC0099"/>
              </a:solidFill>
              <a:latin typeface="微软雅黑" panose="020B0503020204020204" pitchFamily="34" charset="-122"/>
              <a:ea typeface="微软雅黑" panose="020B0503020204020204" pitchFamily="34" charset="-122"/>
              <a:sym typeface="Wingdings" panose="05000000000000000000"/>
            </a:endParaRPr>
          </a:p>
        </p:txBody>
      </p:sp>
      <p:sp>
        <p:nvSpPr>
          <p:cNvPr id="3" name="TextBox 2"/>
          <p:cNvSpPr txBox="1"/>
          <p:nvPr/>
        </p:nvSpPr>
        <p:spPr>
          <a:xfrm>
            <a:off x="851609" y="2258931"/>
            <a:ext cx="6663162" cy="70675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sym typeface="Wingdings" panose="05000000000000000000"/>
              </a:rPr>
              <a:t> </a:t>
            </a:r>
            <a:r>
              <a:rPr lang="en-US" altLang="zh-CN" sz="2000" dirty="0" err="1">
                <a:latin typeface="微软雅黑" panose="020B0503020204020204" pitchFamily="34" charset="-122"/>
                <a:ea typeface="微软雅黑" panose="020B0503020204020204" pitchFamily="34" charset="-122"/>
                <a:sym typeface="Wingdings" panose="05000000000000000000"/>
              </a:rPr>
              <a:t>cmd</a:t>
            </a:r>
            <a:r>
              <a:rPr lang="zh-CN" altLang="en-US" sz="2000" dirty="0">
                <a:latin typeface="微软雅黑" panose="020B0503020204020204" pitchFamily="34" charset="-122"/>
                <a:ea typeface="微软雅黑" panose="020B0503020204020204" pitchFamily="34" charset="-122"/>
                <a:sym typeface="Wingdings" panose="05000000000000000000"/>
              </a:rPr>
              <a:t>中，执行</a:t>
            </a:r>
            <a:r>
              <a:rPr lang="en-US" altLang="zh-CN" sz="2000" dirty="0">
                <a:latin typeface="微软雅黑" panose="020B0503020204020204" pitchFamily="34" charset="-122"/>
                <a:ea typeface="微软雅黑" panose="020B0503020204020204" pitchFamily="34" charset="-122"/>
                <a:sym typeface="Wingdings" panose="05000000000000000000"/>
              </a:rPr>
              <a:t>pip install PaddlePaddle,</a:t>
            </a:r>
            <a:r>
              <a:rPr lang="zh-CN" altLang="en-US" sz="2000" dirty="0">
                <a:latin typeface="微软雅黑" panose="020B0503020204020204" pitchFamily="34" charset="-122"/>
                <a:ea typeface="微软雅黑" panose="020B0503020204020204" pitchFamily="34" charset="-122"/>
                <a:sym typeface="Wingdings" panose="05000000000000000000"/>
              </a:rPr>
              <a:t>开始安装</a:t>
            </a:r>
            <a:endParaRPr lang="zh-CN" altLang="en-US" sz="2000" dirty="0"/>
          </a:p>
          <a:p>
            <a:endParaRPr lang="zh-CN" altLang="en-US" sz="2000" dirty="0"/>
          </a:p>
        </p:txBody>
      </p:sp>
      <p:sp>
        <p:nvSpPr>
          <p:cNvPr id="4" name="TextBox 3"/>
          <p:cNvSpPr txBox="1"/>
          <p:nvPr/>
        </p:nvSpPr>
        <p:spPr>
          <a:xfrm>
            <a:off x="927809" y="6038867"/>
            <a:ext cx="11264191" cy="67564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sym typeface="Wingdings" panose="05000000000000000000"/>
              </a:rPr>
              <a:t>如果提示</a:t>
            </a:r>
            <a:r>
              <a:rPr lang="en-US" altLang="zh-CN" sz="2000" dirty="0">
                <a:latin typeface="微软雅黑" panose="020B0503020204020204" pitchFamily="34" charset="-122"/>
                <a:ea typeface="微软雅黑" panose="020B0503020204020204" pitchFamily="34" charset="-122"/>
                <a:sym typeface="Wingdings" panose="05000000000000000000"/>
              </a:rPr>
              <a:t>pip</a:t>
            </a:r>
            <a:r>
              <a:rPr lang="zh-CN" altLang="en-US" sz="2000" dirty="0">
                <a:latin typeface="微软雅黑" panose="020B0503020204020204" pitchFamily="34" charset="-122"/>
                <a:ea typeface="微软雅黑" panose="020B0503020204020204" pitchFamily="34" charset="-122"/>
                <a:sym typeface="Wingdings" panose="05000000000000000000"/>
              </a:rPr>
              <a:t>版本过低，按照提示，执行</a:t>
            </a:r>
            <a:r>
              <a:rPr lang="sv-SE" altLang="zh-CN" sz="2000" dirty="0">
                <a:latin typeface="微软雅黑" panose="020B0503020204020204" pitchFamily="34" charset="-122"/>
                <a:ea typeface="微软雅黑" panose="020B0503020204020204" pitchFamily="34" charset="-122"/>
                <a:sym typeface="Wingdings" panose="05000000000000000000"/>
              </a:rPr>
              <a:t>python </a:t>
            </a:r>
            <a:r>
              <a:rPr lang="en-US" altLang="zh-CN" sz="2000" dirty="0">
                <a:latin typeface="微软雅黑" panose="020B0503020204020204" pitchFamily="34" charset="-122"/>
                <a:ea typeface="微软雅黑" panose="020B0503020204020204" pitchFamily="34" charset="-122"/>
                <a:sym typeface="Wingdings" panose="05000000000000000000"/>
              </a:rPr>
              <a:t>-</a:t>
            </a:r>
            <a:r>
              <a:rPr lang="sv-SE" altLang="zh-CN" sz="2000" dirty="0">
                <a:latin typeface="微软雅黑" panose="020B0503020204020204" pitchFamily="34" charset="-122"/>
                <a:ea typeface="微软雅黑" panose="020B0503020204020204" pitchFamily="34" charset="-122"/>
                <a:sym typeface="Wingdings" panose="05000000000000000000"/>
              </a:rPr>
              <a:t>m pip install  </a:t>
            </a:r>
            <a:r>
              <a:rPr lang="en-US" altLang="zh-CN" sz="2000" dirty="0">
                <a:latin typeface="微软雅黑" panose="020B0503020204020204" pitchFamily="34" charset="-122"/>
                <a:ea typeface="微软雅黑" panose="020B0503020204020204" pitchFamily="34" charset="-122"/>
                <a:sym typeface="Wingdings" panose="05000000000000000000"/>
              </a:rPr>
              <a:t>--</a:t>
            </a:r>
            <a:r>
              <a:rPr lang="sv-SE" altLang="zh-CN" sz="2000" dirty="0">
                <a:latin typeface="微软雅黑" panose="020B0503020204020204" pitchFamily="34" charset="-122"/>
                <a:ea typeface="微软雅黑" panose="020B0503020204020204" pitchFamily="34" charset="-122"/>
                <a:sym typeface="Wingdings" panose="05000000000000000000"/>
              </a:rPr>
              <a:t>upgrade pip</a:t>
            </a:r>
            <a:r>
              <a:rPr lang="zh-CN" altLang="en-US" sz="2000" dirty="0">
                <a:latin typeface="微软雅黑" panose="020B0503020204020204" pitchFamily="34" charset="-122"/>
                <a:ea typeface="微软雅黑" panose="020B0503020204020204" pitchFamily="34" charset="-122"/>
                <a:sym typeface="Wingdings" panose="05000000000000000000"/>
              </a:rPr>
              <a:t>，升级</a:t>
            </a:r>
            <a:r>
              <a:rPr lang="en-US" altLang="zh-CN" sz="2000" dirty="0">
                <a:latin typeface="微软雅黑" panose="020B0503020204020204" pitchFamily="34" charset="-122"/>
                <a:ea typeface="微软雅黑" panose="020B0503020204020204" pitchFamily="34" charset="-122"/>
                <a:sym typeface="Wingdings" panose="05000000000000000000"/>
              </a:rPr>
              <a:t>pip</a:t>
            </a:r>
            <a:endParaRPr lang="zh-CN" altLang="en-US" sz="2000" dirty="0"/>
          </a:p>
          <a:p>
            <a:endParaRPr lang="zh-CN" altLang="en-US" dirty="0"/>
          </a:p>
        </p:txBody>
      </p:sp>
    </p:spTree>
    <p:extLst>
      <p:ext uri="{BB962C8B-B14F-4D97-AF65-F5344CB8AC3E}">
        <p14:creationId xmlns:p14="http://schemas.microsoft.com/office/powerpoint/2010/main" val="559823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本地环境搭建</a:t>
            </a:r>
          </a:p>
        </p:txBody>
      </p:sp>
      <p:grpSp>
        <p:nvGrpSpPr>
          <p:cNvPr id="6" name="组合 5"/>
          <p:cNvGrpSpPr/>
          <p:nvPr/>
        </p:nvGrpSpPr>
        <p:grpSpPr>
          <a:xfrm>
            <a:off x="744307" y="1379528"/>
            <a:ext cx="6672493" cy="546753"/>
            <a:chOff x="793919" y="1426109"/>
            <a:chExt cx="6672493" cy="546753"/>
          </a:xfrm>
        </p:grpSpPr>
        <p:sp>
          <p:nvSpPr>
            <p:cNvPr id="7" name="矩形 6"/>
            <p:cNvSpPr/>
            <p:nvPr/>
          </p:nvSpPr>
          <p:spPr>
            <a:xfrm>
              <a:off x="1255027" y="1426109"/>
              <a:ext cx="621138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安装</a:t>
              </a:r>
              <a:r>
                <a:rPr lang="en-US" altLang="zh-CN" sz="2600" b="1" dirty="0" err="1">
                  <a:solidFill>
                    <a:schemeClr val="accent2">
                      <a:lumMod val="75000"/>
                    </a:schemeClr>
                  </a:solidFill>
                  <a:latin typeface="微软雅黑" panose="020B0503020204020204" pitchFamily="34" charset="-122"/>
                  <a:ea typeface="微软雅黑" panose="020B0503020204020204" pitchFamily="34" charset="-122"/>
                </a:rPr>
                <a:t>PyCharm</a:t>
              </a:r>
              <a:endParaRPr lang="zh-CN" altLang="en-US" sz="2600" b="1"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sp>
        <p:nvSpPr>
          <p:cNvPr id="9" name="TextBox 8"/>
          <p:cNvSpPr txBox="1"/>
          <p:nvPr/>
        </p:nvSpPr>
        <p:spPr>
          <a:xfrm>
            <a:off x="744307" y="2073261"/>
            <a:ext cx="3280228" cy="400110"/>
          </a:xfrm>
          <a:prstGeom prst="rect">
            <a:avLst/>
          </a:prstGeom>
          <a:noFill/>
        </p:spPr>
        <p:txBody>
          <a:bodyPr wrap="squar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下载</a:t>
            </a:r>
            <a:r>
              <a:rPr lang="en-US" altLang="zh-CN" sz="2000" dirty="0" err="1">
                <a:solidFill>
                  <a:srgbClr val="CC0099"/>
                </a:solidFill>
                <a:latin typeface="微软雅黑" panose="020B0503020204020204" pitchFamily="34" charset="-122"/>
                <a:ea typeface="微软雅黑" panose="020B0503020204020204" pitchFamily="34" charset="-122"/>
                <a:sym typeface="Wingdings" panose="05000000000000000000"/>
              </a:rPr>
              <a:t>PyCharm</a:t>
            </a:r>
            <a:endParaRPr lang="zh-CN" altLang="en-US" dirty="0"/>
          </a:p>
        </p:txBody>
      </p:sp>
      <p:sp>
        <p:nvSpPr>
          <p:cNvPr id="4" name="TextBox 3"/>
          <p:cNvSpPr txBox="1"/>
          <p:nvPr/>
        </p:nvSpPr>
        <p:spPr>
          <a:xfrm>
            <a:off x="1205415" y="2511855"/>
            <a:ext cx="10591351" cy="961289"/>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）自行百度下载</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）百度网盘</a:t>
            </a:r>
            <a:r>
              <a:rPr lang="en-US" altLang="zh-CN" sz="2000" dirty="0">
                <a:latin typeface="微软雅黑" panose="020B0503020204020204" pitchFamily="34" charset="-122"/>
                <a:ea typeface="微软雅黑" panose="020B0503020204020204" pitchFamily="34" charset="-122"/>
              </a:rPr>
              <a:t>https://pan.baidu.com/s/1t_mBGiwre7eGTio-0MRqmQ</a:t>
            </a:r>
            <a:r>
              <a:rPr lang="zh-CN" altLang="en-US" sz="2000" dirty="0">
                <a:latin typeface="微软雅黑" panose="020B0503020204020204" pitchFamily="34" charset="-122"/>
                <a:ea typeface="微软雅黑" panose="020B0503020204020204" pitchFamily="34" charset="-122"/>
              </a:rPr>
              <a:t>，提取码：</a:t>
            </a:r>
            <a:r>
              <a:rPr lang="en-US" altLang="zh-CN" sz="2000" dirty="0">
                <a:latin typeface="微软雅黑" panose="020B0503020204020204" pitchFamily="34" charset="-122"/>
                <a:ea typeface="微软雅黑" panose="020B0503020204020204" pitchFamily="34" charset="-122"/>
              </a:rPr>
              <a:t>4efy</a:t>
            </a:r>
            <a:endParaRPr lang="en-US" altLang="zh-CN" sz="2000" dirty="0">
              <a:solidFill>
                <a:srgbClr val="CC0099"/>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744307" y="3644695"/>
            <a:ext cx="3280228" cy="400110"/>
          </a:xfrm>
          <a:prstGeom prst="rect">
            <a:avLst/>
          </a:prstGeom>
          <a:noFill/>
        </p:spPr>
        <p:txBody>
          <a:bodyPr wrap="squar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安装</a:t>
            </a:r>
            <a:r>
              <a:rPr lang="en-US" altLang="zh-CN" sz="2000" dirty="0" err="1">
                <a:solidFill>
                  <a:srgbClr val="CC0099"/>
                </a:solidFill>
                <a:latin typeface="微软雅黑" panose="020B0503020204020204" pitchFamily="34" charset="-122"/>
                <a:ea typeface="微软雅黑" panose="020B0503020204020204" pitchFamily="34" charset="-122"/>
                <a:sym typeface="Wingdings" panose="05000000000000000000"/>
              </a:rPr>
              <a:t>PyCharm</a:t>
            </a:r>
            <a:endParaRPr lang="zh-CN" altLang="en-US"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593" y="3686135"/>
            <a:ext cx="3881578" cy="3010515"/>
          </a:xfrm>
          <a:prstGeom prst="rect">
            <a:avLst/>
          </a:prstGeom>
        </p:spPr>
      </p:pic>
      <p:sp>
        <p:nvSpPr>
          <p:cNvPr id="5" name="TextBox 4"/>
          <p:cNvSpPr txBox="1"/>
          <p:nvPr/>
        </p:nvSpPr>
        <p:spPr>
          <a:xfrm>
            <a:off x="1205415" y="4215132"/>
            <a:ext cx="346089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默认安装即可</a:t>
            </a:r>
          </a:p>
        </p:txBody>
      </p:sp>
    </p:spTree>
    <p:extLst>
      <p:ext uri="{BB962C8B-B14F-4D97-AF65-F5344CB8AC3E}">
        <p14:creationId xmlns:p14="http://schemas.microsoft.com/office/powerpoint/2010/main" val="1234690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本地环境搭建</a:t>
            </a:r>
          </a:p>
        </p:txBody>
      </p:sp>
      <p:sp>
        <p:nvSpPr>
          <p:cNvPr id="9" name="TextBox 8"/>
          <p:cNvSpPr txBox="1"/>
          <p:nvPr/>
        </p:nvSpPr>
        <p:spPr>
          <a:xfrm>
            <a:off x="439507" y="1467310"/>
            <a:ext cx="3280228" cy="400110"/>
          </a:xfrm>
          <a:prstGeom prst="rect">
            <a:avLst/>
          </a:prstGeom>
          <a:noFill/>
        </p:spPr>
        <p:txBody>
          <a:bodyPr wrap="squar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配置</a:t>
            </a:r>
            <a:r>
              <a:rPr lang="en-US" altLang="zh-CN" sz="2000" dirty="0">
                <a:solidFill>
                  <a:srgbClr val="CC0099"/>
                </a:solidFill>
                <a:latin typeface="微软雅黑" panose="020B0503020204020204" pitchFamily="34" charset="-122"/>
                <a:ea typeface="微软雅黑" panose="020B0503020204020204" pitchFamily="34" charset="-122"/>
                <a:sym typeface="Wingdings" panose="05000000000000000000"/>
              </a:rPr>
              <a:t>Python</a:t>
            </a:r>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解释器</a:t>
            </a:r>
            <a:endParaRPr lang="zh-CN" altLang="en-US" dirty="0"/>
          </a:p>
        </p:txBody>
      </p:sp>
      <p:sp>
        <p:nvSpPr>
          <p:cNvPr id="3" name="矩形 2"/>
          <p:cNvSpPr/>
          <p:nvPr/>
        </p:nvSpPr>
        <p:spPr>
          <a:xfrm>
            <a:off x="1007064" y="1902260"/>
            <a:ext cx="3049675" cy="553998"/>
          </a:xfrm>
          <a:prstGeom prst="rect">
            <a:avLst/>
          </a:prstGeom>
        </p:spPr>
        <p:txBody>
          <a:bodyPr wrap="square">
            <a:spAutoFit/>
          </a:bodyPr>
          <a:lstStyle/>
          <a:p>
            <a:pPr lvl="0">
              <a:lnSpc>
                <a:spcPct val="150000"/>
              </a:lnSpc>
            </a:pPr>
            <a:r>
              <a:rPr lang="en-US" altLang="zh-CN" sz="2000" dirty="0">
                <a:latin typeface="微软雅黑" panose="020B0503020204020204" pitchFamily="34" charset="-122"/>
                <a:ea typeface="微软雅黑" panose="020B0503020204020204" pitchFamily="34" charset="-122"/>
                <a:sym typeface="Wingdings" panose="05000000000000000000"/>
              </a:rPr>
              <a:t>1</a:t>
            </a:r>
            <a:r>
              <a:rPr lang="zh-CN" altLang="en-US" sz="2000" dirty="0">
                <a:latin typeface="微软雅黑" panose="020B0503020204020204" pitchFamily="34" charset="-122"/>
                <a:ea typeface="微软雅黑" panose="020B0503020204020204" pitchFamily="34" charset="-122"/>
                <a:sym typeface="Wingdings" panose="05000000000000000000"/>
              </a:rPr>
              <a:t>）</a:t>
            </a:r>
            <a:r>
              <a:rPr lang="zh-CN" altLang="en-US" sz="2000" dirty="0">
                <a:latin typeface="微软雅黑" panose="020B0503020204020204" pitchFamily="34" charset="-122"/>
                <a:ea typeface="微软雅黑" panose="020B0503020204020204" pitchFamily="34" charset="-122"/>
              </a:rPr>
              <a:t>点击</a:t>
            </a:r>
            <a:r>
              <a:rPr lang="en-US" altLang="zh-CN" sz="2000" dirty="0">
                <a:solidFill>
                  <a:srgbClr val="17B9FF"/>
                </a:solidFill>
                <a:latin typeface="微软雅黑" panose="020B0503020204020204" pitchFamily="34" charset="-122"/>
                <a:ea typeface="微软雅黑" panose="020B0503020204020204" pitchFamily="34" charset="-122"/>
              </a:rPr>
              <a:t>file</a:t>
            </a:r>
            <a:r>
              <a:rPr lang="en-US" altLang="zh-CN" sz="2000" dirty="0">
                <a:latin typeface="微软雅黑" panose="020B0503020204020204" pitchFamily="34" charset="-122"/>
                <a:ea typeface="微软雅黑" panose="020B0503020204020204" pitchFamily="34" charset="-122"/>
              </a:rPr>
              <a:t>-&gt;</a:t>
            </a:r>
            <a:r>
              <a:rPr lang="en-US" altLang="zh-CN" sz="2000" dirty="0">
                <a:solidFill>
                  <a:srgbClr val="17B9FF"/>
                </a:solidFill>
                <a:latin typeface="微软雅黑" panose="020B0503020204020204" pitchFamily="34" charset="-122"/>
                <a:ea typeface="微软雅黑" panose="020B0503020204020204" pitchFamily="34" charset="-122"/>
              </a:rPr>
              <a:t>Settings</a:t>
            </a:r>
          </a:p>
        </p:txBody>
      </p:sp>
      <p:sp>
        <p:nvSpPr>
          <p:cNvPr id="12" name="矩形 11"/>
          <p:cNvSpPr/>
          <p:nvPr/>
        </p:nvSpPr>
        <p:spPr>
          <a:xfrm>
            <a:off x="5355471" y="1904944"/>
            <a:ext cx="5380843" cy="553998"/>
          </a:xfrm>
          <a:prstGeom prst="rect">
            <a:avLst/>
          </a:prstGeom>
        </p:spPr>
        <p:txBody>
          <a:bodyPr wrap="square">
            <a:spAutoFit/>
          </a:bodyPr>
          <a:lstStyle/>
          <a:p>
            <a:pPr lvl="0">
              <a:lnSpc>
                <a:spcPct val="150000"/>
              </a:lnSpc>
            </a:pPr>
            <a:r>
              <a:rPr lang="en-US" altLang="zh-CN" sz="2000" dirty="0">
                <a:latin typeface="微软雅黑" panose="020B0503020204020204" pitchFamily="34" charset="-122"/>
                <a:ea typeface="微软雅黑" panose="020B0503020204020204" pitchFamily="34" charset="-122"/>
                <a:sym typeface="Wingdings" panose="05000000000000000000"/>
              </a:rPr>
              <a:t>2</a:t>
            </a:r>
            <a:r>
              <a:rPr lang="zh-CN" altLang="en-US" sz="2000" dirty="0">
                <a:latin typeface="微软雅黑" panose="020B0503020204020204" pitchFamily="34" charset="-122"/>
                <a:ea typeface="微软雅黑" panose="020B0503020204020204" pitchFamily="34" charset="-122"/>
                <a:sym typeface="Wingdings" panose="05000000000000000000"/>
              </a:rPr>
              <a:t>）点击</a:t>
            </a:r>
            <a:r>
              <a:rPr lang="en-US" altLang="zh-CN" sz="2000" dirty="0">
                <a:solidFill>
                  <a:srgbClr val="17B9FF"/>
                </a:solidFill>
                <a:latin typeface="微软雅黑" panose="020B0503020204020204" pitchFamily="34" charset="-122"/>
                <a:ea typeface="微软雅黑" panose="020B0503020204020204" pitchFamily="34" charset="-122"/>
                <a:sym typeface="Wingdings" panose="05000000000000000000"/>
              </a:rPr>
              <a:t>Project Interpreter</a:t>
            </a:r>
            <a:r>
              <a:rPr lang="en-US" altLang="zh-CN" sz="2000" dirty="0">
                <a:latin typeface="微软雅黑" panose="020B0503020204020204" pitchFamily="34" charset="-122"/>
                <a:ea typeface="微软雅黑" panose="020B0503020204020204" pitchFamily="34" charset="-122"/>
                <a:sym typeface="Wingdings" panose="05000000000000000000"/>
              </a:rPr>
              <a:t>,</a:t>
            </a:r>
            <a:r>
              <a:rPr lang="zh-CN" altLang="en-US" sz="2000" dirty="0">
                <a:latin typeface="微软雅黑" panose="020B0503020204020204" pitchFamily="34" charset="-122"/>
                <a:ea typeface="微软雅黑" panose="020B0503020204020204" pitchFamily="34" charset="-122"/>
                <a:sym typeface="Wingdings" panose="05000000000000000000"/>
              </a:rPr>
              <a:t>选择</a:t>
            </a:r>
            <a:r>
              <a:rPr lang="en-US" altLang="zh-CN" sz="2000" dirty="0">
                <a:solidFill>
                  <a:srgbClr val="17B9FF"/>
                </a:solidFill>
                <a:latin typeface="微软雅黑" panose="020B0503020204020204" pitchFamily="34" charset="-122"/>
                <a:ea typeface="微软雅黑" panose="020B0503020204020204" pitchFamily="34" charset="-122"/>
                <a:sym typeface="Wingdings" panose="05000000000000000000"/>
              </a:rPr>
              <a:t>Add Local</a:t>
            </a:r>
            <a:endParaRPr lang="en-US" altLang="zh-CN" sz="2000" dirty="0">
              <a:solidFill>
                <a:srgbClr val="17B9FF"/>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559" y="2756955"/>
            <a:ext cx="8102118" cy="308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组合 21"/>
          <p:cNvGrpSpPr/>
          <p:nvPr/>
        </p:nvGrpSpPr>
        <p:grpSpPr>
          <a:xfrm>
            <a:off x="1508213" y="3254339"/>
            <a:ext cx="7922450" cy="2212446"/>
            <a:chOff x="3994055" y="3544491"/>
            <a:chExt cx="7922450" cy="2212446"/>
          </a:xfrm>
        </p:grpSpPr>
        <p:sp>
          <p:nvSpPr>
            <p:cNvPr id="13" name="矩形 12"/>
            <p:cNvSpPr/>
            <p:nvPr/>
          </p:nvSpPr>
          <p:spPr>
            <a:xfrm>
              <a:off x="3994055" y="4733211"/>
              <a:ext cx="1492346" cy="2681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sp>
          <p:nvSpPr>
            <p:cNvPr id="14" name="TextBox 13"/>
            <p:cNvSpPr txBox="1"/>
            <p:nvPr/>
          </p:nvSpPr>
          <p:spPr>
            <a:xfrm>
              <a:off x="5574110" y="5356827"/>
              <a:ext cx="1465528" cy="400110"/>
            </a:xfrm>
            <a:prstGeom prst="rect">
              <a:avLst/>
            </a:prstGeom>
            <a:noFill/>
          </p:spPr>
          <p:txBody>
            <a:bodyPr wrap="square" rtlCol="0">
              <a:spAutoFit/>
            </a:bodyPr>
            <a:lstStyle/>
            <a:p>
              <a:r>
                <a:rPr lang="en-US" altLang="zh-CN" sz="2000" b="1" dirty="0">
                  <a:solidFill>
                    <a:srgbClr val="FF0000"/>
                  </a:solidFill>
                </a:rPr>
                <a:t>1.</a:t>
              </a:r>
              <a:r>
                <a:rPr lang="zh-CN" altLang="en-US" sz="2000" b="1" dirty="0">
                  <a:solidFill>
                    <a:srgbClr val="FF0000"/>
                  </a:solidFill>
                </a:rPr>
                <a:t>点击这里</a:t>
              </a:r>
            </a:p>
          </p:txBody>
        </p:sp>
        <p:cxnSp>
          <p:nvCxnSpPr>
            <p:cNvPr id="15" name="直接箭头连接符 14"/>
            <p:cNvCxnSpPr/>
            <p:nvPr/>
          </p:nvCxnSpPr>
          <p:spPr>
            <a:xfrm flipH="1" flipV="1">
              <a:off x="5486401" y="4959794"/>
              <a:ext cx="465633" cy="46563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612292" y="3544491"/>
              <a:ext cx="304213" cy="2681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sp>
          <p:nvSpPr>
            <p:cNvPr id="18" name="TextBox 17"/>
            <p:cNvSpPr txBox="1"/>
            <p:nvPr/>
          </p:nvSpPr>
          <p:spPr>
            <a:xfrm>
              <a:off x="9589763" y="4025325"/>
              <a:ext cx="2022529" cy="707886"/>
            </a:xfrm>
            <a:prstGeom prst="rect">
              <a:avLst/>
            </a:prstGeom>
            <a:noFill/>
          </p:spPr>
          <p:txBody>
            <a:bodyPr wrap="square" rtlCol="0">
              <a:spAutoFit/>
            </a:bodyPr>
            <a:lstStyle/>
            <a:p>
              <a:r>
                <a:rPr lang="en-US" altLang="zh-CN" sz="2000" b="1" dirty="0">
                  <a:solidFill>
                    <a:srgbClr val="FF0000"/>
                  </a:solidFill>
                </a:rPr>
                <a:t>2.</a:t>
              </a:r>
              <a:r>
                <a:rPr lang="zh-CN" altLang="en-US" sz="2000" b="1" dirty="0">
                  <a:solidFill>
                    <a:srgbClr val="FF0000"/>
                  </a:solidFill>
                </a:rPr>
                <a:t>点击这里，选择</a:t>
              </a:r>
              <a:r>
                <a:rPr lang="en-US" altLang="zh-CN" sz="2000" b="1" dirty="0">
                  <a:solidFill>
                    <a:srgbClr val="FF0000"/>
                  </a:solidFill>
                </a:rPr>
                <a:t>Add  local</a:t>
              </a:r>
              <a:endParaRPr lang="zh-CN" altLang="en-US" sz="2000" b="1" dirty="0">
                <a:solidFill>
                  <a:srgbClr val="FF0000"/>
                </a:solidFill>
              </a:endParaRPr>
            </a:p>
          </p:txBody>
        </p:sp>
        <p:cxnSp>
          <p:nvCxnSpPr>
            <p:cNvPr id="19" name="直接箭头连接符 18"/>
            <p:cNvCxnSpPr>
              <a:stCxn id="18" idx="0"/>
            </p:cNvCxnSpPr>
            <p:nvPr/>
          </p:nvCxnSpPr>
          <p:spPr>
            <a:xfrm flipV="1">
              <a:off x="10601028" y="3678589"/>
              <a:ext cx="1011264" cy="34673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1829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本地环境搭建</a:t>
            </a:r>
          </a:p>
        </p:txBody>
      </p:sp>
      <p:sp>
        <p:nvSpPr>
          <p:cNvPr id="9" name="TextBox 8"/>
          <p:cNvSpPr txBox="1"/>
          <p:nvPr/>
        </p:nvSpPr>
        <p:spPr>
          <a:xfrm>
            <a:off x="439507" y="1646929"/>
            <a:ext cx="3280228" cy="400110"/>
          </a:xfrm>
          <a:prstGeom prst="rect">
            <a:avLst/>
          </a:prstGeom>
          <a:noFill/>
        </p:spPr>
        <p:txBody>
          <a:bodyPr wrap="squar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配置</a:t>
            </a:r>
            <a:r>
              <a:rPr lang="en-US" altLang="zh-CN" sz="2000" dirty="0">
                <a:solidFill>
                  <a:srgbClr val="CC0099"/>
                </a:solidFill>
                <a:latin typeface="微软雅黑" panose="020B0503020204020204" pitchFamily="34" charset="-122"/>
                <a:ea typeface="微软雅黑" panose="020B0503020204020204" pitchFamily="34" charset="-122"/>
                <a:sym typeface="Wingdings" panose="05000000000000000000"/>
              </a:rPr>
              <a:t>Python</a:t>
            </a:r>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解释器</a:t>
            </a:r>
            <a:endParaRPr lang="zh-CN" altLang="en-US" dirty="0"/>
          </a:p>
        </p:txBody>
      </p:sp>
      <p:sp>
        <p:nvSpPr>
          <p:cNvPr id="3" name="矩形 2"/>
          <p:cNvSpPr/>
          <p:nvPr/>
        </p:nvSpPr>
        <p:spPr>
          <a:xfrm>
            <a:off x="743220" y="2157424"/>
            <a:ext cx="3942435" cy="3323987"/>
          </a:xfrm>
          <a:prstGeom prst="rect">
            <a:avLst/>
          </a:prstGeom>
        </p:spPr>
        <p:txBody>
          <a:bodyPr wrap="square">
            <a:spAutoFit/>
          </a:bodyPr>
          <a:lstStyle/>
          <a:p>
            <a:pPr lvl="0">
              <a:lnSpc>
                <a:spcPct val="150000"/>
              </a:lnSpc>
            </a:pPr>
            <a:r>
              <a:rPr lang="en-US" altLang="zh-CN" sz="2000" dirty="0">
                <a:latin typeface="微软雅黑" panose="020B0503020204020204" pitchFamily="34" charset="-122"/>
                <a:ea typeface="微软雅黑" panose="020B0503020204020204" pitchFamily="34" charset="-122"/>
                <a:sym typeface="Wingdings" panose="05000000000000000000"/>
              </a:rPr>
              <a:t>3</a:t>
            </a:r>
            <a:r>
              <a:rPr lang="zh-CN" altLang="en-US" sz="2000" dirty="0">
                <a:latin typeface="微软雅黑" panose="020B0503020204020204" pitchFamily="34" charset="-122"/>
                <a:ea typeface="微软雅黑" panose="020B0503020204020204" pitchFamily="34" charset="-122"/>
                <a:sym typeface="Wingdings" panose="05000000000000000000"/>
              </a:rPr>
              <a:t>）点击</a:t>
            </a:r>
            <a:r>
              <a:rPr lang="en-US" altLang="zh-CN" sz="2000" dirty="0" err="1">
                <a:solidFill>
                  <a:srgbClr val="17B9FF"/>
                </a:solidFill>
                <a:latin typeface="微软雅黑" panose="020B0503020204020204" pitchFamily="34" charset="-122"/>
                <a:ea typeface="微软雅黑" panose="020B0503020204020204" pitchFamily="34" charset="-122"/>
                <a:sym typeface="Wingdings" panose="05000000000000000000"/>
              </a:rPr>
              <a:t>Vitualenv</a:t>
            </a:r>
            <a:r>
              <a:rPr lang="en-US" altLang="zh-CN" sz="2000" dirty="0">
                <a:solidFill>
                  <a:srgbClr val="17B9FF"/>
                </a:solidFill>
                <a:latin typeface="微软雅黑" panose="020B0503020204020204" pitchFamily="34" charset="-122"/>
                <a:ea typeface="微软雅黑" panose="020B0503020204020204" pitchFamily="34" charset="-122"/>
                <a:sym typeface="Wingdings" panose="05000000000000000000"/>
              </a:rPr>
              <a:t> Environment</a:t>
            </a:r>
            <a:r>
              <a:rPr lang="en-US" altLang="zh-CN" sz="2000" dirty="0">
                <a:latin typeface="微软雅黑" panose="020B0503020204020204" pitchFamily="34" charset="-122"/>
                <a:ea typeface="微软雅黑" panose="020B0503020204020204" pitchFamily="34" charset="-122"/>
                <a:sym typeface="Wingdings" panose="05000000000000000000"/>
              </a:rPr>
              <a:t>-&gt;</a:t>
            </a:r>
            <a:r>
              <a:rPr lang="en-US" altLang="zh-CN" sz="2000" dirty="0">
                <a:solidFill>
                  <a:srgbClr val="17B9FF"/>
                </a:solidFill>
                <a:latin typeface="微软雅黑" panose="020B0503020204020204" pitchFamily="34" charset="-122"/>
                <a:ea typeface="微软雅黑" panose="020B0503020204020204" pitchFamily="34" charset="-122"/>
                <a:sym typeface="Wingdings" panose="05000000000000000000"/>
              </a:rPr>
              <a:t>Existing environment</a:t>
            </a:r>
            <a:r>
              <a:rPr lang="zh-CN" altLang="en-US" sz="2000" dirty="0">
                <a:latin typeface="微软雅黑" panose="020B0503020204020204" pitchFamily="34" charset="-122"/>
                <a:ea typeface="微软雅黑" panose="020B0503020204020204" pitchFamily="34" charset="-122"/>
                <a:sym typeface="Wingdings" panose="05000000000000000000"/>
              </a:rPr>
              <a:t>，</a:t>
            </a:r>
            <a:endParaRPr lang="en-US" altLang="zh-CN" sz="2000" dirty="0">
              <a:latin typeface="微软雅黑" panose="020B0503020204020204" pitchFamily="34" charset="-122"/>
              <a:ea typeface="微软雅黑" panose="020B0503020204020204" pitchFamily="34" charset="-122"/>
              <a:sym typeface="Wingdings" panose="05000000000000000000"/>
            </a:endParaRPr>
          </a:p>
          <a:p>
            <a:pPr lvl="0">
              <a:lnSpc>
                <a:spcPct val="150000"/>
              </a:lnSpc>
            </a:pPr>
            <a:r>
              <a:rPr lang="zh-CN" altLang="en-US" sz="2000" dirty="0">
                <a:latin typeface="微软雅黑" panose="020B0503020204020204" pitchFamily="34" charset="-122"/>
                <a:ea typeface="微软雅黑" panose="020B0503020204020204" pitchFamily="34" charset="-122"/>
                <a:sym typeface="Wingdings" panose="05000000000000000000"/>
              </a:rPr>
              <a:t>选择</a:t>
            </a:r>
            <a:r>
              <a:rPr lang="en-US" altLang="zh-CN" sz="2000" dirty="0">
                <a:solidFill>
                  <a:srgbClr val="17B9FF"/>
                </a:solidFill>
                <a:latin typeface="微软雅黑" panose="020B0503020204020204" pitchFamily="34" charset="-122"/>
                <a:ea typeface="微软雅黑" panose="020B0503020204020204" pitchFamily="34" charset="-122"/>
                <a:sym typeface="Wingdings" panose="05000000000000000000"/>
              </a:rPr>
              <a:t>Python</a:t>
            </a:r>
            <a:r>
              <a:rPr lang="zh-CN" altLang="en-US" sz="2000" dirty="0">
                <a:solidFill>
                  <a:srgbClr val="17B9FF"/>
                </a:solidFill>
                <a:latin typeface="微软雅黑" panose="020B0503020204020204" pitchFamily="34" charset="-122"/>
                <a:ea typeface="微软雅黑" panose="020B0503020204020204" pitchFamily="34" charset="-122"/>
                <a:sym typeface="Wingdings" panose="05000000000000000000"/>
              </a:rPr>
              <a:t>安装路径</a:t>
            </a:r>
            <a:r>
              <a:rPr lang="zh-CN" altLang="en-US" sz="2000" dirty="0">
                <a:latin typeface="微软雅黑" panose="020B0503020204020204" pitchFamily="34" charset="-122"/>
                <a:ea typeface="微软雅黑" panose="020B0503020204020204" pitchFamily="34" charset="-122"/>
                <a:sym typeface="Wingdings" panose="05000000000000000000"/>
              </a:rPr>
              <a:t>，</a:t>
            </a:r>
            <a:endParaRPr lang="en-US" altLang="zh-CN" sz="2000" dirty="0">
              <a:latin typeface="微软雅黑" panose="020B0503020204020204" pitchFamily="34" charset="-122"/>
              <a:ea typeface="微软雅黑" panose="020B0503020204020204" pitchFamily="34" charset="-122"/>
              <a:sym typeface="Wingdings" panose="05000000000000000000"/>
            </a:endParaRPr>
          </a:p>
          <a:p>
            <a:pPr lvl="0">
              <a:lnSpc>
                <a:spcPct val="150000"/>
              </a:lnSpc>
            </a:pPr>
            <a:r>
              <a:rPr lang="zh-CN" altLang="en-US" sz="2000" dirty="0">
                <a:latin typeface="微软雅黑" panose="020B0503020204020204" pitchFamily="34" charset="-122"/>
                <a:ea typeface="微软雅黑" panose="020B0503020204020204" pitchFamily="34" charset="-122"/>
                <a:sym typeface="Wingdings" panose="05000000000000000000"/>
              </a:rPr>
              <a:t>勾选“</a:t>
            </a:r>
            <a:r>
              <a:rPr lang="en-US" altLang="zh-CN" sz="2000" dirty="0">
                <a:solidFill>
                  <a:srgbClr val="17B9FF"/>
                </a:solidFill>
                <a:latin typeface="微软雅黑" panose="020B0503020204020204" pitchFamily="34" charset="-122"/>
                <a:ea typeface="微软雅黑" panose="020B0503020204020204" pitchFamily="34" charset="-122"/>
                <a:sym typeface="Wingdings" panose="05000000000000000000"/>
              </a:rPr>
              <a:t>Make available to all projects</a:t>
            </a:r>
            <a:r>
              <a:rPr lang="zh-CN" altLang="en-US" sz="2000" dirty="0">
                <a:latin typeface="微软雅黑" panose="020B0503020204020204" pitchFamily="34" charset="-122"/>
                <a:ea typeface="微软雅黑" panose="020B0503020204020204" pitchFamily="34" charset="-122"/>
                <a:sym typeface="Wingdings" panose="05000000000000000000"/>
              </a:rPr>
              <a:t>”，</a:t>
            </a:r>
            <a:endParaRPr lang="en-US" altLang="zh-CN" sz="2000" dirty="0">
              <a:latin typeface="微软雅黑" panose="020B0503020204020204" pitchFamily="34" charset="-122"/>
              <a:ea typeface="微软雅黑" panose="020B0503020204020204" pitchFamily="34" charset="-122"/>
              <a:sym typeface="Wingdings" panose="05000000000000000000"/>
            </a:endParaRPr>
          </a:p>
          <a:p>
            <a:pPr lvl="0">
              <a:lnSpc>
                <a:spcPct val="150000"/>
              </a:lnSpc>
            </a:pPr>
            <a:r>
              <a:rPr lang="zh-CN" altLang="en-US" sz="2000" dirty="0">
                <a:latin typeface="微软雅黑" panose="020B0503020204020204" pitchFamily="34" charset="-122"/>
                <a:ea typeface="微软雅黑" panose="020B0503020204020204" pitchFamily="34" charset="-122"/>
                <a:sym typeface="Wingdings" panose="05000000000000000000"/>
              </a:rPr>
              <a:t>配置完成。</a:t>
            </a:r>
            <a:endParaRPr lang="en-US" altLang="zh-CN" sz="2000" dirty="0">
              <a:solidFill>
                <a:srgbClr val="17B9FF"/>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685655" y="1846984"/>
            <a:ext cx="7028702" cy="4482999"/>
            <a:chOff x="2654252" y="2665255"/>
            <a:chExt cx="7028702" cy="4482999"/>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252" y="2665255"/>
              <a:ext cx="7028702" cy="448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2807141" y="2883580"/>
              <a:ext cx="1324807" cy="2380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sp>
          <p:nvSpPr>
            <p:cNvPr id="21" name="矩形 20"/>
            <p:cNvSpPr/>
            <p:nvPr/>
          </p:nvSpPr>
          <p:spPr>
            <a:xfrm>
              <a:off x="4131948" y="3972670"/>
              <a:ext cx="1200017" cy="203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sp>
          <p:nvSpPr>
            <p:cNvPr id="23" name="矩形 22"/>
            <p:cNvSpPr/>
            <p:nvPr/>
          </p:nvSpPr>
          <p:spPr>
            <a:xfrm>
              <a:off x="9295984" y="4211330"/>
              <a:ext cx="386970" cy="203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sp>
          <p:nvSpPr>
            <p:cNvPr id="24" name="矩形 23"/>
            <p:cNvSpPr/>
            <p:nvPr/>
          </p:nvSpPr>
          <p:spPr>
            <a:xfrm>
              <a:off x="4398459" y="4448371"/>
              <a:ext cx="1637018" cy="203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sp>
          <p:nvSpPr>
            <p:cNvPr id="25" name="TextBox 24"/>
            <p:cNvSpPr txBox="1"/>
            <p:nvPr/>
          </p:nvSpPr>
          <p:spPr>
            <a:xfrm>
              <a:off x="3966112" y="3274687"/>
              <a:ext cx="1301000" cy="355191"/>
            </a:xfrm>
            <a:prstGeom prst="rect">
              <a:avLst/>
            </a:prstGeom>
            <a:noFill/>
          </p:spPr>
          <p:txBody>
            <a:bodyPr wrap="square" rtlCol="0">
              <a:spAutoFit/>
            </a:bodyPr>
            <a:lstStyle/>
            <a:p>
              <a:r>
                <a:rPr lang="en-US" altLang="zh-CN" sz="2000" b="1" dirty="0">
                  <a:solidFill>
                    <a:srgbClr val="FF0000"/>
                  </a:solidFill>
                </a:rPr>
                <a:t>1.</a:t>
              </a:r>
              <a:r>
                <a:rPr lang="zh-CN" altLang="en-US" sz="2000" b="1" dirty="0">
                  <a:solidFill>
                    <a:srgbClr val="FF0000"/>
                  </a:solidFill>
                </a:rPr>
                <a:t>点击</a:t>
              </a:r>
            </a:p>
          </p:txBody>
        </p:sp>
        <p:cxnSp>
          <p:nvCxnSpPr>
            <p:cNvPr id="26" name="直接箭头连接符 25"/>
            <p:cNvCxnSpPr/>
            <p:nvPr/>
          </p:nvCxnSpPr>
          <p:spPr>
            <a:xfrm flipH="1" flipV="1">
              <a:off x="3211797" y="3123181"/>
              <a:ext cx="920151" cy="20667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3543" y="4194957"/>
              <a:ext cx="1301000" cy="355191"/>
            </a:xfrm>
            <a:prstGeom prst="rect">
              <a:avLst/>
            </a:prstGeom>
            <a:noFill/>
          </p:spPr>
          <p:txBody>
            <a:bodyPr wrap="square" rtlCol="0">
              <a:spAutoFit/>
            </a:bodyPr>
            <a:lstStyle/>
            <a:p>
              <a:r>
                <a:rPr lang="en-US" altLang="zh-CN" sz="2000" b="1" dirty="0">
                  <a:solidFill>
                    <a:srgbClr val="FF0000"/>
                  </a:solidFill>
                </a:rPr>
                <a:t>2.</a:t>
              </a:r>
              <a:r>
                <a:rPr lang="zh-CN" altLang="en-US" sz="2000" b="1" dirty="0">
                  <a:solidFill>
                    <a:srgbClr val="FF0000"/>
                  </a:solidFill>
                </a:rPr>
                <a:t>点击</a:t>
              </a:r>
            </a:p>
          </p:txBody>
        </p:sp>
        <p:cxnSp>
          <p:nvCxnSpPr>
            <p:cNvPr id="28" name="直接箭头连接符 27"/>
            <p:cNvCxnSpPr/>
            <p:nvPr/>
          </p:nvCxnSpPr>
          <p:spPr>
            <a:xfrm flipV="1">
              <a:off x="3822021" y="4040029"/>
              <a:ext cx="288182" cy="20350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909254" y="4448371"/>
              <a:ext cx="1747225" cy="628415"/>
            </a:xfrm>
            <a:prstGeom prst="rect">
              <a:avLst/>
            </a:prstGeom>
            <a:noFill/>
          </p:spPr>
          <p:txBody>
            <a:bodyPr wrap="square" rtlCol="0">
              <a:spAutoFit/>
            </a:bodyPr>
            <a:lstStyle/>
            <a:p>
              <a:r>
                <a:rPr lang="en-US" altLang="zh-CN" sz="2000" b="1" dirty="0">
                  <a:solidFill>
                    <a:srgbClr val="FF0000"/>
                  </a:solidFill>
                </a:rPr>
                <a:t>3.</a:t>
              </a:r>
              <a:r>
                <a:rPr lang="zh-CN" altLang="en-US" sz="2000" b="1" dirty="0">
                  <a:solidFill>
                    <a:srgbClr val="FF0000"/>
                  </a:solidFill>
                </a:rPr>
                <a:t>选择</a:t>
              </a:r>
              <a:r>
                <a:rPr lang="en-US" altLang="zh-CN" sz="2000" b="1" dirty="0">
                  <a:solidFill>
                    <a:srgbClr val="FF0000"/>
                  </a:solidFill>
                </a:rPr>
                <a:t>Python</a:t>
              </a:r>
              <a:r>
                <a:rPr lang="zh-CN" altLang="en-US" sz="2000" b="1" dirty="0">
                  <a:solidFill>
                    <a:srgbClr val="FF0000"/>
                  </a:solidFill>
                </a:rPr>
                <a:t>安装路径</a:t>
              </a:r>
            </a:p>
          </p:txBody>
        </p:sp>
        <p:cxnSp>
          <p:nvCxnSpPr>
            <p:cNvPr id="30" name="直接箭头连接符 29"/>
            <p:cNvCxnSpPr/>
            <p:nvPr/>
          </p:nvCxnSpPr>
          <p:spPr>
            <a:xfrm flipV="1">
              <a:off x="9005979" y="4292213"/>
              <a:ext cx="288182" cy="20350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53264" y="4844212"/>
              <a:ext cx="1301000" cy="355191"/>
            </a:xfrm>
            <a:prstGeom prst="rect">
              <a:avLst/>
            </a:prstGeom>
            <a:noFill/>
          </p:spPr>
          <p:txBody>
            <a:bodyPr wrap="square" rtlCol="0">
              <a:spAutoFit/>
            </a:bodyPr>
            <a:lstStyle/>
            <a:p>
              <a:r>
                <a:rPr lang="en-US" altLang="zh-CN" sz="2000" b="1" dirty="0">
                  <a:solidFill>
                    <a:srgbClr val="FF0000"/>
                  </a:solidFill>
                </a:rPr>
                <a:t>4.</a:t>
              </a:r>
              <a:r>
                <a:rPr lang="zh-CN" altLang="en-US" sz="2000" b="1" dirty="0">
                  <a:solidFill>
                    <a:srgbClr val="FF0000"/>
                  </a:solidFill>
                </a:rPr>
                <a:t>勾选</a:t>
              </a:r>
            </a:p>
          </p:txBody>
        </p:sp>
        <p:cxnSp>
          <p:nvCxnSpPr>
            <p:cNvPr id="32" name="直接箭头连接符 31"/>
            <p:cNvCxnSpPr/>
            <p:nvPr/>
          </p:nvCxnSpPr>
          <p:spPr>
            <a:xfrm flipV="1">
              <a:off x="5043363" y="4647005"/>
              <a:ext cx="288182" cy="20350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8261010" y="6876840"/>
              <a:ext cx="683218" cy="203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sp>
          <p:nvSpPr>
            <p:cNvPr id="34" name="TextBox 33"/>
            <p:cNvSpPr txBox="1"/>
            <p:nvPr/>
          </p:nvSpPr>
          <p:spPr>
            <a:xfrm>
              <a:off x="5525662" y="6699244"/>
              <a:ext cx="2383592" cy="400110"/>
            </a:xfrm>
            <a:prstGeom prst="rect">
              <a:avLst/>
            </a:prstGeom>
            <a:noFill/>
          </p:spPr>
          <p:txBody>
            <a:bodyPr wrap="square" rtlCol="0">
              <a:spAutoFit/>
            </a:bodyPr>
            <a:lstStyle/>
            <a:p>
              <a:r>
                <a:rPr lang="en-US" altLang="zh-CN" sz="2000" b="1" dirty="0">
                  <a:solidFill>
                    <a:srgbClr val="FF0000"/>
                  </a:solidFill>
                </a:rPr>
                <a:t>5.</a:t>
              </a:r>
              <a:r>
                <a:rPr lang="zh-CN" altLang="en-US" sz="2000" b="1" dirty="0">
                  <a:solidFill>
                    <a:srgbClr val="FF0000"/>
                  </a:solidFill>
                </a:rPr>
                <a:t>配置完成，点击</a:t>
              </a:r>
            </a:p>
          </p:txBody>
        </p:sp>
        <p:cxnSp>
          <p:nvCxnSpPr>
            <p:cNvPr id="35" name="直接箭头连接符 34"/>
            <p:cNvCxnSpPr/>
            <p:nvPr/>
          </p:nvCxnSpPr>
          <p:spPr>
            <a:xfrm flipV="1">
              <a:off x="7814551" y="6978308"/>
              <a:ext cx="363453"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112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本地环境搭建</a:t>
            </a:r>
          </a:p>
        </p:txBody>
      </p:sp>
      <p:sp>
        <p:nvSpPr>
          <p:cNvPr id="9" name="TextBox 8"/>
          <p:cNvSpPr txBox="1"/>
          <p:nvPr/>
        </p:nvSpPr>
        <p:spPr>
          <a:xfrm>
            <a:off x="439507" y="1369336"/>
            <a:ext cx="3280228" cy="400110"/>
          </a:xfrm>
          <a:prstGeom prst="rect">
            <a:avLst/>
          </a:prstGeom>
          <a:noFill/>
        </p:spPr>
        <p:txBody>
          <a:bodyPr wrap="squar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配置</a:t>
            </a:r>
            <a:r>
              <a:rPr lang="en-US" altLang="zh-CN" sz="2000" dirty="0">
                <a:solidFill>
                  <a:srgbClr val="CC0099"/>
                </a:solidFill>
                <a:latin typeface="微软雅黑" panose="020B0503020204020204" pitchFamily="34" charset="-122"/>
                <a:ea typeface="微软雅黑" panose="020B0503020204020204" pitchFamily="34" charset="-122"/>
                <a:sym typeface="Wingdings" panose="05000000000000000000"/>
              </a:rPr>
              <a:t>Python</a:t>
            </a:r>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解释器</a:t>
            </a:r>
            <a:endParaRPr lang="zh-CN" altLang="en-US" dirty="0"/>
          </a:p>
        </p:txBody>
      </p:sp>
      <p:sp>
        <p:nvSpPr>
          <p:cNvPr id="3" name="矩形 2"/>
          <p:cNvSpPr/>
          <p:nvPr/>
        </p:nvSpPr>
        <p:spPr>
          <a:xfrm>
            <a:off x="975535" y="1684827"/>
            <a:ext cx="10186451" cy="553998"/>
          </a:xfrm>
          <a:prstGeom prst="rect">
            <a:avLst/>
          </a:prstGeom>
        </p:spPr>
        <p:txBody>
          <a:bodyPr wrap="square">
            <a:spAutoFit/>
          </a:bodyPr>
          <a:lstStyle/>
          <a:p>
            <a:pPr lvl="0">
              <a:lnSpc>
                <a:spcPct val="150000"/>
              </a:lnSpc>
            </a:pPr>
            <a:r>
              <a:rPr lang="en-US" altLang="zh-CN" sz="2000" dirty="0">
                <a:latin typeface="微软雅黑" panose="020B0503020204020204" pitchFamily="34" charset="-122"/>
                <a:ea typeface="微软雅黑" panose="020B0503020204020204" pitchFamily="34" charset="-122"/>
                <a:sym typeface="Wingdings" panose="05000000000000000000"/>
              </a:rPr>
              <a:t>4</a:t>
            </a:r>
            <a:r>
              <a:rPr lang="zh-CN" altLang="en-US" sz="2000" dirty="0">
                <a:latin typeface="微软雅黑" panose="020B0503020204020204" pitchFamily="34" charset="-122"/>
                <a:ea typeface="微软雅黑" panose="020B0503020204020204" pitchFamily="34" charset="-122"/>
                <a:sym typeface="Wingdings" panose="05000000000000000000"/>
              </a:rPr>
              <a:t>）</a:t>
            </a:r>
            <a:r>
              <a:rPr lang="zh-CN" altLang="en-US" sz="2000" dirty="0">
                <a:latin typeface="微软雅黑" panose="020B0503020204020204" pitchFamily="34" charset="-122"/>
                <a:ea typeface="微软雅黑" panose="020B0503020204020204" pitchFamily="34" charset="-122"/>
              </a:rPr>
              <a:t>加载完成后，会显示出</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安装过的所有包，证明</a:t>
            </a:r>
            <a:r>
              <a:rPr lang="en-US" altLang="zh-CN" sz="2000" dirty="0" err="1">
                <a:latin typeface="微软雅黑" panose="020B0503020204020204" pitchFamily="34" charset="-122"/>
                <a:ea typeface="微软雅黑" panose="020B0503020204020204" pitchFamily="34" charset="-122"/>
              </a:rPr>
              <a:t>PyCharm</a:t>
            </a:r>
            <a:r>
              <a:rPr lang="zh-CN" altLang="en-US" sz="2000" dirty="0">
                <a:latin typeface="微软雅黑" panose="020B0503020204020204" pitchFamily="34" charset="-122"/>
                <a:ea typeface="微软雅黑" panose="020B0503020204020204" pitchFamily="34" charset="-122"/>
              </a:rPr>
              <a:t>调试已经成功了。</a:t>
            </a:r>
            <a:endParaRPr lang="zh-CN" altLang="en-US" sz="2000" dirty="0"/>
          </a:p>
        </p:txBody>
      </p:sp>
      <p:grpSp>
        <p:nvGrpSpPr>
          <p:cNvPr id="5" name="组合 4"/>
          <p:cNvGrpSpPr/>
          <p:nvPr/>
        </p:nvGrpSpPr>
        <p:grpSpPr>
          <a:xfrm>
            <a:off x="2079621" y="2408095"/>
            <a:ext cx="7023565" cy="4363547"/>
            <a:chOff x="4140863" y="1838332"/>
            <a:chExt cx="7023565" cy="4363547"/>
          </a:xfrm>
        </p:grpSpPr>
        <p:grpSp>
          <p:nvGrpSpPr>
            <p:cNvPr id="4" name="组合 3"/>
            <p:cNvGrpSpPr/>
            <p:nvPr/>
          </p:nvGrpSpPr>
          <p:grpSpPr>
            <a:xfrm>
              <a:off x="4140863" y="1838332"/>
              <a:ext cx="7023565" cy="4363547"/>
              <a:chOff x="4140863" y="1838332"/>
              <a:chExt cx="7023565" cy="4363547"/>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863" y="1838332"/>
                <a:ext cx="7023565" cy="436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矩形 35"/>
              <p:cNvSpPr/>
              <p:nvPr/>
            </p:nvSpPr>
            <p:spPr>
              <a:xfrm>
                <a:off x="5791200" y="2667000"/>
                <a:ext cx="4876800" cy="3403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grpSp>
        <p:sp>
          <p:nvSpPr>
            <p:cNvPr id="39" name="TextBox 38"/>
            <p:cNvSpPr txBox="1"/>
            <p:nvPr/>
          </p:nvSpPr>
          <p:spPr>
            <a:xfrm>
              <a:off x="6772833" y="3619995"/>
              <a:ext cx="2913534" cy="400110"/>
            </a:xfrm>
            <a:prstGeom prst="rect">
              <a:avLst/>
            </a:prstGeom>
            <a:noFill/>
          </p:spPr>
          <p:txBody>
            <a:bodyPr wrap="square" rtlCol="0">
              <a:spAutoFit/>
            </a:bodyPr>
            <a:lstStyle/>
            <a:p>
              <a:r>
                <a:rPr lang="zh-CN" altLang="en-US" sz="2000" b="1" dirty="0">
                  <a:solidFill>
                    <a:srgbClr val="FF0000"/>
                  </a:solidFill>
                </a:rPr>
                <a:t>安装过的包在这里显示</a:t>
              </a:r>
            </a:p>
          </p:txBody>
        </p:sp>
      </p:grpSp>
    </p:spTree>
    <p:extLst>
      <p:ext uri="{BB962C8B-B14F-4D97-AF65-F5344CB8AC3E}">
        <p14:creationId xmlns:p14="http://schemas.microsoft.com/office/powerpoint/2010/main" val="126909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本地环境搭建</a:t>
            </a:r>
          </a:p>
        </p:txBody>
      </p:sp>
      <p:sp>
        <p:nvSpPr>
          <p:cNvPr id="9" name="TextBox 8"/>
          <p:cNvSpPr txBox="1"/>
          <p:nvPr/>
        </p:nvSpPr>
        <p:spPr>
          <a:xfrm>
            <a:off x="758820" y="1389240"/>
            <a:ext cx="8283579" cy="400110"/>
          </a:xfrm>
          <a:prstGeom prst="rect">
            <a:avLst/>
          </a:prstGeom>
          <a:noFill/>
        </p:spPr>
        <p:txBody>
          <a:bodyPr wrap="squar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代码测试</a:t>
            </a:r>
            <a:endParaRPr lang="zh-CN" altLang="en-US" dirty="0"/>
          </a:p>
        </p:txBody>
      </p:sp>
      <p:sp>
        <p:nvSpPr>
          <p:cNvPr id="10" name="TextBox 9"/>
          <p:cNvSpPr txBox="1"/>
          <p:nvPr/>
        </p:nvSpPr>
        <p:spPr>
          <a:xfrm>
            <a:off x="974861" y="2762213"/>
            <a:ext cx="6966492" cy="464871"/>
          </a:xfrm>
          <a:prstGeom prst="rect">
            <a:avLst/>
          </a:prstGeom>
          <a:noFill/>
        </p:spPr>
        <p:txBody>
          <a:bodyPr wrap="square" rtlCol="0">
            <a:spAutoFit/>
          </a:bodyPr>
          <a:lstStyle/>
          <a:p>
            <a:pPr lvl="0">
              <a:lnSpc>
                <a:spcPct val="150000"/>
              </a:lnSpc>
            </a:pPr>
            <a:endParaRPr lang="zh-CN" altLang="en-US"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983" y="2841825"/>
            <a:ext cx="7762739" cy="2160762"/>
          </a:xfrm>
          <a:prstGeom prst="rect">
            <a:avLst/>
          </a:prstGeom>
        </p:spPr>
      </p:pic>
      <p:sp>
        <p:nvSpPr>
          <p:cNvPr id="12" name="TextBox 11"/>
          <p:cNvSpPr txBox="1"/>
          <p:nvPr/>
        </p:nvSpPr>
        <p:spPr>
          <a:xfrm>
            <a:off x="758820" y="5294576"/>
            <a:ext cx="10112379" cy="1015663"/>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a:rPr>
              <a:t>注：若出现上图右侧所示信息，则是由于缺少</a:t>
            </a:r>
            <a:r>
              <a:rPr lang="en-US" altLang="zh-CN" sz="2000" dirty="0" err="1">
                <a:solidFill>
                  <a:srgbClr val="FF0000"/>
                </a:solidFill>
                <a:latin typeface="微软雅黑" panose="020B0503020204020204" pitchFamily="34" charset="-122"/>
                <a:ea typeface="微软雅黑" panose="020B0503020204020204" pitchFamily="34" charset="-122"/>
                <a:sym typeface="Wingdings" panose="05000000000000000000"/>
              </a:rPr>
              <a:t>Numpy</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a:rPr>
              <a:t>安装包引起的，</a:t>
            </a:r>
            <a:r>
              <a:rPr lang="en-US" altLang="zh-CN" sz="2000" dirty="0" err="1">
                <a:solidFill>
                  <a:srgbClr val="FF0000"/>
                </a:solidFill>
                <a:latin typeface="微软雅黑" panose="020B0503020204020204" pitchFamily="34" charset="-122"/>
                <a:ea typeface="微软雅黑" panose="020B0503020204020204" pitchFamily="34" charset="-122"/>
                <a:sym typeface="Wingdings" panose="05000000000000000000"/>
              </a:rPr>
              <a:t>cmd</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a:rPr>
              <a:t>中执行</a:t>
            </a:r>
            <a:r>
              <a:rPr lang="en-US" altLang="zh-CN" sz="2000" dirty="0">
                <a:solidFill>
                  <a:srgbClr val="FF0000"/>
                </a:solidFill>
                <a:latin typeface="微软雅黑" panose="020B0503020204020204" pitchFamily="34" charset="-122"/>
                <a:ea typeface="微软雅黑" panose="020B0503020204020204" pitchFamily="34" charset="-122"/>
              </a:rPr>
              <a:t>pip install </a:t>
            </a:r>
            <a:r>
              <a:rPr lang="en-US" altLang="zh-CN" sz="2000" dirty="0" err="1">
                <a:solidFill>
                  <a:srgbClr val="FF0000"/>
                </a:solidFill>
                <a:latin typeface="微软雅黑" panose="020B0503020204020204" pitchFamily="34" charset="-122"/>
                <a:ea typeface="微软雅黑" panose="020B0503020204020204" pitchFamily="34" charset="-122"/>
              </a:rPr>
              <a:t>numpy</a:t>
            </a:r>
            <a:r>
              <a:rPr lang="zh-CN" altLang="en-US" sz="2000" dirty="0">
                <a:solidFill>
                  <a:srgbClr val="FF0000"/>
                </a:solidFill>
                <a:latin typeface="微软雅黑" panose="020B0503020204020204" pitchFamily="34" charset="-122"/>
                <a:ea typeface="微软雅黑" panose="020B0503020204020204" pitchFamily="34" charset="-122"/>
              </a:rPr>
              <a:t>命令即可。</a:t>
            </a:r>
          </a:p>
        </p:txBody>
      </p:sp>
      <p:sp>
        <p:nvSpPr>
          <p:cNvPr id="3" name="TextBox 2"/>
          <p:cNvSpPr txBox="1"/>
          <p:nvPr/>
        </p:nvSpPr>
        <p:spPr>
          <a:xfrm>
            <a:off x="2641600" y="1445209"/>
            <a:ext cx="184731" cy="369332"/>
          </a:xfrm>
          <a:prstGeom prst="rect">
            <a:avLst/>
          </a:prstGeom>
          <a:noFill/>
        </p:spPr>
        <p:txBody>
          <a:bodyPr wrap="none" rtlCol="0">
            <a:spAutoFit/>
          </a:bodyPr>
          <a:lstStyle/>
          <a:p>
            <a:endParaRPr lang="zh-CN" altLang="en-US" dirty="0"/>
          </a:p>
        </p:txBody>
      </p:sp>
      <p:sp>
        <p:nvSpPr>
          <p:cNvPr id="4" name="TextBox 3"/>
          <p:cNvSpPr txBox="1"/>
          <p:nvPr/>
        </p:nvSpPr>
        <p:spPr>
          <a:xfrm>
            <a:off x="423316" y="1868962"/>
            <a:ext cx="10143083" cy="55399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将测试代码复制到</a:t>
            </a:r>
            <a:r>
              <a:rPr lang="en-US" altLang="zh-CN" sz="2000" dirty="0" err="1">
                <a:latin typeface="微软雅黑" panose="020B0503020204020204" pitchFamily="34" charset="-122"/>
                <a:ea typeface="微软雅黑" panose="020B0503020204020204" pitchFamily="34" charset="-122"/>
              </a:rPr>
              <a:t>PyCharm</a:t>
            </a:r>
            <a:r>
              <a:rPr lang="zh-CN" altLang="en-US" sz="2000" dirty="0">
                <a:latin typeface="微软雅黑" panose="020B0503020204020204" pitchFamily="34" charset="-122"/>
                <a:ea typeface="微软雅黑" panose="020B0503020204020204" pitchFamily="34" charset="-122"/>
              </a:rPr>
              <a:t>中，点击运行，出现下图左侧所示信息，则运行成功</a:t>
            </a:r>
            <a:endParaRPr lang="zh-CN" altLang="en-US" sz="2000"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54" y="2802995"/>
            <a:ext cx="3292669" cy="229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直接箭头连接符 13"/>
          <p:cNvCxnSpPr/>
          <p:nvPr/>
        </p:nvCxnSpPr>
        <p:spPr>
          <a:xfrm flipV="1">
            <a:off x="2130705" y="1103087"/>
            <a:ext cx="3975444" cy="88229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38"/>
          <p:cNvSpPr txBox="1"/>
          <p:nvPr/>
        </p:nvSpPr>
        <p:spPr>
          <a:xfrm>
            <a:off x="7134486" y="805407"/>
            <a:ext cx="1332414" cy="400110"/>
          </a:xfrm>
          <a:prstGeom prst="rect">
            <a:avLst/>
          </a:prstGeom>
          <a:noFill/>
        </p:spPr>
        <p:txBody>
          <a:bodyPr wrap="square" rtlCol="0">
            <a:spAutoFit/>
          </a:bodyPr>
          <a:lstStyle/>
          <a:p>
            <a:r>
              <a:rPr lang="zh-CN" altLang="en-US" sz="2000" b="1" dirty="0">
                <a:solidFill>
                  <a:srgbClr val="FF0000"/>
                </a:solidFill>
              </a:rPr>
              <a:t>双击我！！</a:t>
            </a:r>
            <a:endParaRPr lang="en-US" altLang="zh-CN" sz="2000" b="1" dirty="0">
              <a:solidFill>
                <a:srgbClr val="FF0000"/>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898559962"/>
              </p:ext>
            </p:extLst>
          </p:nvPr>
        </p:nvGraphicFramePr>
        <p:xfrm>
          <a:off x="6153150" y="573088"/>
          <a:ext cx="933450" cy="1082675"/>
        </p:xfrm>
        <a:graphic>
          <a:graphicData uri="http://schemas.openxmlformats.org/presentationml/2006/ole">
            <mc:AlternateContent xmlns:mc="http://schemas.openxmlformats.org/markup-compatibility/2006">
              <mc:Choice xmlns:v="urn:schemas-microsoft-com:vml" Requires="v">
                <p:oleObj spid="_x0000_s9231" name="包装程序外壳对象" showAsIcon="1" r:id="rId6" imgW="458280" imgH="533880" progId="Package">
                  <p:embed/>
                </p:oleObj>
              </mc:Choice>
              <mc:Fallback>
                <p:oleObj name="包装程序外壳对象" showAsIcon="1" r:id="rId6" imgW="458280" imgH="533880" progId="Package">
                  <p:embed/>
                  <p:pic>
                    <p:nvPicPr>
                      <p:cNvPr id="6" name="对象 5"/>
                      <p:cNvPicPr/>
                      <p:nvPr/>
                    </p:nvPicPr>
                    <p:blipFill>
                      <a:blip r:embed="rId7"/>
                      <a:stretch>
                        <a:fillRect/>
                      </a:stretch>
                    </p:blipFill>
                    <p:spPr>
                      <a:xfrm>
                        <a:off x="6153150" y="573088"/>
                        <a:ext cx="933450" cy="1082675"/>
                      </a:xfrm>
                      <a:prstGeom prst="rect">
                        <a:avLst/>
                      </a:prstGeom>
                    </p:spPr>
                  </p:pic>
                </p:oleObj>
              </mc:Fallback>
            </mc:AlternateContent>
          </a:graphicData>
        </a:graphic>
      </p:graphicFrame>
    </p:spTree>
    <p:extLst>
      <p:ext uri="{BB962C8B-B14F-4D97-AF65-F5344CB8AC3E}">
        <p14:creationId xmlns:p14="http://schemas.microsoft.com/office/powerpoint/2010/main" val="97084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深度学习平台</a:t>
            </a:r>
          </a:p>
        </p:txBody>
      </p:sp>
      <p:sp>
        <p:nvSpPr>
          <p:cNvPr id="17" name="圆角矩形 16"/>
          <p:cNvSpPr/>
          <p:nvPr/>
        </p:nvSpPr>
        <p:spPr>
          <a:xfrm>
            <a:off x="3646001" y="235002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a:t>
            </a:r>
            <a:r>
              <a:rPr lang="en-US" altLang="zh-CN" sz="2800" dirty="0">
                <a:solidFill>
                  <a:schemeClr val="tx1"/>
                </a:solidFill>
                <a:latin typeface="微软雅黑" panose="020B0503020204020204" pitchFamily="34" charset="-122"/>
                <a:ea typeface="微软雅黑" panose="020B0503020204020204" pitchFamily="34" charset="-122"/>
              </a:rPr>
              <a:t>PaddlePaddle</a:t>
            </a:r>
          </a:p>
        </p:txBody>
      </p:sp>
      <p:sp>
        <p:nvSpPr>
          <p:cNvPr id="20" name="圆角矩形 19"/>
          <p:cNvSpPr/>
          <p:nvPr/>
        </p:nvSpPr>
        <p:spPr>
          <a:xfrm>
            <a:off x="3646000" y="3533073"/>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AI Studio</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85267" y="375494"/>
            <a:ext cx="8772678" cy="646331"/>
          </a:xfrm>
          <a:prstGeom prst="rect">
            <a:avLst/>
          </a:prstGeom>
        </p:spPr>
        <p:txBody>
          <a:bodyPr wrap="square">
            <a:spAutoFit/>
          </a:bodyPr>
          <a:lstStyle/>
          <a:p>
            <a:pPr fontAlgn="base"/>
            <a:r>
              <a:rPr lang="en-US" altLang="zh-CN" sz="3600" b="1" dirty="0">
                <a:latin typeface="微软雅黑" panose="020B0503020204020204" pitchFamily="34" charset="-122"/>
                <a:ea typeface="微软雅黑" panose="020B0503020204020204" pitchFamily="34" charset="-122"/>
                <a:cs typeface="Times New Roman" panose="02020603050405020304" charset="0"/>
              </a:rPr>
              <a:t>AI Studio </a:t>
            </a:r>
            <a:r>
              <a:rPr lang="en-US" altLang="zh-CN" sz="2400" b="1" dirty="0">
                <a:latin typeface="微软雅黑" panose="020B0503020204020204" pitchFamily="34" charset="-122"/>
                <a:ea typeface="微软雅黑" panose="020B0503020204020204" pitchFamily="34" charset="-122"/>
                <a:cs typeface="Times New Roman" panose="02020603050405020304"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charset="0"/>
                <a:sym typeface="+mn-ea"/>
              </a:rPr>
              <a:t>数据、开源算法、免费算力三位一体开发平台</a:t>
            </a:r>
            <a:endParaRPr lang="zh-CN" altLang="en-US" sz="2000" b="1" dirty="0">
              <a:latin typeface="微软雅黑" panose="020B0503020204020204" pitchFamily="34" charset="-122"/>
              <a:ea typeface="微软雅黑" panose="020B0503020204020204" pitchFamily="34" charset="-122"/>
              <a:cs typeface="Times New Roman" panose="02020603050405020304" charset="0"/>
            </a:endParaRPr>
          </a:p>
        </p:txBody>
      </p:sp>
      <p:sp>
        <p:nvSpPr>
          <p:cNvPr id="5" name="矩形 4"/>
          <p:cNvSpPr/>
          <p:nvPr/>
        </p:nvSpPr>
        <p:spPr>
          <a:xfrm>
            <a:off x="592224" y="1425848"/>
            <a:ext cx="5406555" cy="1477328"/>
          </a:xfrm>
          <a:prstGeom prst="rect">
            <a:avLst/>
          </a:prstGeom>
        </p:spPr>
        <p:txBody>
          <a:bodyPr wrap="square">
            <a:spAutoFit/>
          </a:bodyPr>
          <a:lstStyle/>
          <a:p>
            <a:pPr>
              <a:lnSpc>
                <a:spcPct val="150000"/>
              </a:lnSpc>
            </a:pPr>
            <a:r>
              <a:rPr lang="zh-CN" altLang="en-US" sz="2000" b="1" dirty="0">
                <a:solidFill>
                  <a:srgbClr val="CF54D3"/>
                </a:solidFill>
                <a:latin typeface="微软雅黑" panose="020B0503020204020204" pitchFamily="34" charset="-122"/>
                <a:ea typeface="微软雅黑" panose="020B0503020204020204" pitchFamily="34" charset="-122"/>
                <a:sym typeface="+mn-ea"/>
              </a:rPr>
              <a:t>百度</a:t>
            </a:r>
            <a:r>
              <a:rPr lang="en-US" altLang="zh-CN" sz="2000" b="1" dirty="0">
                <a:solidFill>
                  <a:srgbClr val="CF54D3"/>
                </a:solidFill>
                <a:latin typeface="微软雅黑" panose="020B0503020204020204" pitchFamily="34" charset="-122"/>
                <a:ea typeface="微软雅黑" panose="020B0503020204020204" pitchFamily="34" charset="-122"/>
                <a:sym typeface="+mn-ea"/>
              </a:rPr>
              <a:t>AI Studio</a:t>
            </a:r>
            <a:r>
              <a:rPr lang="zh-CN" altLang="en-US" sz="2000" b="1" dirty="0">
                <a:solidFill>
                  <a:srgbClr val="CF54D3"/>
                </a:solidFill>
                <a:latin typeface="微软雅黑" panose="020B0503020204020204" pitchFamily="34" charset="-122"/>
                <a:ea typeface="微软雅黑" panose="020B0503020204020204" pitchFamily="34" charset="-122"/>
                <a:sym typeface="+mn-ea"/>
              </a:rPr>
              <a:t>一站式开发平台：</a:t>
            </a:r>
            <a:r>
              <a:rPr lang="zh-CN" altLang="en-US" sz="2000" dirty="0">
                <a:latin typeface="微软雅黑" panose="020B0503020204020204" pitchFamily="34" charset="-122"/>
                <a:ea typeface="微软雅黑" panose="020B0503020204020204" pitchFamily="34" charset="-122"/>
                <a:sym typeface="+mn-ea"/>
              </a:rPr>
              <a:t>为开发者提供</a:t>
            </a:r>
            <a:r>
              <a:rPr lang="zh-CN" altLang="en-US" sz="2000" dirty="0">
                <a:solidFill>
                  <a:srgbClr val="00B0F0"/>
                </a:solidFill>
                <a:latin typeface="微软雅黑" panose="020B0503020204020204" pitchFamily="34" charset="-122"/>
                <a:ea typeface="微软雅黑" panose="020B0503020204020204" pitchFamily="34" charset="-122"/>
                <a:sym typeface="+mn-ea"/>
              </a:rPr>
              <a:t>高效学习和开发环境</a:t>
            </a:r>
            <a:r>
              <a:rPr lang="zh-CN" altLang="en-US" sz="2000" dirty="0">
                <a:latin typeface="微软雅黑" panose="020B0503020204020204" pitchFamily="34" charset="-122"/>
                <a:ea typeface="微软雅黑" panose="020B0503020204020204" pitchFamily="34" charset="-122"/>
                <a:sym typeface="+mn-ea"/>
              </a:rPr>
              <a:t>、同时提供</a:t>
            </a:r>
            <a:r>
              <a:rPr lang="zh-CN" altLang="en-US" sz="2000" dirty="0">
                <a:solidFill>
                  <a:srgbClr val="00B0F0"/>
                </a:solidFill>
                <a:latin typeface="微软雅黑" panose="020B0503020204020204" pitchFamily="34" charset="-122"/>
                <a:ea typeface="微软雅黑" panose="020B0503020204020204" pitchFamily="34" charset="-122"/>
                <a:sym typeface="+mn-ea"/>
              </a:rPr>
              <a:t>高价值高奖金竞赛项目</a:t>
            </a:r>
            <a:r>
              <a:rPr lang="zh-CN" altLang="en-US" sz="2000" dirty="0">
                <a:latin typeface="微软雅黑" panose="020B0503020204020204" pitchFamily="34" charset="-122"/>
                <a:ea typeface="微软雅黑" panose="020B0503020204020204" pitchFamily="34" charset="-122"/>
                <a:sym typeface="+mn-ea"/>
              </a:rPr>
              <a:t>。</a:t>
            </a:r>
            <a:endParaRPr lang="zh-CN" altLang="en-US" sz="20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088" y="3007940"/>
            <a:ext cx="5403102" cy="3177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连接符 7"/>
          <p:cNvCxnSpPr/>
          <p:nvPr/>
        </p:nvCxnSpPr>
        <p:spPr>
          <a:xfrm>
            <a:off x="6227379" y="1588402"/>
            <a:ext cx="0" cy="451285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684580" y="1635700"/>
            <a:ext cx="2349062" cy="1611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9120352" y="1635700"/>
            <a:ext cx="2349062" cy="1611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191273" y="1763216"/>
            <a:ext cx="1292773" cy="369332"/>
          </a:xfrm>
          <a:prstGeom prst="rect">
            <a:avLst/>
          </a:prstGeom>
          <a:noFill/>
        </p:spPr>
        <p:txBody>
          <a:bodyPr wrap="square" rtlCol="0">
            <a:spAutoFit/>
          </a:bodyPr>
          <a:lstStyle/>
          <a:p>
            <a:pPr algn="ctr"/>
            <a:r>
              <a:rPr lang="zh-CN" altLang="en-US" b="1" dirty="0">
                <a:solidFill>
                  <a:srgbClr val="CF54D3"/>
                </a:solidFill>
                <a:latin typeface="微软雅黑" panose="020B0503020204020204" pitchFamily="34" charset="-122"/>
                <a:ea typeface="微软雅黑" panose="020B0503020204020204" pitchFamily="34" charset="-122"/>
              </a:rPr>
              <a:t>个人版</a:t>
            </a:r>
          </a:p>
        </p:txBody>
      </p:sp>
      <p:sp>
        <p:nvSpPr>
          <p:cNvPr id="12" name="文本框 11"/>
          <p:cNvSpPr txBox="1"/>
          <p:nvPr/>
        </p:nvSpPr>
        <p:spPr>
          <a:xfrm>
            <a:off x="9648496" y="1782615"/>
            <a:ext cx="1292773" cy="369332"/>
          </a:xfrm>
          <a:prstGeom prst="rect">
            <a:avLst/>
          </a:prstGeom>
          <a:noFill/>
        </p:spPr>
        <p:txBody>
          <a:bodyPr wrap="square" rtlCol="0">
            <a:spAutoFit/>
          </a:bodyPr>
          <a:lstStyle/>
          <a:p>
            <a:pPr algn="ctr"/>
            <a:r>
              <a:rPr lang="zh-CN" altLang="en-US" b="1" dirty="0">
                <a:solidFill>
                  <a:srgbClr val="CF54D3"/>
                </a:solidFill>
                <a:latin typeface="微软雅黑" panose="020B0503020204020204" pitchFamily="34" charset="-122"/>
                <a:ea typeface="微软雅黑" panose="020B0503020204020204" pitchFamily="34" charset="-122"/>
              </a:rPr>
              <a:t>教育版</a:t>
            </a:r>
          </a:p>
        </p:txBody>
      </p:sp>
      <p:sp>
        <p:nvSpPr>
          <p:cNvPr id="13" name="文本框 12"/>
          <p:cNvSpPr txBox="1"/>
          <p:nvPr/>
        </p:nvSpPr>
        <p:spPr>
          <a:xfrm>
            <a:off x="6810702" y="2257032"/>
            <a:ext cx="2222940" cy="1089529"/>
          </a:xfrm>
          <a:prstGeom prst="rect">
            <a:avLst/>
          </a:prstGeom>
          <a:noFill/>
        </p:spPr>
        <p:txBody>
          <a:bodyPr wrap="square" rtlCol="0">
            <a:spAutoFit/>
          </a:bodyPr>
          <a:lstStyle/>
          <a:p>
            <a:pPr>
              <a:lnSpc>
                <a:spcPct val="120000"/>
              </a:lnSpc>
            </a:pPr>
            <a:r>
              <a:rPr lang="zh-CN" altLang="en-US" dirty="0">
                <a:latin typeface="微软雅黑" panose="020B0503020204020204" pitchFamily="34" charset="-122"/>
                <a:ea typeface="微软雅黑" panose="020B0503020204020204" pitchFamily="34" charset="-122"/>
              </a:rPr>
              <a:t>编程环境</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算法算力</a:t>
            </a:r>
            <a:r>
              <a:rPr lang="en-US" altLang="zh-CN" dirty="0">
                <a:latin typeface="微软雅黑" panose="020B0503020204020204" pitchFamily="34" charset="-122"/>
                <a:ea typeface="微软雅黑" panose="020B0503020204020204" pitchFamily="34" charset="-122"/>
              </a:rPr>
              <a:t>,</a:t>
            </a:r>
          </a:p>
          <a:p>
            <a:pPr>
              <a:lnSpc>
                <a:spcPct val="120000"/>
              </a:lnSpc>
            </a:pPr>
            <a:r>
              <a:rPr lang="zh-CN" altLang="en-US" dirty="0">
                <a:latin typeface="微软雅黑" panose="020B0503020204020204" pitchFamily="34" charset="-122"/>
                <a:ea typeface="微软雅黑" panose="020B0503020204020204" pitchFamily="34" charset="-122"/>
              </a:rPr>
              <a:t>样例模型</a:t>
            </a:r>
            <a:endParaRPr lang="en-US" altLang="zh-CN" dirty="0">
              <a:latin typeface="微软雅黑" panose="020B0503020204020204" pitchFamily="34" charset="-122"/>
              <a:ea typeface="微软雅黑" panose="020B0503020204020204" pitchFamily="34" charset="-122"/>
            </a:endParaRPr>
          </a:p>
          <a:p>
            <a:pPr>
              <a:lnSpc>
                <a:spcPct val="120000"/>
              </a:lnSpc>
            </a:pP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a:xfrm>
            <a:off x="3421118" y="5465151"/>
            <a:ext cx="999808" cy="425669"/>
          </a:xfrm>
          <a:prstGeom prst="rect">
            <a:avLst/>
          </a:prstGeom>
          <a:solidFill>
            <a:srgbClr val="579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V100 GPU</a:t>
            </a:r>
            <a:endParaRPr lang="zh-CN" altLang="en-US" sz="1400" dirty="0"/>
          </a:p>
        </p:txBody>
      </p:sp>
      <p:sp>
        <p:nvSpPr>
          <p:cNvPr id="15" name="文本框 14"/>
          <p:cNvSpPr txBox="1"/>
          <p:nvPr/>
        </p:nvSpPr>
        <p:spPr>
          <a:xfrm>
            <a:off x="9246474" y="2250810"/>
            <a:ext cx="2222940" cy="757130"/>
          </a:xfrm>
          <a:prstGeom prst="rect">
            <a:avLst/>
          </a:prstGeom>
          <a:noFill/>
        </p:spPr>
        <p:txBody>
          <a:bodyPr wrap="square" rtlCol="0">
            <a:spAutoFit/>
          </a:bodyPr>
          <a:lstStyle/>
          <a:p>
            <a:pPr>
              <a:lnSpc>
                <a:spcPct val="120000"/>
              </a:lnSpc>
            </a:pPr>
            <a:r>
              <a:rPr lang="zh-CN" altLang="en-US" dirty="0">
                <a:latin typeface="微软雅黑" panose="020B0503020204020204" pitchFamily="34" charset="-122"/>
                <a:ea typeface="微软雅黑" panose="020B0503020204020204" pitchFamily="34" charset="-122"/>
              </a:rPr>
              <a:t>专为教学场景打造</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全流程跟踪</a:t>
            </a:r>
          </a:p>
        </p:txBody>
      </p:sp>
      <p:sp>
        <p:nvSpPr>
          <p:cNvPr id="16" name="矩形 15"/>
          <p:cNvSpPr/>
          <p:nvPr/>
        </p:nvSpPr>
        <p:spPr>
          <a:xfrm>
            <a:off x="6684580" y="3346561"/>
            <a:ext cx="4784834" cy="2130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aphicFrame>
        <p:nvGraphicFramePr>
          <p:cNvPr id="17" name="图示 16"/>
          <p:cNvGraphicFramePr/>
          <p:nvPr/>
        </p:nvGraphicFramePr>
        <p:xfrm>
          <a:off x="6684580" y="3353894"/>
          <a:ext cx="4784834" cy="2960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矩形 17"/>
          <p:cNvSpPr/>
          <p:nvPr/>
        </p:nvSpPr>
        <p:spPr>
          <a:xfrm>
            <a:off x="6298324" y="5547257"/>
            <a:ext cx="5470635" cy="553998"/>
          </a:xfrm>
          <a:prstGeom prst="rect">
            <a:avLst/>
          </a:prstGeom>
        </p:spPr>
        <p:txBody>
          <a:bodyPr wrap="square">
            <a:spAutoFit/>
          </a:bodyPr>
          <a:lstStyle/>
          <a:p>
            <a:pPr indent="360045"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sym typeface="+mn-ea"/>
              </a:rPr>
              <a:t>官网地址：</a:t>
            </a:r>
            <a:r>
              <a:rPr lang="en-US" altLang="zh-CN" sz="2000" b="1" dirty="0">
                <a:solidFill>
                  <a:srgbClr val="FF0000"/>
                </a:solidFill>
                <a:latin typeface="微软雅黑" panose="020B0503020204020204" pitchFamily="34" charset="-122"/>
                <a:ea typeface="微软雅黑" panose="020B0503020204020204" pitchFamily="34" charset="-122"/>
                <a:sym typeface="+mn-ea"/>
              </a:rPr>
              <a:t> https://aistudio.baidu.com</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631583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课程概述</a:t>
            </a:r>
          </a:p>
        </p:txBody>
      </p:sp>
      <p:sp>
        <p:nvSpPr>
          <p:cNvPr id="5" name="TextBox 1">
            <a:extLst>
              <a:ext uri="{FF2B5EF4-FFF2-40B4-BE49-F238E27FC236}">
                <a16:creationId xmlns:a16="http://schemas.microsoft.com/office/drawing/2014/main" id="{2F0F6069-6BD5-47A7-B024-BF4680F91B10}"/>
              </a:ext>
            </a:extLst>
          </p:cNvPr>
          <p:cNvSpPr txBox="1"/>
          <p:nvPr/>
        </p:nvSpPr>
        <p:spPr>
          <a:xfrm>
            <a:off x="719016" y="5418985"/>
            <a:ext cx="10753963" cy="369332"/>
          </a:xfrm>
          <a:prstGeom prst="rect">
            <a:avLst/>
          </a:prstGeom>
          <a:noFill/>
          <a:effectLst>
            <a:glow rad="127000">
              <a:schemeClr val="bg1"/>
            </a:glow>
          </a:effectLst>
        </p:spPr>
        <p:txBody>
          <a:bodyPr wrap="square" rtlCol="0">
            <a:spAutoFit/>
          </a:bodyPr>
          <a:lstStyle/>
          <a:p>
            <a:r>
              <a:rPr lang="zh-CN" altLang="en-US" dirty="0">
                <a:latin typeface="微软雅黑" panose="020B0503020204020204" pitchFamily="34" charset="-122"/>
                <a:ea typeface="微软雅黑" panose="020B0503020204020204" pitchFamily="34" charset="-122"/>
              </a:rPr>
              <a:t>GitHub项目地址：</a:t>
            </a:r>
            <a:r>
              <a:rPr lang="en-US" altLang="zh-CN" u="sng" dirty="0"/>
              <a:t>https://github.com/wangjin0818/Object_Oriented_Programming_2019</a:t>
            </a:r>
            <a:endParaRPr lang="en-US" altLang="zh-CN" sz="1600" dirty="0"/>
          </a:p>
        </p:txBody>
      </p:sp>
      <p:sp>
        <p:nvSpPr>
          <p:cNvPr id="6" name="TextBox 1">
            <a:extLst>
              <a:ext uri="{FF2B5EF4-FFF2-40B4-BE49-F238E27FC236}">
                <a16:creationId xmlns:a16="http://schemas.microsoft.com/office/drawing/2014/main" id="{A6DF94F6-A422-446A-ABF6-CFA81C71FFB1}"/>
              </a:ext>
            </a:extLst>
          </p:cNvPr>
          <p:cNvSpPr txBox="1"/>
          <p:nvPr/>
        </p:nvSpPr>
        <p:spPr>
          <a:xfrm>
            <a:off x="719017" y="1657676"/>
            <a:ext cx="10753963" cy="1384995"/>
          </a:xfrm>
          <a:prstGeom prst="rect">
            <a:avLst/>
          </a:prstGeom>
          <a:noFill/>
          <a:effectLst>
            <a:glow rad="127000">
              <a:schemeClr val="bg1"/>
            </a:glow>
          </a:effectLst>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任课教师：王津  </a:t>
            </a:r>
            <a:r>
              <a:rPr lang="zh-CN" altLang="en-US" dirty="0">
                <a:solidFill>
                  <a:srgbClr val="0070C0"/>
                </a:solidFill>
                <a:latin typeface="微软雅黑" panose="020B0503020204020204" pitchFamily="34" charset="-122"/>
                <a:ea typeface="微软雅黑" panose="020B0503020204020204" pitchFamily="34" charset="-122"/>
              </a:rPr>
              <a:t>博士  副教授          </a:t>
            </a:r>
            <a:r>
              <a:rPr lang="en-US" altLang="zh-CN" dirty="0">
                <a:solidFill>
                  <a:srgbClr val="0070C0"/>
                </a:solidFill>
                <a:latin typeface="微软雅黑" panose="020B0503020204020204" pitchFamily="34" charset="-122"/>
                <a:ea typeface="微软雅黑" panose="020B0503020204020204" pitchFamily="34" charset="-122"/>
              </a:rPr>
              <a:t>E-Mail: wangjin@ynu.edu.cn</a:t>
            </a:r>
            <a:endParaRPr lang="en-US" altLang="zh-CN" sz="2400" dirty="0">
              <a:solidFill>
                <a:srgbClr val="0070C0"/>
              </a:solidFill>
              <a:latin typeface="微软雅黑" panose="020B0503020204020204" pitchFamily="34" charset="-122"/>
              <a:ea typeface="微软雅黑" panose="020B0503020204020204" pitchFamily="34" charset="-122"/>
            </a:endParaRPr>
          </a:p>
          <a:p>
            <a:endParaRPr lang="en-US" altLang="zh-CN" sz="2400"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计算机科学与技术（元智大学） 、通信与信息系统（云南大学）双博士学位</a:t>
            </a:r>
            <a:endParaRPr lang="en-US" altLang="zh-CN"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智能科学与技术专业负责人</a:t>
            </a:r>
            <a:endParaRPr lang="en-US" altLang="zh-CN" dirty="0">
              <a:solidFill>
                <a:srgbClr val="0070C0"/>
              </a:solidFill>
              <a:latin typeface="微软雅黑" panose="020B0503020204020204" pitchFamily="34" charset="-122"/>
              <a:ea typeface="微软雅黑" panose="020B0503020204020204" pitchFamily="34" charset="-122"/>
            </a:endParaRPr>
          </a:p>
        </p:txBody>
      </p:sp>
      <p:sp>
        <p:nvSpPr>
          <p:cNvPr id="7" name="TextBox 1">
            <a:extLst>
              <a:ext uri="{FF2B5EF4-FFF2-40B4-BE49-F238E27FC236}">
                <a16:creationId xmlns:a16="http://schemas.microsoft.com/office/drawing/2014/main" id="{8FC9F0E8-1C50-46EF-9257-8AEE5B77D4D4}"/>
              </a:ext>
            </a:extLst>
          </p:cNvPr>
          <p:cNvSpPr txBox="1"/>
          <p:nvPr/>
        </p:nvSpPr>
        <p:spPr>
          <a:xfrm>
            <a:off x="719016" y="3445998"/>
            <a:ext cx="10753963" cy="1569660"/>
          </a:xfrm>
          <a:prstGeom prst="rect">
            <a:avLst/>
          </a:prstGeom>
          <a:noFill/>
          <a:effectLst>
            <a:glow rad="127000">
              <a:schemeClr val="bg1"/>
            </a:glow>
          </a:effectLst>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智能科学与技术导论</a:t>
            </a:r>
            <a:endParaRPr lang="en-US" altLang="zh-CN"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课程下半部分介绍如何使用</a:t>
            </a:r>
            <a:r>
              <a:rPr lang="en-US" altLang="zh-CN" dirty="0">
                <a:solidFill>
                  <a:srgbClr val="0070C0"/>
                </a:solidFill>
                <a:latin typeface="微软雅黑" panose="020B0503020204020204" pitchFamily="34" charset="-122"/>
                <a:ea typeface="微软雅黑" panose="020B0503020204020204" pitchFamily="34" charset="-122"/>
              </a:rPr>
              <a:t>PaddlePaddle</a:t>
            </a:r>
            <a:r>
              <a:rPr lang="zh-CN" altLang="en-US" dirty="0">
                <a:solidFill>
                  <a:srgbClr val="0070C0"/>
                </a:solidFill>
                <a:latin typeface="微软雅黑" panose="020B0503020204020204" pitchFamily="34" charset="-122"/>
                <a:ea typeface="微软雅黑" panose="020B0503020204020204" pitchFamily="34" charset="-122"/>
              </a:rPr>
              <a:t>平台实现机器学习系统</a:t>
            </a:r>
            <a:endParaRPr lang="en-US" altLang="zh-CN"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学习</a:t>
            </a:r>
            <a:r>
              <a:rPr lang="en-US" altLang="zh-CN" dirty="0">
                <a:solidFill>
                  <a:srgbClr val="0070C0"/>
                </a:solidFill>
                <a:latin typeface="微软雅黑" panose="020B0503020204020204" pitchFamily="34" charset="-122"/>
                <a:ea typeface="微软雅黑" panose="020B0503020204020204" pitchFamily="34" charset="-122"/>
              </a:rPr>
              <a:t>Python</a:t>
            </a:r>
            <a:r>
              <a:rPr lang="zh-CN" altLang="en-US" dirty="0">
                <a:solidFill>
                  <a:srgbClr val="0070C0"/>
                </a:solidFill>
                <a:latin typeface="微软雅黑" panose="020B0503020204020204" pitchFamily="34" charset="-122"/>
                <a:ea typeface="微软雅黑" panose="020B0503020204020204" pitchFamily="34" charset="-122"/>
              </a:rPr>
              <a:t>编程语言</a:t>
            </a:r>
            <a:endParaRPr lang="en-US" altLang="zh-CN"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尝试自己动手来写机器学习系统</a:t>
            </a:r>
            <a:endParaRPr lang="en-US" altLang="zh-CN"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675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69078"/>
            <a:ext cx="5385666" cy="646331"/>
          </a:xfrm>
          <a:prstGeom prst="rect">
            <a:avLst/>
          </a:prstGeom>
        </p:spPr>
        <p:txBody>
          <a:bodyPr wrap="square">
            <a:spAutoFit/>
          </a:bodyPr>
          <a:lstStyle/>
          <a:p>
            <a:pPr fontAlgn="base"/>
            <a:r>
              <a:rPr lang="en-US" altLang="zh-CN" sz="3600" b="1" dirty="0">
                <a:latin typeface="Times New Roman" panose="02020603050405020304" charset="0"/>
                <a:cs typeface="Times New Roman" panose="02020603050405020304" charset="0"/>
              </a:rPr>
              <a:t>AI Studio</a:t>
            </a:r>
            <a:r>
              <a:rPr lang="zh-CN" altLang="en-US" sz="3600" b="1" dirty="0">
                <a:latin typeface="微软雅黑" panose="020B0503020204020204" pitchFamily="34" charset="-122"/>
                <a:ea typeface="微软雅黑" panose="020B0503020204020204" pitchFamily="34" charset="-122"/>
                <a:cs typeface="Times New Roman" panose="02020603050405020304" charset="0"/>
              </a:rPr>
              <a:t>平台</a:t>
            </a:r>
            <a:endParaRPr kumimoji="1" lang="zh-CN" altLang="en-US" sz="3600" b="1" dirty="0">
              <a:latin typeface="微软雅黑" panose="020B0503020204020204" pitchFamily="34" charset="-122"/>
              <a:ea typeface="微软雅黑" panose="020B0503020204020204" pitchFamily="34" charset="-122"/>
            </a:endParaRPr>
          </a:p>
        </p:txBody>
      </p:sp>
      <p:sp>
        <p:nvSpPr>
          <p:cNvPr id="6" name="矩形 5"/>
          <p:cNvSpPr/>
          <p:nvPr/>
        </p:nvSpPr>
        <p:spPr>
          <a:xfrm>
            <a:off x="184676" y="1287767"/>
            <a:ext cx="10338619" cy="1476375"/>
          </a:xfrm>
          <a:prstGeom prst="rect">
            <a:avLst/>
          </a:prstGeom>
        </p:spPr>
        <p:txBody>
          <a:bodyPr wrap="square">
            <a:spAutoFit/>
          </a:bodyPr>
          <a:lstStyle/>
          <a:p>
            <a:pPr indent="360045">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sym typeface="+mn-ea"/>
              </a:rPr>
              <a:t>官网地址</a:t>
            </a:r>
            <a:r>
              <a:rPr lang="zh-CN" altLang="en-US" sz="2000" dirty="0">
                <a:solidFill>
                  <a:srgbClr val="CC0099"/>
                </a:solidFill>
                <a:latin typeface="微软雅黑" panose="020B0503020204020204" pitchFamily="34" charset="-122"/>
                <a:ea typeface="微软雅黑" panose="020B0503020204020204" pitchFamily="34" charset="-122"/>
                <a:sym typeface="+mn-ea"/>
              </a:rPr>
              <a:t>：</a:t>
            </a:r>
            <a:r>
              <a:rPr lang="en-US" altLang="zh-CN" sz="2000" dirty="0">
                <a:solidFill>
                  <a:srgbClr val="CC0099"/>
                </a:solidFill>
                <a:latin typeface="微软雅黑" panose="020B0503020204020204" pitchFamily="34" charset="-122"/>
                <a:ea typeface="微软雅黑" panose="020B0503020204020204" pitchFamily="34" charset="-122"/>
                <a:sym typeface="+mn-ea"/>
              </a:rPr>
              <a:t> </a:t>
            </a:r>
            <a:r>
              <a:rPr lang="en-US" altLang="zh-CN" sz="2000" dirty="0">
                <a:latin typeface="微软雅黑" panose="020B0503020204020204" pitchFamily="34" charset="-122"/>
                <a:ea typeface="微软雅黑" panose="020B0503020204020204" pitchFamily="34" charset="-122"/>
                <a:sym typeface="+mn-ea"/>
              </a:rPr>
              <a:t>http://aistudio.baidu.com/</a:t>
            </a:r>
          </a:p>
          <a:p>
            <a:pPr indent="360045">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sym typeface="+mn-ea"/>
              </a:rPr>
              <a:t>帮助文档</a:t>
            </a:r>
            <a:r>
              <a:rPr lang="zh-CN" altLang="en-US" sz="2000" dirty="0">
                <a:solidFill>
                  <a:srgbClr val="CC0099"/>
                </a:solidFill>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sym typeface="+mn-ea"/>
              </a:rPr>
              <a:t>https://ai.baidu.com/docs#/AIStudio_Tutorial/top</a:t>
            </a:r>
          </a:p>
          <a:p>
            <a:pPr indent="360045">
              <a:lnSpc>
                <a:spcPct val="150000"/>
              </a:lnSpc>
            </a:pPr>
            <a:r>
              <a:rPr lang="zh-CN" altLang="en-US" sz="2000" dirty="0">
                <a:solidFill>
                  <a:srgbClr val="1AD1D1"/>
                </a:solidFill>
                <a:latin typeface="微软雅黑" panose="020B0503020204020204" pitchFamily="34" charset="-122"/>
                <a:ea typeface="微软雅黑" panose="020B0503020204020204" pitchFamily="34" charset="-122"/>
                <a:sym typeface="+mn-ea"/>
              </a:rPr>
              <a:t>项目</a:t>
            </a:r>
            <a:r>
              <a:rPr lang="en-US" altLang="zh-CN" sz="2000" dirty="0">
                <a:solidFill>
                  <a:srgbClr val="1AD1D1"/>
                </a:solidFill>
                <a:latin typeface="微软雅黑" panose="020B0503020204020204" pitchFamily="34" charset="-122"/>
                <a:ea typeface="微软雅黑" panose="020B0503020204020204" pitchFamily="34" charset="-122"/>
                <a:sym typeface="+mn-ea"/>
              </a:rPr>
              <a:t>-&gt;</a:t>
            </a:r>
            <a:r>
              <a:rPr lang="zh-CN" altLang="en-US" sz="2000" dirty="0">
                <a:solidFill>
                  <a:srgbClr val="1AD1D1"/>
                </a:solidFill>
                <a:latin typeface="微软雅黑" panose="020B0503020204020204" pitchFamily="34" charset="-122"/>
                <a:ea typeface="微软雅黑" panose="020B0503020204020204" pitchFamily="34" charset="-122"/>
                <a:sym typeface="+mn-ea"/>
              </a:rPr>
              <a:t>数据集</a:t>
            </a:r>
            <a:r>
              <a:rPr lang="en-US" altLang="zh-CN" sz="2000" dirty="0">
                <a:solidFill>
                  <a:srgbClr val="1AD1D1"/>
                </a:solidFill>
                <a:latin typeface="微软雅黑" panose="020B0503020204020204" pitchFamily="34" charset="-122"/>
                <a:ea typeface="微软雅黑" panose="020B0503020204020204" pitchFamily="34" charset="-122"/>
                <a:sym typeface="+mn-ea"/>
              </a:rPr>
              <a:t>-&gt;</a:t>
            </a:r>
            <a:r>
              <a:rPr lang="zh-CN" altLang="en-US" sz="2000" dirty="0">
                <a:solidFill>
                  <a:srgbClr val="1AD1D1"/>
                </a:solidFill>
                <a:latin typeface="微软雅黑" panose="020B0503020204020204" pitchFamily="34" charset="-122"/>
                <a:ea typeface="微软雅黑" panose="020B0503020204020204" pitchFamily="34" charset="-122"/>
                <a:sym typeface="+mn-ea"/>
              </a:rPr>
              <a:t>比赛</a:t>
            </a:r>
            <a:r>
              <a:rPr lang="en-US" altLang="zh-CN" sz="2000" dirty="0">
                <a:solidFill>
                  <a:srgbClr val="1AD1D1"/>
                </a:solidFill>
                <a:latin typeface="微软雅黑" panose="020B0503020204020204" pitchFamily="34" charset="-122"/>
                <a:ea typeface="微软雅黑" panose="020B0503020204020204" pitchFamily="34" charset="-122"/>
                <a:sym typeface="+mn-ea"/>
              </a:rPr>
              <a:t>-&gt;</a:t>
            </a:r>
            <a:r>
              <a:rPr lang="zh-CN" altLang="en-US" sz="2000" dirty="0">
                <a:solidFill>
                  <a:srgbClr val="1AD1D1"/>
                </a:solidFill>
                <a:latin typeface="微软雅黑" panose="020B0503020204020204" pitchFamily="34" charset="-122"/>
                <a:ea typeface="微软雅黑" panose="020B0503020204020204" pitchFamily="34" charset="-122"/>
                <a:sym typeface="+mn-ea"/>
              </a:rPr>
              <a:t>教育</a:t>
            </a:r>
            <a:r>
              <a:rPr lang="en-US" altLang="zh-CN" sz="2000" dirty="0">
                <a:solidFill>
                  <a:srgbClr val="1AD1D1"/>
                </a:solidFill>
                <a:latin typeface="微软雅黑" panose="020B0503020204020204" pitchFamily="34" charset="-122"/>
                <a:ea typeface="微软雅黑" panose="020B0503020204020204" pitchFamily="34" charset="-122"/>
                <a:sym typeface="+mn-ea"/>
              </a:rPr>
              <a:t>-&gt;</a:t>
            </a:r>
            <a:r>
              <a:rPr lang="zh-CN" altLang="en-US" sz="2000" dirty="0">
                <a:solidFill>
                  <a:srgbClr val="1AD1D1"/>
                </a:solidFill>
                <a:latin typeface="微软雅黑" panose="020B0503020204020204" pitchFamily="34" charset="-122"/>
                <a:ea typeface="微软雅黑" panose="020B0503020204020204" pitchFamily="34" charset="-122"/>
                <a:sym typeface="+mn-ea"/>
              </a:rPr>
              <a:t>帮助文档</a:t>
            </a:r>
          </a:p>
        </p:txBody>
      </p:sp>
      <p:pic>
        <p:nvPicPr>
          <p:cNvPr id="5" name="图片 4">
            <a:extLst>
              <a:ext uri="{FF2B5EF4-FFF2-40B4-BE49-F238E27FC236}">
                <a16:creationId xmlns:a16="http://schemas.microsoft.com/office/drawing/2014/main" id="{FA91B8EA-87FF-4A01-8746-CF488ACF7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432" y="2764142"/>
            <a:ext cx="9243136" cy="3517748"/>
          </a:xfrm>
          <a:prstGeom prst="rect">
            <a:avLst/>
          </a:prstGeom>
        </p:spPr>
      </p:pic>
    </p:spTree>
    <p:extLst>
      <p:ext uri="{BB962C8B-B14F-4D97-AF65-F5344CB8AC3E}">
        <p14:creationId xmlns:p14="http://schemas.microsoft.com/office/powerpoint/2010/main" val="1787398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48BE9B-B025-4786-B6B0-17DC5E38C670}"/>
              </a:ext>
            </a:extLst>
          </p:cNvPr>
          <p:cNvSpPr/>
          <p:nvPr/>
        </p:nvSpPr>
        <p:spPr>
          <a:xfrm>
            <a:off x="1742922" y="369078"/>
            <a:ext cx="5385666" cy="646331"/>
          </a:xfrm>
          <a:prstGeom prst="rect">
            <a:avLst/>
          </a:prstGeom>
        </p:spPr>
        <p:txBody>
          <a:bodyPr wrap="square">
            <a:spAutoFit/>
          </a:bodyPr>
          <a:lstStyle/>
          <a:p>
            <a:pPr fontAlgn="base"/>
            <a:r>
              <a:rPr lang="en-US" altLang="zh-CN" sz="3600" b="1" dirty="0">
                <a:latin typeface="Times New Roman" panose="02020603050405020304" charset="0"/>
                <a:cs typeface="Times New Roman" panose="02020603050405020304" charset="0"/>
              </a:rPr>
              <a:t>AI Studio</a:t>
            </a:r>
            <a:r>
              <a:rPr lang="zh-CN" altLang="en-US" sz="3600" b="1" dirty="0">
                <a:latin typeface="微软雅黑" panose="020B0503020204020204" pitchFamily="34" charset="-122"/>
                <a:ea typeface="微软雅黑" panose="020B0503020204020204" pitchFamily="34" charset="-122"/>
                <a:cs typeface="Times New Roman" panose="02020603050405020304" charset="0"/>
              </a:rPr>
              <a:t>平台注册</a:t>
            </a:r>
            <a:endParaRPr kumimoji="1" lang="zh-CN" altLang="en-US" sz="3600"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5F08B1C-0A88-4D62-A222-7FB181C6D91F}"/>
              </a:ext>
            </a:extLst>
          </p:cNvPr>
          <p:cNvSpPr/>
          <p:nvPr/>
        </p:nvSpPr>
        <p:spPr>
          <a:xfrm>
            <a:off x="418356" y="1440167"/>
            <a:ext cx="10338619" cy="1884618"/>
          </a:xfrm>
          <a:prstGeom prst="rect">
            <a:avLst/>
          </a:prstGeom>
        </p:spPr>
        <p:txBody>
          <a:bodyPr wrap="square">
            <a:spAutoFit/>
          </a:bodyPr>
          <a:lstStyle/>
          <a:p>
            <a:pPr indent="360045">
              <a:lnSpc>
                <a:spcPct val="150000"/>
              </a:lnSpc>
            </a:pPr>
            <a:r>
              <a:rPr lang="zh-CN" altLang="en-US" sz="2000" dirty="0">
                <a:solidFill>
                  <a:srgbClr val="1AD1D1"/>
                </a:solidFill>
                <a:latin typeface="微软雅黑" panose="020B0503020204020204" pitchFamily="34" charset="-122"/>
                <a:ea typeface="微软雅黑" panose="020B0503020204020204" pitchFamily="34" charset="-122"/>
                <a:sym typeface="+mn-ea"/>
              </a:rPr>
              <a:t>教育</a:t>
            </a:r>
            <a:r>
              <a:rPr lang="en-US" altLang="zh-CN" sz="2000" dirty="0">
                <a:solidFill>
                  <a:srgbClr val="1AD1D1"/>
                </a:solidFill>
                <a:latin typeface="微软雅黑" panose="020B0503020204020204" pitchFamily="34" charset="-122"/>
                <a:ea typeface="微软雅黑" panose="020B0503020204020204" pitchFamily="34" charset="-122"/>
                <a:sym typeface="+mn-ea"/>
              </a:rPr>
              <a:t>-&gt;</a:t>
            </a:r>
            <a:r>
              <a:rPr lang="zh-CN" altLang="en-US" sz="2000" dirty="0">
                <a:solidFill>
                  <a:srgbClr val="1AD1D1"/>
                </a:solidFill>
                <a:latin typeface="微软雅黑" panose="020B0503020204020204" pitchFamily="34" charset="-122"/>
                <a:ea typeface="微软雅黑" panose="020B0503020204020204" pitchFamily="34" charset="-122"/>
                <a:sym typeface="+mn-ea"/>
              </a:rPr>
              <a:t>我参加的课程</a:t>
            </a:r>
            <a:r>
              <a:rPr lang="en-US" altLang="zh-CN" sz="2000" dirty="0">
                <a:solidFill>
                  <a:srgbClr val="1AD1D1"/>
                </a:solidFill>
                <a:latin typeface="微软雅黑" panose="020B0503020204020204" pitchFamily="34" charset="-122"/>
                <a:ea typeface="微软雅黑" panose="020B0503020204020204" pitchFamily="34" charset="-122"/>
                <a:sym typeface="+mn-ea"/>
              </a:rPr>
              <a:t>-&gt;</a:t>
            </a:r>
            <a:r>
              <a:rPr lang="zh-CN" altLang="en-US" sz="2000" dirty="0">
                <a:solidFill>
                  <a:srgbClr val="1AD1D1"/>
                </a:solidFill>
                <a:latin typeface="微软雅黑" panose="020B0503020204020204" pitchFamily="34" charset="-122"/>
                <a:ea typeface="微软雅黑" panose="020B0503020204020204" pitchFamily="34" charset="-122"/>
                <a:sym typeface="+mn-ea"/>
              </a:rPr>
              <a:t>加入新课程</a:t>
            </a:r>
            <a:endParaRPr lang="en-US" altLang="zh-CN" sz="2000" dirty="0">
              <a:solidFill>
                <a:srgbClr val="1AD1D1"/>
              </a:solidFill>
              <a:latin typeface="微软雅黑" panose="020B0503020204020204" pitchFamily="34" charset="-122"/>
              <a:ea typeface="微软雅黑" panose="020B0503020204020204" pitchFamily="34" charset="-122"/>
              <a:sym typeface="+mn-ea"/>
            </a:endParaRPr>
          </a:p>
          <a:p>
            <a:pPr indent="360045">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sym typeface="+mn-ea"/>
              </a:rPr>
              <a:t>课程邀请码</a:t>
            </a:r>
            <a:r>
              <a:rPr lang="zh-CN" altLang="en-US" sz="2000" dirty="0">
                <a:solidFill>
                  <a:srgbClr val="CC0099"/>
                </a:solidFill>
                <a:latin typeface="微软雅黑" panose="020B0503020204020204" pitchFamily="34" charset="-122"/>
                <a:ea typeface="微软雅黑" panose="020B0503020204020204" pitchFamily="34" charset="-122"/>
                <a:sym typeface="+mn-ea"/>
              </a:rPr>
              <a:t>：</a:t>
            </a:r>
            <a:r>
              <a:rPr lang="en-US" altLang="zh-CN" sz="2000" dirty="0">
                <a:solidFill>
                  <a:srgbClr val="CC0099"/>
                </a:solidFill>
                <a:latin typeface="微软雅黑" panose="020B0503020204020204" pitchFamily="34" charset="-122"/>
                <a:ea typeface="微软雅黑" panose="020B0503020204020204" pitchFamily="34" charset="-122"/>
                <a:sym typeface="+mn-ea"/>
              </a:rPr>
              <a:t>8te9D2</a:t>
            </a:r>
          </a:p>
          <a:p>
            <a:pPr indent="360045">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sym typeface="+mn-ea"/>
              </a:rPr>
              <a:t>姓名</a:t>
            </a:r>
            <a:r>
              <a:rPr lang="zh-CN" altLang="en-US" sz="2000" dirty="0">
                <a:solidFill>
                  <a:srgbClr val="CC0099"/>
                </a:solidFill>
                <a:latin typeface="微软雅黑" panose="020B0503020204020204" pitchFamily="34" charset="-122"/>
                <a:ea typeface="微软雅黑" panose="020B0503020204020204" pitchFamily="34" charset="-122"/>
                <a:sym typeface="+mn-ea"/>
              </a:rPr>
              <a:t>：（真实姓名）</a:t>
            </a:r>
            <a:endParaRPr lang="en-US" altLang="zh-CN" sz="2000" dirty="0">
              <a:solidFill>
                <a:srgbClr val="CC0099"/>
              </a:solidFill>
              <a:latin typeface="微软雅黑" panose="020B0503020204020204" pitchFamily="34" charset="-122"/>
              <a:ea typeface="微软雅黑" panose="020B0503020204020204" pitchFamily="34" charset="-122"/>
              <a:sym typeface="+mn-ea"/>
            </a:endParaRPr>
          </a:p>
          <a:p>
            <a:pPr indent="360045">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sym typeface="+mn-ea"/>
              </a:rPr>
              <a:t>学号</a:t>
            </a:r>
            <a:r>
              <a:rPr lang="zh-CN" altLang="en-US" sz="2000" dirty="0">
                <a:solidFill>
                  <a:srgbClr val="CC0099"/>
                </a:solidFill>
                <a:latin typeface="微软雅黑" panose="020B0503020204020204" pitchFamily="34" charset="-122"/>
                <a:ea typeface="微软雅黑" panose="020B0503020204020204" pitchFamily="34" charset="-122"/>
                <a:sym typeface="+mn-ea"/>
              </a:rPr>
              <a:t>：（真实学号）</a:t>
            </a:r>
            <a:endParaRPr lang="zh-CN" altLang="en-US" sz="2000" dirty="0">
              <a:solidFill>
                <a:srgbClr val="1AD1D1"/>
              </a:solidFill>
              <a:latin typeface="微软雅黑" panose="020B0503020204020204" pitchFamily="34" charset="-122"/>
              <a:ea typeface="微软雅黑" panose="020B0503020204020204" pitchFamily="34" charset="-122"/>
              <a:sym typeface="+mn-ea"/>
            </a:endParaRPr>
          </a:p>
        </p:txBody>
      </p:sp>
      <p:pic>
        <p:nvPicPr>
          <p:cNvPr id="5" name="图片 4">
            <a:extLst>
              <a:ext uri="{FF2B5EF4-FFF2-40B4-BE49-F238E27FC236}">
                <a16:creationId xmlns:a16="http://schemas.microsoft.com/office/drawing/2014/main" id="{4409EBB1-7A07-4F8B-9F80-D9DC03F4F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665" y="1920811"/>
            <a:ext cx="5544324" cy="3705742"/>
          </a:xfrm>
          <a:prstGeom prst="rect">
            <a:avLst/>
          </a:prstGeom>
        </p:spPr>
      </p:pic>
    </p:spTree>
    <p:extLst>
      <p:ext uri="{BB962C8B-B14F-4D97-AF65-F5344CB8AC3E}">
        <p14:creationId xmlns:p14="http://schemas.microsoft.com/office/powerpoint/2010/main" val="3914330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68375" y="4981808"/>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Python</a:t>
            </a:r>
            <a:r>
              <a:rPr lang="zh-CN" altLang="en-US" sz="2800" dirty="0">
                <a:solidFill>
                  <a:schemeClr val="tx1"/>
                </a:solidFill>
                <a:latin typeface="微软雅黑" panose="020B0503020204020204" pitchFamily="34" charset="-122"/>
                <a:ea typeface="微软雅黑" panose="020B0503020204020204" pitchFamily="34" charset="-122"/>
              </a:rPr>
              <a:t>基础知识</a:t>
            </a:r>
          </a:p>
        </p:txBody>
      </p:sp>
      <p:sp>
        <p:nvSpPr>
          <p:cNvPr id="3" name="椭圆 2"/>
          <p:cNvSpPr/>
          <p:nvPr/>
        </p:nvSpPr>
        <p:spPr>
          <a:xfrm>
            <a:off x="1719253" y="4928434"/>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10" name="圆角矩形 9"/>
          <p:cNvSpPr/>
          <p:nvPr/>
        </p:nvSpPr>
        <p:spPr>
          <a:xfrm>
            <a:off x="2068374" y="166529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深度学习平台</a:t>
            </a:r>
          </a:p>
        </p:txBody>
      </p:sp>
      <p:sp>
        <p:nvSpPr>
          <p:cNvPr id="11" name="椭圆 10"/>
          <p:cNvSpPr/>
          <p:nvPr/>
        </p:nvSpPr>
        <p:spPr>
          <a:xfrm>
            <a:off x="1719253" y="161191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2" name="圆角矩形 11"/>
          <p:cNvSpPr/>
          <p:nvPr/>
        </p:nvSpPr>
        <p:spPr>
          <a:xfrm>
            <a:off x="2068375" y="280723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深度学习基础</a:t>
            </a:r>
          </a:p>
        </p:txBody>
      </p:sp>
      <p:sp>
        <p:nvSpPr>
          <p:cNvPr id="13" name="椭圆 12"/>
          <p:cNvSpPr/>
          <p:nvPr/>
        </p:nvSpPr>
        <p:spPr>
          <a:xfrm>
            <a:off x="1719253" y="275386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4" name="圆角矩形 13"/>
          <p:cNvSpPr/>
          <p:nvPr/>
        </p:nvSpPr>
        <p:spPr>
          <a:xfrm>
            <a:off x="2068375" y="389581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自然语言处理基础</a:t>
            </a:r>
          </a:p>
        </p:txBody>
      </p:sp>
      <p:sp>
        <p:nvSpPr>
          <p:cNvPr id="15" name="椭圆 14"/>
          <p:cNvSpPr/>
          <p:nvPr/>
        </p:nvSpPr>
        <p:spPr>
          <a:xfrm>
            <a:off x="1719253" y="384243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 name="矩形 1"/>
          <p:cNvSpPr/>
          <p:nvPr/>
        </p:nvSpPr>
        <p:spPr>
          <a:xfrm>
            <a:off x="1719253" y="336030"/>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496473" y="2838150"/>
            <a:ext cx="394700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solidFill>
                  <a:srgbClr val="FF0000"/>
                </a:solidFill>
              </a:rPr>
              <a:t>深度学习概述</a:t>
            </a:r>
            <a:endParaRPr lang="en-US" altLang="zh-CN" dirty="0">
              <a:solidFill>
                <a:srgbClr val="FF0000"/>
              </a:solidFill>
            </a:endParaRPr>
          </a:p>
          <a:p>
            <a:r>
              <a:rPr lang="zh-CN" altLang="en-US" dirty="0">
                <a:solidFill>
                  <a:srgbClr val="FF0000"/>
                </a:solidFill>
              </a:rPr>
              <a:t>深度学习入门知识</a:t>
            </a:r>
          </a:p>
        </p:txBody>
      </p:sp>
      <p:sp>
        <p:nvSpPr>
          <p:cNvPr id="21" name="文本框 20"/>
          <p:cNvSpPr txBox="1"/>
          <p:nvPr/>
        </p:nvSpPr>
        <p:spPr>
          <a:xfrm>
            <a:off x="6496473" y="3926722"/>
            <a:ext cx="3947002"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自然语言处理概述</a:t>
            </a:r>
            <a:endParaRPr lang="en-US" altLang="zh-CN" dirty="0"/>
          </a:p>
          <a:p>
            <a:r>
              <a:rPr lang="zh-CN" altLang="en-US" dirty="0"/>
              <a:t>自然语言处理入门知识</a:t>
            </a:r>
          </a:p>
        </p:txBody>
      </p:sp>
      <p:sp>
        <p:nvSpPr>
          <p:cNvPr id="22" name="文本框 21"/>
          <p:cNvSpPr txBox="1"/>
          <p:nvPr/>
        </p:nvSpPr>
        <p:spPr>
          <a:xfrm>
            <a:off x="6496479" y="5012720"/>
            <a:ext cx="3946995"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概述、基础语法</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机器学习常用库</a:t>
            </a:r>
          </a:p>
        </p:txBody>
      </p:sp>
      <p:sp>
        <p:nvSpPr>
          <p:cNvPr id="23" name="文本框 22"/>
          <p:cNvSpPr txBox="1"/>
          <p:nvPr/>
        </p:nvSpPr>
        <p:spPr>
          <a:xfrm>
            <a:off x="6496472" y="1696204"/>
            <a:ext cx="516395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飞桨</a:t>
            </a:r>
            <a:r>
              <a:rPr lang="en-US" altLang="zh-CN" sz="2000" dirty="0">
                <a:latin typeface="微软雅黑" panose="020B0503020204020204" pitchFamily="34" charset="-122"/>
                <a:ea typeface="微软雅黑" panose="020B0503020204020204" pitchFamily="34" charset="-122"/>
              </a:rPr>
              <a:t>PaddlePaddle</a:t>
            </a:r>
          </a:p>
          <a:p>
            <a:r>
              <a:rPr lang="en-US" altLang="zh-CN" sz="2000" dirty="0">
                <a:latin typeface="微软雅黑" panose="020B0503020204020204" pitchFamily="34" charset="-122"/>
                <a:ea typeface="微软雅黑" panose="020B0503020204020204" pitchFamily="34" charset="-122"/>
              </a:rPr>
              <a:t>AI Studio</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6582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深度学习基础</a:t>
            </a:r>
          </a:p>
        </p:txBody>
      </p:sp>
      <p:sp>
        <p:nvSpPr>
          <p:cNvPr id="17" name="圆角矩形 16"/>
          <p:cNvSpPr/>
          <p:nvPr/>
        </p:nvSpPr>
        <p:spPr>
          <a:xfrm>
            <a:off x="3646001" y="2609340"/>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深度学习概述</a:t>
            </a:r>
          </a:p>
        </p:txBody>
      </p:sp>
      <p:sp>
        <p:nvSpPr>
          <p:cNvPr id="18" name="圆角矩形 17"/>
          <p:cNvSpPr/>
          <p:nvPr/>
        </p:nvSpPr>
        <p:spPr>
          <a:xfrm>
            <a:off x="3646001" y="3562528"/>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深度学习入门知识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什么是人工智能</a:t>
            </a:r>
          </a:p>
        </p:txBody>
      </p:sp>
      <p:grpSp>
        <p:nvGrpSpPr>
          <p:cNvPr id="29" name="组 28"/>
          <p:cNvGrpSpPr/>
          <p:nvPr/>
        </p:nvGrpSpPr>
        <p:grpSpPr>
          <a:xfrm>
            <a:off x="661183" y="5518939"/>
            <a:ext cx="10934700" cy="782955"/>
            <a:chOff x="776592" y="2465101"/>
            <a:chExt cx="10934700" cy="782955"/>
          </a:xfrm>
        </p:grpSpPr>
        <p:sp>
          <p:nvSpPr>
            <p:cNvPr id="28" name="圆角矩形 27"/>
            <p:cNvSpPr/>
            <p:nvPr/>
          </p:nvSpPr>
          <p:spPr>
            <a:xfrm>
              <a:off x="776592" y="2465101"/>
              <a:ext cx="10934700" cy="782955"/>
            </a:xfrm>
            <a:prstGeom prst="roundRect">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776592" y="2588291"/>
              <a:ext cx="10934700" cy="553085"/>
            </a:xfrm>
            <a:prstGeom prst="rect">
              <a:avLst/>
            </a:prstGeom>
            <a:ln>
              <a:noFill/>
            </a:ln>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使一部机器的反应方式像人一样进行</a:t>
              </a:r>
              <a:r>
                <a:rPr kumimoji="1" lang="zh-CN" altLang="en-US" sz="2400" b="1" i="0" u="none" strike="noStrike" kern="120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cs"/>
                </a:rPr>
                <a:t>感知、认知、决策、执行</a:t>
              </a: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的人工程序或系统</a:t>
              </a:r>
            </a:p>
          </p:txBody>
        </p:sp>
      </p:grpSp>
      <p:sp>
        <p:nvSpPr>
          <p:cNvPr id="30" name="圆角矩形 29"/>
          <p:cNvSpPr/>
          <p:nvPr/>
        </p:nvSpPr>
        <p:spPr>
          <a:xfrm>
            <a:off x="4884166" y="5129403"/>
            <a:ext cx="1880001" cy="514740"/>
          </a:xfrm>
          <a:prstGeom prst="round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矩形 7"/>
          <p:cNvSpPr/>
          <p:nvPr/>
        </p:nvSpPr>
        <p:spPr>
          <a:xfrm>
            <a:off x="5003037" y="5129282"/>
            <a:ext cx="1642257" cy="5219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人工智能</a:t>
            </a:r>
          </a:p>
        </p:txBody>
      </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018" y="2579369"/>
            <a:ext cx="4279900" cy="241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内容占位符 2"/>
          <p:cNvSpPr/>
          <p:nvPr/>
        </p:nvSpPr>
        <p:spPr bwMode="auto">
          <a:xfrm>
            <a:off x="570230" y="1343660"/>
            <a:ext cx="10826750" cy="937260"/>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1"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       </a:t>
            </a:r>
            <a:r>
              <a:rPr kumimoji="1"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人工智能（Artificial Intelligence）</a:t>
            </a:r>
            <a:r>
              <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，英文缩写为</a:t>
            </a:r>
            <a:r>
              <a:rPr kumimoji="1"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AI</a:t>
            </a:r>
            <a:r>
              <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。它是研究、开发用于</a:t>
            </a:r>
            <a:r>
              <a:rPr kumimoji="1" lang="zh-CN" altLang="en-US" sz="2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mn-ea"/>
              </a:rPr>
              <a:t>模拟、延伸和扩展人的智能</a:t>
            </a:r>
            <a:r>
              <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的理论、方法、技术及应用系统的一门新技术科学。</a:t>
            </a:r>
          </a:p>
        </p:txBody>
      </p:sp>
      <p:sp>
        <p:nvSpPr>
          <p:cNvPr id="11" name="文本框 10"/>
          <p:cNvSpPr txBox="1"/>
          <p:nvPr/>
        </p:nvSpPr>
        <p:spPr>
          <a:xfrm>
            <a:off x="661183" y="2598052"/>
            <a:ext cx="6680835" cy="2516073"/>
          </a:xfrm>
          <a:prstGeom prst="rect">
            <a:avLst/>
          </a:prstGeom>
          <a:noFill/>
        </p:spPr>
        <p:txBody>
          <a:bodyPr wrap="square" rtlCol="0" anchor="t">
            <a:spAutoFit/>
          </a:bodyPr>
          <a:lstStyle/>
          <a:p>
            <a:pPr marL="342900" marR="0" lvl="0" indent="-342900" algn="l" defTabSz="914400" rtl="0" eaLnBrk="1" fontAlgn="auto" latinLnBrk="0" hangingPunct="1">
              <a:lnSpc>
                <a:spcPct val="125000"/>
              </a:lnSpc>
              <a:spcBef>
                <a:spcPts val="0"/>
              </a:spcBef>
              <a:spcAft>
                <a:spcPts val="0"/>
              </a:spcAft>
              <a:buClrTx/>
              <a:buSzTx/>
              <a:buFont typeface="Wingdings" panose="05000000000000000000" charset="0"/>
              <a:buChar char=""/>
              <a:defRPr/>
            </a:pPr>
            <a:r>
              <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结构模拟：</a:t>
            </a:r>
            <a:r>
              <a:rPr kumimoji="1"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机器人</a:t>
            </a:r>
            <a:r>
              <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学</a:t>
            </a:r>
            <a:endParaRPr kumimoji="1"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342900" marR="0" lvl="0" indent="-342900" algn="l" defTabSz="914400" rtl="0" eaLnBrk="1" fontAlgn="auto" latinLnBrk="0" hangingPunct="1">
              <a:lnSpc>
                <a:spcPct val="125000"/>
              </a:lnSpc>
              <a:spcBef>
                <a:spcPts val="0"/>
              </a:spcBef>
              <a:spcAft>
                <a:spcPts val="0"/>
              </a:spcAft>
              <a:buClrTx/>
              <a:buSzTx/>
              <a:buFont typeface="Wingdings" panose="05000000000000000000" charset="0"/>
              <a:buChar char=""/>
              <a:defRPr/>
            </a:pPr>
            <a:endPar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342900" marR="0" lvl="0" indent="-342900" algn="l" defTabSz="914400" rtl="0" eaLnBrk="1" fontAlgn="auto" latinLnBrk="0" hangingPunct="1">
              <a:lnSpc>
                <a:spcPct val="125000"/>
              </a:lnSpc>
              <a:spcBef>
                <a:spcPts val="0"/>
              </a:spcBef>
              <a:spcAft>
                <a:spcPts val="0"/>
              </a:spcAft>
              <a:buClrTx/>
              <a:buSzTx/>
              <a:buFont typeface="Wingdings" panose="05000000000000000000" charset="0"/>
              <a:buChar char=""/>
              <a:defRPr/>
            </a:pPr>
            <a:r>
              <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功能模拟：以</a:t>
            </a:r>
            <a:r>
              <a:rPr kumimoji="1"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任务</a:t>
            </a:r>
            <a:r>
              <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为核心</a:t>
            </a:r>
            <a:endParaRPr kumimoji="1"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lvl="1">
              <a:lnSpc>
                <a:spcPct val="125000"/>
              </a:lnSpc>
              <a:defRPr/>
            </a:pPr>
            <a:r>
              <a:rPr kumimoji="1" lang="en-US" altLang="zh-CN" dirty="0">
                <a:solidFill>
                  <a:prstClr val="black"/>
                </a:solidFill>
                <a:latin typeface="微软雅黑" panose="020B0503020204020204" pitchFamily="34" charset="-122"/>
                <a:ea typeface="微软雅黑" panose="020B0503020204020204" pitchFamily="34" charset="-122"/>
                <a:sym typeface="+mn-ea"/>
              </a:rPr>
              <a:t>	</a:t>
            </a:r>
            <a:r>
              <a:rPr kumimoji="1"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模式识别</a:t>
            </a:r>
            <a:r>
              <a:rPr kumimoji="1" lang="zh-CN" altLang="en-US" dirty="0">
                <a:solidFill>
                  <a:prstClr val="black"/>
                </a:solidFill>
                <a:latin typeface="微软雅黑" panose="020B0503020204020204" pitchFamily="34" charset="-122"/>
                <a:ea typeface="微软雅黑" panose="020B0503020204020204" pitchFamily="34" charset="-122"/>
                <a:sym typeface="+mn-ea"/>
              </a:rPr>
              <a:t>、</a:t>
            </a:r>
            <a:r>
              <a:rPr kumimoji="1" lang="zh-CN" altLang="en-US" sz="2400" b="1" dirty="0">
                <a:solidFill>
                  <a:prstClr val="black"/>
                </a:solidFill>
                <a:latin typeface="微软雅黑" panose="020B0503020204020204" pitchFamily="34" charset="-122"/>
                <a:ea typeface="微软雅黑" panose="020B0503020204020204" pitchFamily="34" charset="-122"/>
                <a:sym typeface="+mn-ea"/>
              </a:rPr>
              <a:t>机器学习、</a:t>
            </a:r>
            <a:r>
              <a:rPr kumimoji="1"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深度学习</a:t>
            </a:r>
            <a:endParaRPr kumimoji="1"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lvl="1">
              <a:lnSpc>
                <a:spcPct val="125000"/>
              </a:lnSpc>
              <a:defRPr/>
            </a:pPr>
            <a:r>
              <a:rPr kumimoji="1" lang="en-US" altLang="zh-CN" dirty="0">
                <a:solidFill>
                  <a:prstClr val="black"/>
                </a:solidFill>
                <a:latin typeface="微软雅黑" panose="020B0503020204020204" pitchFamily="34" charset="-122"/>
                <a:ea typeface="微软雅黑" panose="020B0503020204020204" pitchFamily="34" charset="-122"/>
                <a:sym typeface="+mn-ea"/>
              </a:rPr>
              <a:t>	</a:t>
            </a:r>
            <a:r>
              <a:rPr kumimoji="1" lang="zh-CN" altLang="en-US" dirty="0">
                <a:solidFill>
                  <a:prstClr val="black"/>
                </a:solidFill>
                <a:latin typeface="微软雅黑" panose="020B0503020204020204" pitchFamily="34" charset="-122"/>
                <a:ea typeface="微软雅黑" panose="020B0503020204020204" pitchFamily="34" charset="-122"/>
                <a:sym typeface="+mn-ea"/>
              </a:rPr>
              <a:t>自然语言处理、音频识别、定位跟踪、图像理解、知识推理、数据预测等等</a:t>
            </a:r>
            <a:endParaRPr kumimoji="0" lang="zh-CN" altLang="en-US"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EF420C-C795-45BB-9843-337340E37BBC}"/>
              </a:ext>
            </a:extLst>
          </p:cNvPr>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什么是人工智能</a:t>
            </a:r>
          </a:p>
        </p:txBody>
      </p:sp>
      <p:pic>
        <p:nvPicPr>
          <p:cNvPr id="3" name="图片 2">
            <a:extLst>
              <a:ext uri="{FF2B5EF4-FFF2-40B4-BE49-F238E27FC236}">
                <a16:creationId xmlns:a16="http://schemas.microsoft.com/office/drawing/2014/main" id="{3916628D-E3C5-4830-9A98-A0480FB9B595}"/>
              </a:ext>
            </a:extLst>
          </p:cNvPr>
          <p:cNvPicPr>
            <a:picLocks noChangeAspect="1"/>
          </p:cNvPicPr>
          <p:nvPr/>
        </p:nvPicPr>
        <p:blipFill>
          <a:blip r:embed="rId3"/>
          <a:stretch>
            <a:fillRect/>
          </a:stretch>
        </p:blipFill>
        <p:spPr>
          <a:xfrm>
            <a:off x="424362" y="1498786"/>
            <a:ext cx="2887798" cy="3605807"/>
          </a:xfrm>
          <a:prstGeom prst="rect">
            <a:avLst/>
          </a:prstGeom>
        </p:spPr>
      </p:pic>
      <p:sp>
        <p:nvSpPr>
          <p:cNvPr id="4" name="文本框 3">
            <a:extLst>
              <a:ext uri="{FF2B5EF4-FFF2-40B4-BE49-F238E27FC236}">
                <a16:creationId xmlns:a16="http://schemas.microsoft.com/office/drawing/2014/main" id="{D2BC4CAD-600D-438B-8A48-5B5128EB0B52}"/>
              </a:ext>
            </a:extLst>
          </p:cNvPr>
          <p:cNvSpPr txBox="1"/>
          <p:nvPr/>
        </p:nvSpPr>
        <p:spPr>
          <a:xfrm>
            <a:off x="3404383" y="1498786"/>
            <a:ext cx="8462497" cy="1323247"/>
          </a:xfrm>
          <a:prstGeom prst="rect">
            <a:avLst/>
          </a:prstGeom>
          <a:noFill/>
        </p:spPr>
        <p:txBody>
          <a:bodyPr wrap="square" rtlCol="0" anchor="t">
            <a:spAutoFit/>
          </a:bodyPr>
          <a:lstStyle/>
          <a:p>
            <a:pPr marL="342900" lvl="0" indent="-342900">
              <a:lnSpc>
                <a:spcPct val="125000"/>
              </a:lnSpc>
              <a:buFont typeface="Wingdings" panose="05000000000000000000" charset="0"/>
              <a:buChar char=""/>
              <a:defRPr/>
            </a:pPr>
            <a:r>
              <a:rPr kumimoji="1" lang="zh-CN" altLang="en-US" sz="2200" dirty="0">
                <a:solidFill>
                  <a:srgbClr val="0070C0"/>
                </a:solidFill>
                <a:latin typeface="微软雅黑" panose="020B0503020204020204" pitchFamily="34" charset="-122"/>
                <a:ea typeface="微软雅黑" panose="020B0503020204020204" pitchFamily="34" charset="-122"/>
                <a:sym typeface="+mn-ea"/>
              </a:rPr>
              <a:t>计算机科学</a:t>
            </a:r>
            <a:r>
              <a:rPr kumimoji="1" lang="zh-CN" altLang="en-US" sz="2200" dirty="0">
                <a:solidFill>
                  <a:prstClr val="black"/>
                </a:solidFill>
                <a:latin typeface="微软雅黑" panose="020B0503020204020204" pitchFamily="34" charset="-122"/>
                <a:ea typeface="微软雅黑" panose="020B0503020204020204" pitchFamily="34" charset="-122"/>
                <a:sym typeface="+mn-ea"/>
              </a:rPr>
              <a:t>与</a:t>
            </a:r>
            <a:r>
              <a:rPr kumimoji="1" lang="zh-CN" altLang="en-US" sz="2200" dirty="0">
                <a:solidFill>
                  <a:srgbClr val="0070C0"/>
                </a:solidFill>
                <a:latin typeface="微软雅黑" panose="020B0503020204020204" pitchFamily="34" charset="-122"/>
                <a:ea typeface="微软雅黑" panose="020B0503020204020204" pitchFamily="34" charset="-122"/>
                <a:sym typeface="+mn-ea"/>
              </a:rPr>
              <a:t>人工智能</a:t>
            </a:r>
            <a:r>
              <a:rPr kumimoji="1" lang="zh-CN" altLang="en-US" sz="2200" dirty="0">
                <a:solidFill>
                  <a:prstClr val="black"/>
                </a:solidFill>
                <a:latin typeface="微软雅黑" panose="020B0503020204020204" pitchFamily="34" charset="-122"/>
                <a:ea typeface="微软雅黑" panose="020B0503020204020204" pitchFamily="34" charset="-122"/>
                <a:sym typeface="+mn-ea"/>
              </a:rPr>
              <a:t>之父</a:t>
            </a:r>
            <a:endParaRPr kumimoji="1"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342900" lvl="0" indent="-342900">
              <a:lnSpc>
                <a:spcPct val="125000"/>
              </a:lnSpc>
              <a:buFont typeface="Wingdings" panose="05000000000000000000" charset="0"/>
              <a:buChar char=""/>
              <a:defRPr/>
            </a:pPr>
            <a:r>
              <a:rPr kumimoji="1"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1950</a:t>
            </a:r>
            <a:r>
              <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年</a:t>
            </a:r>
            <a:r>
              <a:rPr kumimoji="1"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10</a:t>
            </a:r>
            <a:r>
              <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月，</a:t>
            </a:r>
            <a:r>
              <a:rPr kumimoji="1" lang="en-US" altLang="zh-CN" sz="2200" dirty="0">
                <a:solidFill>
                  <a:prstClr val="black"/>
                </a:solidFill>
                <a:latin typeface="微软雅黑" panose="020B0503020204020204" pitchFamily="34" charset="-122"/>
                <a:ea typeface="微软雅黑" panose="020B0503020204020204" pitchFamily="34" charset="-122"/>
                <a:sym typeface="+mn-ea"/>
              </a:rPr>
              <a:t>《</a:t>
            </a:r>
            <a:r>
              <a:rPr kumimoji="1" lang="zh-CN" altLang="en-US" sz="2200" dirty="0">
                <a:solidFill>
                  <a:prstClr val="black"/>
                </a:solidFill>
                <a:latin typeface="微软雅黑" panose="020B0503020204020204" pitchFamily="34" charset="-122"/>
                <a:ea typeface="微软雅黑" panose="020B0503020204020204" pitchFamily="34" charset="-122"/>
                <a:sym typeface="+mn-ea"/>
              </a:rPr>
              <a:t>计算机器和智能</a:t>
            </a:r>
            <a:r>
              <a:rPr kumimoji="1" lang="en-US" altLang="zh-CN" sz="2200" dirty="0">
                <a:solidFill>
                  <a:prstClr val="black"/>
                </a:solidFill>
                <a:latin typeface="微软雅黑" panose="020B0503020204020204" pitchFamily="34" charset="-122"/>
                <a:ea typeface="微软雅黑" panose="020B0503020204020204" pitchFamily="34" charset="-122"/>
                <a:sym typeface="+mn-ea"/>
              </a:rPr>
              <a:t>》</a:t>
            </a:r>
            <a:r>
              <a:rPr kumimoji="1" lang="zh-CN" altLang="en-US" sz="2200" dirty="0">
                <a:solidFill>
                  <a:prstClr val="black"/>
                </a:solidFill>
                <a:latin typeface="微软雅黑" panose="020B0503020204020204" pitchFamily="34" charset="-122"/>
                <a:ea typeface="微软雅黑" panose="020B0503020204020204" pitchFamily="34" charset="-122"/>
                <a:sym typeface="+mn-ea"/>
              </a:rPr>
              <a:t>，提问</a:t>
            </a:r>
            <a:r>
              <a:rPr kumimoji="1" lang="zh-CN" altLang="en-US" sz="2200" dirty="0">
                <a:solidFill>
                  <a:srgbClr val="FF0000"/>
                </a:solidFill>
                <a:latin typeface="微软雅黑" panose="020B0503020204020204" pitchFamily="34" charset="-122"/>
                <a:ea typeface="微软雅黑" panose="020B0503020204020204" pitchFamily="34" charset="-122"/>
                <a:sym typeface="+mn-ea"/>
              </a:rPr>
              <a:t>“机器会思考吗？</a:t>
            </a:r>
            <a:r>
              <a:rPr kumimoji="1" lang="zh-CN" altLang="en-US" sz="2200" dirty="0">
                <a:solidFill>
                  <a:prstClr val="black"/>
                </a:solidFill>
                <a:latin typeface="微软雅黑" panose="020B0503020204020204" pitchFamily="34" charset="-122"/>
                <a:ea typeface="微软雅黑" panose="020B0503020204020204" pitchFamily="34" charset="-122"/>
                <a:sym typeface="+mn-ea"/>
              </a:rPr>
              <a:t>”</a:t>
            </a:r>
            <a:endParaRPr kumimoji="1"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342900" lvl="0" indent="-342900">
              <a:lnSpc>
                <a:spcPct val="125000"/>
              </a:lnSpc>
              <a:buFont typeface="Wingdings" panose="05000000000000000000" charset="0"/>
              <a:buChar char=""/>
              <a:defRPr/>
            </a:pPr>
            <a:r>
              <a:rPr kumimoji="1" lang="zh-CN" altLang="en-US" sz="2200" dirty="0">
                <a:solidFill>
                  <a:prstClr val="black"/>
                </a:solidFill>
                <a:latin typeface="微软雅黑" panose="020B0503020204020204" pitchFamily="34" charset="-122"/>
                <a:ea typeface="微软雅黑" panose="020B0503020204020204" pitchFamily="34" charset="-122"/>
                <a:sym typeface="+mn-ea"/>
              </a:rPr>
              <a:t>作为一种用于判定机器是否具有智能的测试方法，即</a:t>
            </a:r>
            <a:r>
              <a:rPr kumimoji="1" lang="zh-CN" altLang="en-US" sz="2200" dirty="0">
                <a:solidFill>
                  <a:srgbClr val="0070C0"/>
                </a:solidFill>
                <a:latin typeface="微软雅黑" panose="020B0503020204020204" pitchFamily="34" charset="-122"/>
                <a:ea typeface="微软雅黑" panose="020B0503020204020204" pitchFamily="34" charset="-122"/>
                <a:sym typeface="+mn-ea"/>
              </a:rPr>
              <a:t>图灵测试</a:t>
            </a:r>
            <a:endParaRPr kumimoji="1" lang="en-US" altLang="zh-CN" sz="22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sym typeface="+mn-ea"/>
            </a:endParaRPr>
          </a:p>
        </p:txBody>
      </p:sp>
      <p:pic>
        <p:nvPicPr>
          <p:cNvPr id="12" name="图片 11">
            <a:extLst>
              <a:ext uri="{FF2B5EF4-FFF2-40B4-BE49-F238E27FC236}">
                <a16:creationId xmlns:a16="http://schemas.microsoft.com/office/drawing/2014/main" id="{B4A41FE5-12ED-4DC6-978D-8B1F5C6D9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7631" y="2896925"/>
            <a:ext cx="2720664" cy="3796665"/>
          </a:xfrm>
          <a:prstGeom prst="rect">
            <a:avLst/>
          </a:prstGeom>
        </p:spPr>
      </p:pic>
      <p:pic>
        <p:nvPicPr>
          <p:cNvPr id="13" name="图片 12">
            <a:extLst>
              <a:ext uri="{FF2B5EF4-FFF2-40B4-BE49-F238E27FC236}">
                <a16:creationId xmlns:a16="http://schemas.microsoft.com/office/drawing/2014/main" id="{88A4D479-2231-4CE3-B4C6-DD409D088A61}"/>
              </a:ext>
            </a:extLst>
          </p:cNvPr>
          <p:cNvPicPr>
            <a:picLocks noChangeAspect="1"/>
          </p:cNvPicPr>
          <p:nvPr/>
        </p:nvPicPr>
        <p:blipFill>
          <a:blip r:embed="rId5"/>
          <a:stretch>
            <a:fillRect/>
          </a:stretch>
        </p:blipFill>
        <p:spPr>
          <a:xfrm>
            <a:off x="4076205" y="3022427"/>
            <a:ext cx="4039590" cy="1939529"/>
          </a:xfrm>
          <a:prstGeom prst="rect">
            <a:avLst/>
          </a:prstGeom>
        </p:spPr>
      </p:pic>
      <p:sp>
        <p:nvSpPr>
          <p:cNvPr id="14" name="文本框 13">
            <a:extLst>
              <a:ext uri="{FF2B5EF4-FFF2-40B4-BE49-F238E27FC236}">
                <a16:creationId xmlns:a16="http://schemas.microsoft.com/office/drawing/2014/main" id="{62718227-6D58-46CD-96C7-8C2558D19657}"/>
              </a:ext>
            </a:extLst>
          </p:cNvPr>
          <p:cNvSpPr txBox="1"/>
          <p:nvPr/>
        </p:nvSpPr>
        <p:spPr>
          <a:xfrm>
            <a:off x="573705" y="5304987"/>
            <a:ext cx="8205185" cy="1323247"/>
          </a:xfrm>
          <a:prstGeom prst="rect">
            <a:avLst/>
          </a:prstGeom>
          <a:noFill/>
          <a:ln>
            <a:solidFill>
              <a:srgbClr val="7030A0"/>
            </a:solidFill>
          </a:ln>
        </p:spPr>
        <p:txBody>
          <a:bodyPr wrap="square" rtlCol="0" anchor="t">
            <a:spAutoFit/>
          </a:bodyPr>
          <a:lstStyle/>
          <a:p>
            <a:pPr marL="342900" lvl="0" indent="-342900">
              <a:lnSpc>
                <a:spcPct val="125000"/>
              </a:lnSpc>
              <a:buFont typeface="Wingdings" panose="05000000000000000000" charset="0"/>
              <a:buChar char=""/>
              <a:defRPr/>
            </a:pPr>
            <a:r>
              <a:rPr kumimoji="1" lang="zh-CN" altLang="en-US" sz="2200" dirty="0">
                <a:solidFill>
                  <a:srgbClr val="7030A0"/>
                </a:solidFill>
                <a:latin typeface="微软雅黑" panose="020B0503020204020204" pitchFamily="34" charset="-122"/>
                <a:ea typeface="微软雅黑" panose="020B0503020204020204" pitchFamily="34" charset="-122"/>
                <a:sym typeface="+mn-ea"/>
              </a:rPr>
              <a:t>电影</a:t>
            </a:r>
            <a:r>
              <a:rPr kumimoji="1" lang="en-US" altLang="zh-CN" sz="2200" dirty="0">
                <a:solidFill>
                  <a:srgbClr val="7030A0"/>
                </a:solidFill>
                <a:latin typeface="微软雅黑" panose="020B0503020204020204" pitchFamily="34" charset="-122"/>
                <a:ea typeface="微软雅黑" panose="020B0503020204020204" pitchFamily="34" charset="-122"/>
                <a:sym typeface="+mn-ea"/>
              </a:rPr>
              <a:t>《</a:t>
            </a:r>
            <a:r>
              <a:rPr kumimoji="1" lang="zh-CN" altLang="en-US" sz="2200" dirty="0">
                <a:solidFill>
                  <a:srgbClr val="7030A0"/>
                </a:solidFill>
                <a:latin typeface="微软雅黑" panose="020B0503020204020204" pitchFamily="34" charset="-122"/>
                <a:ea typeface="微软雅黑" panose="020B0503020204020204" pitchFamily="34" charset="-122"/>
                <a:sym typeface="+mn-ea"/>
              </a:rPr>
              <a:t>模仿游戏</a:t>
            </a:r>
            <a:r>
              <a:rPr kumimoji="1" lang="en-US" altLang="zh-CN" sz="2200" dirty="0">
                <a:solidFill>
                  <a:srgbClr val="7030A0"/>
                </a:solidFill>
                <a:latin typeface="微软雅黑" panose="020B0503020204020204" pitchFamily="34" charset="-122"/>
                <a:ea typeface="微软雅黑" panose="020B0503020204020204" pitchFamily="34" charset="-122"/>
                <a:sym typeface="+mn-ea"/>
              </a:rPr>
              <a:t>》</a:t>
            </a:r>
            <a:r>
              <a:rPr kumimoji="1" lang="zh-CN" altLang="en-US" sz="2200" dirty="0">
                <a:solidFill>
                  <a:srgbClr val="7030A0"/>
                </a:solidFill>
                <a:latin typeface="微软雅黑" panose="020B0503020204020204" pitchFamily="34" charset="-122"/>
                <a:ea typeface="微软雅黑" panose="020B0503020204020204" pitchFamily="34" charset="-122"/>
                <a:sym typeface="+mn-ea"/>
              </a:rPr>
              <a:t>讲述图灵在二战期间使用机器</a:t>
            </a:r>
            <a:r>
              <a:rPr kumimoji="1" lang="en-US" altLang="zh-CN" sz="2200" dirty="0">
                <a:solidFill>
                  <a:srgbClr val="7030A0"/>
                </a:solidFill>
                <a:latin typeface="微软雅黑" panose="020B0503020204020204" pitchFamily="34" charset="-122"/>
                <a:ea typeface="微软雅黑" panose="020B0503020204020204" pitchFamily="34" charset="-122"/>
                <a:sym typeface="+mn-ea"/>
              </a:rPr>
              <a:t>Christopher</a:t>
            </a:r>
            <a:r>
              <a:rPr kumimoji="1" lang="zh-CN" altLang="en-US" sz="2200" dirty="0">
                <a:solidFill>
                  <a:srgbClr val="7030A0"/>
                </a:solidFill>
                <a:latin typeface="微软雅黑" panose="020B0503020204020204" pitchFamily="34" charset="-122"/>
                <a:ea typeface="微软雅黑" panose="020B0503020204020204" pitchFamily="34" charset="-122"/>
                <a:sym typeface="+mn-ea"/>
              </a:rPr>
              <a:t>破解德军密码英格玛密码机</a:t>
            </a:r>
            <a:endParaRPr kumimoji="1" lang="en-US" altLang="zh-CN" sz="2200" dirty="0">
              <a:solidFill>
                <a:srgbClr val="7030A0"/>
              </a:solidFill>
              <a:latin typeface="微软雅黑" panose="020B0503020204020204" pitchFamily="34" charset="-122"/>
              <a:ea typeface="微软雅黑" panose="020B0503020204020204" pitchFamily="34" charset="-122"/>
              <a:sym typeface="+mn-ea"/>
            </a:endParaRPr>
          </a:p>
          <a:p>
            <a:pPr marL="342900" lvl="0" indent="-342900">
              <a:lnSpc>
                <a:spcPct val="125000"/>
              </a:lnSpc>
              <a:buFont typeface="Wingdings" panose="05000000000000000000" charset="0"/>
              <a:buChar char=""/>
              <a:defRPr/>
            </a:pPr>
            <a:r>
              <a:rPr kumimoji="1" lang="zh-CN" altLang="en-US" sz="2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sym typeface="+mn-ea"/>
              </a:rPr>
              <a:t>苹果公司的</a:t>
            </a:r>
            <a:r>
              <a:rPr kumimoji="1" lang="en-US" altLang="zh-CN" sz="2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sym typeface="+mn-ea"/>
              </a:rPr>
              <a:t>Logo</a:t>
            </a:r>
            <a:r>
              <a:rPr kumimoji="1" lang="zh-CN" altLang="en-US" sz="2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sym typeface="+mn-ea"/>
              </a:rPr>
              <a:t>曾被误认为是图灵自杀时咬下的半个苹果</a:t>
            </a:r>
            <a:endParaRPr kumimoji="1" lang="en-US" altLang="zh-CN" sz="2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08347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2569EC-990F-454E-9499-6A536A6CD650}"/>
              </a:ext>
            </a:extLst>
          </p:cNvPr>
          <p:cNvSpPr/>
          <p:nvPr/>
        </p:nvSpPr>
        <p:spPr>
          <a:xfrm>
            <a:off x="1496948" y="400051"/>
            <a:ext cx="77181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实例：房价预测</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回归模型</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3">
            <a:extLst>
              <a:ext uri="{FF2B5EF4-FFF2-40B4-BE49-F238E27FC236}">
                <a16:creationId xmlns:a16="http://schemas.microsoft.com/office/drawing/2014/main" id="{006E99C2-234C-4519-A75A-1DFC3C8AF64F}"/>
              </a:ext>
            </a:extLst>
          </p:cNvPr>
          <p:cNvGraphicFramePr>
            <a:graphicFrameLocks noGrp="1"/>
          </p:cNvGraphicFramePr>
          <p:nvPr>
            <p:extLst>
              <p:ext uri="{D42A27DB-BD31-4B8C-83A1-F6EECF244321}">
                <p14:modId xmlns:p14="http://schemas.microsoft.com/office/powerpoint/2010/main" val="2062891992"/>
              </p:ext>
            </p:extLst>
          </p:nvPr>
        </p:nvGraphicFramePr>
        <p:xfrm>
          <a:off x="6997507" y="1276349"/>
          <a:ext cx="3992880" cy="2966720"/>
        </p:xfrm>
        <a:graphic>
          <a:graphicData uri="http://schemas.openxmlformats.org/drawingml/2006/table">
            <a:tbl>
              <a:tblPr firstRow="1" bandRow="1">
                <a:tableStyleId>{5C22544A-7EE6-4342-B048-85BDC9FD1C3A}</a:tableStyleId>
              </a:tblPr>
              <a:tblGrid>
                <a:gridCol w="1971040">
                  <a:extLst>
                    <a:ext uri="{9D8B030D-6E8A-4147-A177-3AD203B41FA5}">
                      <a16:colId xmlns:a16="http://schemas.microsoft.com/office/drawing/2014/main" val="3449622386"/>
                    </a:ext>
                  </a:extLst>
                </a:gridCol>
                <a:gridCol w="2021840">
                  <a:extLst>
                    <a:ext uri="{9D8B030D-6E8A-4147-A177-3AD203B41FA5}">
                      <a16:colId xmlns:a16="http://schemas.microsoft.com/office/drawing/2014/main" val="1831633295"/>
                    </a:ext>
                  </a:extLst>
                </a:gridCol>
              </a:tblGrid>
              <a:tr h="370840">
                <a:tc>
                  <a:txBody>
                    <a:bodyPr/>
                    <a:lstStyle/>
                    <a:p>
                      <a:pPr algn="ctr"/>
                      <a:r>
                        <a:rPr lang="zh-CN" altLang="en-US" baseline="0" dirty="0">
                          <a:latin typeface="Times New Roman" panose="02020603050405020304" pitchFamily="18" charset="0"/>
                          <a:ea typeface="微软雅黑" panose="020B0503020204020204" pitchFamily="34" charset="-122"/>
                        </a:rPr>
                        <a:t>房屋面积（</a:t>
                      </a:r>
                      <a:r>
                        <a:rPr lang="en-US" altLang="zh-CN" baseline="0" dirty="0">
                          <a:latin typeface="Times New Roman" panose="02020603050405020304" pitchFamily="18" charset="0"/>
                          <a:ea typeface="微软雅黑" panose="020B0503020204020204" pitchFamily="34" charset="-122"/>
                        </a:rPr>
                        <a:t>X</a:t>
                      </a:r>
                      <a:r>
                        <a:rPr lang="zh-CN" altLang="en-US" baseline="0" dirty="0">
                          <a:latin typeface="Times New Roman" panose="02020603050405020304" pitchFamily="18" charset="0"/>
                          <a:ea typeface="微软雅黑" panose="020B0503020204020204" pitchFamily="34" charset="-122"/>
                        </a:rPr>
                        <a:t>）</a:t>
                      </a:r>
                    </a:p>
                  </a:txBody>
                  <a:tcPr/>
                </a:tc>
                <a:tc>
                  <a:txBody>
                    <a:bodyPr/>
                    <a:lstStyle/>
                    <a:p>
                      <a:pPr algn="ctr"/>
                      <a:r>
                        <a:rPr lang="zh-CN" altLang="en-US" baseline="0" dirty="0">
                          <a:latin typeface="Times New Roman" panose="02020603050405020304" pitchFamily="18" charset="0"/>
                          <a:ea typeface="微软雅黑" panose="020B0503020204020204" pitchFamily="34" charset="-122"/>
                        </a:rPr>
                        <a:t>房屋售价（</a:t>
                      </a:r>
                      <a:r>
                        <a:rPr lang="en-US" altLang="zh-CN" baseline="0" dirty="0">
                          <a:latin typeface="Times New Roman" panose="02020603050405020304" pitchFamily="18" charset="0"/>
                          <a:ea typeface="微软雅黑" panose="020B0503020204020204" pitchFamily="34" charset="-122"/>
                        </a:rPr>
                        <a:t>Y</a:t>
                      </a:r>
                      <a:r>
                        <a:rPr lang="zh-CN" altLang="en-US" baseline="0" dirty="0">
                          <a:latin typeface="Times New Roman" panose="02020603050405020304" pitchFamily="18" charset="0"/>
                          <a:ea typeface="微软雅黑" panose="020B0503020204020204" pitchFamily="34" charset="-122"/>
                        </a:rPr>
                        <a:t>）</a:t>
                      </a:r>
                    </a:p>
                  </a:txBody>
                  <a:tcPr/>
                </a:tc>
                <a:extLst>
                  <a:ext uri="{0D108BD9-81ED-4DB2-BD59-A6C34878D82A}">
                    <a16:rowId xmlns:a16="http://schemas.microsoft.com/office/drawing/2014/main" val="1896919056"/>
                  </a:ext>
                </a:extLst>
              </a:tr>
              <a:tr h="370840">
                <a:tc>
                  <a:txBody>
                    <a:bodyPr/>
                    <a:lstStyle/>
                    <a:p>
                      <a:pPr algn="ctr"/>
                      <a:r>
                        <a:rPr lang="en-US" altLang="zh-CN" baseline="0" dirty="0">
                          <a:latin typeface="Times New Roman" panose="02020603050405020304" pitchFamily="18" charset="0"/>
                          <a:ea typeface="微软雅黑" panose="020B0503020204020204" pitchFamily="34" charset="-122"/>
                        </a:rPr>
                        <a:t>60m</a:t>
                      </a:r>
                      <a:r>
                        <a:rPr lang="en-US" altLang="zh-CN" baseline="30000" dirty="0">
                          <a:latin typeface="Times New Roman" panose="02020603050405020304" pitchFamily="18" charset="0"/>
                          <a:ea typeface="微软雅黑" panose="020B0503020204020204" pitchFamily="34" charset="-122"/>
                        </a:rPr>
                        <a:t>2</a:t>
                      </a:r>
                      <a:endParaRPr lang="zh-CN" altLang="en-US" baseline="30000" dirty="0">
                        <a:latin typeface="Times New Roman" panose="02020603050405020304" pitchFamily="18" charset="0"/>
                        <a:ea typeface="微软雅黑" panose="020B0503020204020204" pitchFamily="34" charset="-122"/>
                      </a:endParaRPr>
                    </a:p>
                  </a:txBody>
                  <a:tcPr/>
                </a:tc>
                <a:tc>
                  <a:txBody>
                    <a:bodyPr/>
                    <a:lstStyle/>
                    <a:p>
                      <a:pPr algn="ctr"/>
                      <a:r>
                        <a:rPr lang="en-US" altLang="zh-CN" baseline="0" dirty="0">
                          <a:latin typeface="Times New Roman" panose="02020603050405020304" pitchFamily="18" charset="0"/>
                          <a:ea typeface="微软雅黑" panose="020B0503020204020204" pitchFamily="34" charset="-122"/>
                        </a:rPr>
                        <a:t>60</a:t>
                      </a:r>
                      <a:r>
                        <a:rPr lang="zh-CN" altLang="en-US" baseline="0" dirty="0">
                          <a:latin typeface="Times New Roman" panose="02020603050405020304" pitchFamily="18" charset="0"/>
                          <a:ea typeface="微软雅黑" panose="020B0503020204020204" pitchFamily="34" charset="-122"/>
                        </a:rPr>
                        <a:t>万</a:t>
                      </a:r>
                    </a:p>
                  </a:txBody>
                  <a:tcPr/>
                </a:tc>
                <a:extLst>
                  <a:ext uri="{0D108BD9-81ED-4DB2-BD59-A6C34878D82A}">
                    <a16:rowId xmlns:a16="http://schemas.microsoft.com/office/drawing/2014/main" val="3354268737"/>
                  </a:ext>
                </a:extLst>
              </a:tr>
              <a:tr h="370840">
                <a:tc>
                  <a:txBody>
                    <a:bodyPr/>
                    <a:lstStyle/>
                    <a:p>
                      <a:pPr algn="ctr"/>
                      <a:r>
                        <a:rPr lang="en-US" altLang="zh-CN" baseline="0" dirty="0">
                          <a:latin typeface="Times New Roman" panose="02020603050405020304" pitchFamily="18" charset="0"/>
                          <a:ea typeface="微软雅黑" panose="020B0503020204020204" pitchFamily="34" charset="-122"/>
                        </a:rPr>
                        <a:t>201m</a:t>
                      </a:r>
                      <a:r>
                        <a:rPr lang="en-US" altLang="zh-CN" baseline="30000" dirty="0">
                          <a:latin typeface="Times New Roman" panose="02020603050405020304" pitchFamily="18" charset="0"/>
                          <a:ea typeface="微软雅黑" panose="020B0503020204020204" pitchFamily="34" charset="-122"/>
                        </a:rPr>
                        <a:t>2</a:t>
                      </a:r>
                      <a:endParaRPr lang="zh-CN" altLang="en-US" baseline="30000" dirty="0">
                        <a:latin typeface="Times New Roman" panose="02020603050405020304" pitchFamily="18" charset="0"/>
                        <a:ea typeface="微软雅黑" panose="020B0503020204020204" pitchFamily="34" charset="-122"/>
                      </a:endParaRPr>
                    </a:p>
                  </a:txBody>
                  <a:tcPr/>
                </a:tc>
                <a:tc>
                  <a:txBody>
                    <a:bodyPr/>
                    <a:lstStyle/>
                    <a:p>
                      <a:pPr algn="ctr"/>
                      <a:r>
                        <a:rPr lang="en-US" altLang="zh-CN" baseline="0" dirty="0">
                          <a:latin typeface="Times New Roman" panose="02020603050405020304" pitchFamily="18" charset="0"/>
                          <a:ea typeface="微软雅黑" panose="020B0503020204020204" pitchFamily="34" charset="-122"/>
                        </a:rPr>
                        <a:t>275</a:t>
                      </a:r>
                      <a:r>
                        <a:rPr lang="zh-CN" altLang="en-US" baseline="0" dirty="0">
                          <a:latin typeface="Times New Roman" panose="02020603050405020304" pitchFamily="18" charset="0"/>
                          <a:ea typeface="微软雅黑" panose="020B0503020204020204" pitchFamily="34" charset="-122"/>
                        </a:rPr>
                        <a:t>万</a:t>
                      </a:r>
                    </a:p>
                  </a:txBody>
                  <a:tcPr/>
                </a:tc>
                <a:extLst>
                  <a:ext uri="{0D108BD9-81ED-4DB2-BD59-A6C34878D82A}">
                    <a16:rowId xmlns:a16="http://schemas.microsoft.com/office/drawing/2014/main" val="2198422682"/>
                  </a:ext>
                </a:extLst>
              </a:tr>
              <a:tr h="370840">
                <a:tc>
                  <a:txBody>
                    <a:bodyPr/>
                    <a:lstStyle/>
                    <a:p>
                      <a:pPr algn="ctr"/>
                      <a:r>
                        <a:rPr lang="en-US" altLang="zh-CN" baseline="0" dirty="0">
                          <a:latin typeface="Times New Roman" panose="02020603050405020304" pitchFamily="18" charset="0"/>
                          <a:ea typeface="微软雅黑" panose="020B0503020204020204" pitchFamily="34" charset="-122"/>
                        </a:rPr>
                        <a:t>75.9m</a:t>
                      </a:r>
                      <a:r>
                        <a:rPr lang="en-US" altLang="zh-CN" baseline="30000" dirty="0">
                          <a:latin typeface="Times New Roman" panose="02020603050405020304" pitchFamily="18" charset="0"/>
                          <a:ea typeface="微软雅黑" panose="020B0503020204020204" pitchFamily="34" charset="-122"/>
                        </a:rPr>
                        <a:t>2</a:t>
                      </a:r>
                      <a:endParaRPr lang="zh-CN" altLang="en-US" baseline="30000" dirty="0">
                        <a:latin typeface="Times New Roman" panose="02020603050405020304" pitchFamily="18" charset="0"/>
                        <a:ea typeface="微软雅黑" panose="020B0503020204020204" pitchFamily="34" charset="-122"/>
                      </a:endParaRPr>
                    </a:p>
                  </a:txBody>
                  <a:tcPr/>
                </a:tc>
                <a:tc>
                  <a:txBody>
                    <a:bodyPr/>
                    <a:lstStyle/>
                    <a:p>
                      <a:pPr algn="ctr"/>
                      <a:r>
                        <a:rPr lang="en-US" altLang="zh-CN" baseline="0" dirty="0">
                          <a:latin typeface="Times New Roman" panose="02020603050405020304" pitchFamily="18" charset="0"/>
                          <a:ea typeface="微软雅黑" panose="020B0503020204020204" pitchFamily="34" charset="-122"/>
                        </a:rPr>
                        <a:t>78</a:t>
                      </a:r>
                      <a:r>
                        <a:rPr lang="zh-CN" altLang="en-US" baseline="0" dirty="0">
                          <a:latin typeface="Times New Roman" panose="02020603050405020304" pitchFamily="18" charset="0"/>
                          <a:ea typeface="微软雅黑" panose="020B0503020204020204" pitchFamily="34" charset="-122"/>
                        </a:rPr>
                        <a:t>万</a:t>
                      </a:r>
                    </a:p>
                  </a:txBody>
                  <a:tcPr/>
                </a:tc>
                <a:extLst>
                  <a:ext uri="{0D108BD9-81ED-4DB2-BD59-A6C34878D82A}">
                    <a16:rowId xmlns:a16="http://schemas.microsoft.com/office/drawing/2014/main" val="1412834726"/>
                  </a:ext>
                </a:extLst>
              </a:tr>
              <a:tr h="370840">
                <a:tc>
                  <a:txBody>
                    <a:bodyPr/>
                    <a:lstStyle/>
                    <a:p>
                      <a:pPr algn="ctr"/>
                      <a:r>
                        <a:rPr lang="en-US" altLang="zh-CN" baseline="0" dirty="0">
                          <a:latin typeface="Times New Roman" panose="02020603050405020304" pitchFamily="18" charset="0"/>
                          <a:ea typeface="微软雅黑" panose="020B0503020204020204" pitchFamily="34" charset="-122"/>
                        </a:rPr>
                        <a:t>70.2m</a:t>
                      </a:r>
                      <a:r>
                        <a:rPr lang="en-US" altLang="zh-CN" baseline="30000" dirty="0">
                          <a:latin typeface="Times New Roman" panose="02020603050405020304" pitchFamily="18" charset="0"/>
                          <a:ea typeface="微软雅黑" panose="020B0503020204020204" pitchFamily="34" charset="-122"/>
                        </a:rPr>
                        <a:t>2</a:t>
                      </a:r>
                      <a:endParaRPr lang="zh-CN" altLang="en-US" baseline="30000" dirty="0">
                        <a:latin typeface="Times New Roman" panose="02020603050405020304" pitchFamily="18" charset="0"/>
                        <a:ea typeface="微软雅黑" panose="020B0503020204020204" pitchFamily="34" charset="-122"/>
                      </a:endParaRPr>
                    </a:p>
                  </a:txBody>
                  <a:tcPr/>
                </a:tc>
                <a:tc>
                  <a:txBody>
                    <a:bodyPr/>
                    <a:lstStyle/>
                    <a:p>
                      <a:pPr algn="ctr"/>
                      <a:r>
                        <a:rPr lang="en-US" altLang="zh-CN" baseline="0" dirty="0">
                          <a:latin typeface="Times New Roman" panose="02020603050405020304" pitchFamily="18" charset="0"/>
                          <a:ea typeface="微软雅黑" panose="020B0503020204020204" pitchFamily="34" charset="-122"/>
                        </a:rPr>
                        <a:t>66</a:t>
                      </a:r>
                      <a:r>
                        <a:rPr lang="zh-CN" altLang="en-US" baseline="0" dirty="0">
                          <a:latin typeface="Times New Roman" panose="02020603050405020304" pitchFamily="18" charset="0"/>
                          <a:ea typeface="微软雅黑" panose="020B0503020204020204" pitchFamily="34" charset="-122"/>
                        </a:rPr>
                        <a:t>万</a:t>
                      </a:r>
                    </a:p>
                  </a:txBody>
                  <a:tcPr/>
                </a:tc>
                <a:extLst>
                  <a:ext uri="{0D108BD9-81ED-4DB2-BD59-A6C34878D82A}">
                    <a16:rowId xmlns:a16="http://schemas.microsoft.com/office/drawing/2014/main" val="1832876043"/>
                  </a:ext>
                </a:extLst>
              </a:tr>
              <a:tr h="370840">
                <a:tc>
                  <a:txBody>
                    <a:bodyPr/>
                    <a:lstStyle/>
                    <a:p>
                      <a:pPr algn="ctr"/>
                      <a:r>
                        <a:rPr lang="en-US" altLang="zh-CN" baseline="0" dirty="0">
                          <a:latin typeface="Times New Roman" panose="02020603050405020304" pitchFamily="18" charset="0"/>
                          <a:ea typeface="微软雅黑" panose="020B0503020204020204" pitchFamily="34" charset="-122"/>
                        </a:rPr>
                        <a:t>55m</a:t>
                      </a:r>
                      <a:r>
                        <a:rPr lang="en-US" altLang="zh-CN" baseline="30000" dirty="0">
                          <a:latin typeface="Times New Roman" panose="02020603050405020304" pitchFamily="18" charset="0"/>
                          <a:ea typeface="微软雅黑" panose="020B0503020204020204" pitchFamily="34" charset="-122"/>
                        </a:rPr>
                        <a:t>2</a:t>
                      </a:r>
                      <a:endParaRPr lang="zh-CN" altLang="en-US" baseline="30000" dirty="0">
                        <a:latin typeface="Times New Roman" panose="02020603050405020304" pitchFamily="18" charset="0"/>
                        <a:ea typeface="微软雅黑" panose="020B0503020204020204" pitchFamily="34" charset="-122"/>
                      </a:endParaRPr>
                    </a:p>
                  </a:txBody>
                  <a:tcPr/>
                </a:tc>
                <a:tc>
                  <a:txBody>
                    <a:bodyPr/>
                    <a:lstStyle/>
                    <a:p>
                      <a:pPr algn="ctr"/>
                      <a:r>
                        <a:rPr lang="en-US" altLang="zh-CN" baseline="0" dirty="0">
                          <a:latin typeface="Times New Roman" panose="02020603050405020304" pitchFamily="18" charset="0"/>
                          <a:ea typeface="微软雅黑" panose="020B0503020204020204" pitchFamily="34" charset="-122"/>
                        </a:rPr>
                        <a:t>57</a:t>
                      </a:r>
                      <a:r>
                        <a:rPr lang="zh-CN" altLang="en-US" baseline="0" dirty="0">
                          <a:latin typeface="Times New Roman" panose="02020603050405020304" pitchFamily="18" charset="0"/>
                          <a:ea typeface="微软雅黑" panose="020B0503020204020204" pitchFamily="34" charset="-122"/>
                        </a:rPr>
                        <a:t>万</a:t>
                      </a:r>
                    </a:p>
                  </a:txBody>
                  <a:tcPr/>
                </a:tc>
                <a:extLst>
                  <a:ext uri="{0D108BD9-81ED-4DB2-BD59-A6C34878D82A}">
                    <a16:rowId xmlns:a16="http://schemas.microsoft.com/office/drawing/2014/main" val="810820419"/>
                  </a:ext>
                </a:extLst>
              </a:tr>
              <a:tr h="370840">
                <a:tc>
                  <a:txBody>
                    <a:bodyPr/>
                    <a:lstStyle/>
                    <a:p>
                      <a:pPr algn="ctr"/>
                      <a:r>
                        <a:rPr lang="en-US" altLang="zh-CN" baseline="0" dirty="0">
                          <a:latin typeface="Times New Roman" panose="02020603050405020304" pitchFamily="18" charset="0"/>
                          <a:ea typeface="微软雅黑" panose="020B0503020204020204" pitchFamily="34" charset="-122"/>
                        </a:rPr>
                        <a:t>56m</a:t>
                      </a:r>
                      <a:r>
                        <a:rPr lang="en-US" altLang="zh-CN" baseline="30000" dirty="0">
                          <a:latin typeface="Times New Roman" panose="02020603050405020304" pitchFamily="18" charset="0"/>
                          <a:ea typeface="微软雅黑" panose="020B0503020204020204" pitchFamily="34" charset="-122"/>
                        </a:rPr>
                        <a:t>2</a:t>
                      </a:r>
                      <a:endParaRPr lang="zh-CN" altLang="en-US" baseline="30000" dirty="0">
                        <a:latin typeface="Times New Roman" panose="02020603050405020304" pitchFamily="18" charset="0"/>
                        <a:ea typeface="微软雅黑" panose="020B0503020204020204" pitchFamily="34" charset="-122"/>
                      </a:endParaRPr>
                    </a:p>
                  </a:txBody>
                  <a:tcPr/>
                </a:tc>
                <a:tc>
                  <a:txBody>
                    <a:bodyPr/>
                    <a:lstStyle/>
                    <a:p>
                      <a:pPr algn="ctr"/>
                      <a:r>
                        <a:rPr lang="en-US" altLang="zh-CN" baseline="0" dirty="0">
                          <a:latin typeface="Times New Roman" panose="02020603050405020304" pitchFamily="18" charset="0"/>
                          <a:ea typeface="微软雅黑" panose="020B0503020204020204" pitchFamily="34" charset="-122"/>
                        </a:rPr>
                        <a:t>55</a:t>
                      </a:r>
                      <a:r>
                        <a:rPr lang="zh-CN" altLang="en-US" baseline="0" dirty="0">
                          <a:latin typeface="Times New Roman" panose="02020603050405020304" pitchFamily="18" charset="0"/>
                          <a:ea typeface="微软雅黑" panose="020B0503020204020204" pitchFamily="34" charset="-122"/>
                        </a:rPr>
                        <a:t>万</a:t>
                      </a:r>
                    </a:p>
                  </a:txBody>
                  <a:tcPr/>
                </a:tc>
                <a:extLst>
                  <a:ext uri="{0D108BD9-81ED-4DB2-BD59-A6C34878D82A}">
                    <a16:rowId xmlns:a16="http://schemas.microsoft.com/office/drawing/2014/main" val="1370199841"/>
                  </a:ext>
                </a:extLst>
              </a:tr>
              <a:tr h="370840">
                <a:tc>
                  <a:txBody>
                    <a:bodyPr/>
                    <a:lstStyle/>
                    <a:p>
                      <a:pPr algn="ctr"/>
                      <a:r>
                        <a:rPr lang="en-US" altLang="zh-CN" baseline="0" dirty="0">
                          <a:latin typeface="Times New Roman" panose="02020603050405020304" pitchFamily="18" charset="0"/>
                          <a:ea typeface="微软雅黑" panose="020B0503020204020204" pitchFamily="34" charset="-122"/>
                        </a:rPr>
                        <a:t>60m</a:t>
                      </a:r>
                      <a:r>
                        <a:rPr lang="en-US" altLang="zh-CN" baseline="30000" dirty="0">
                          <a:latin typeface="Times New Roman" panose="02020603050405020304" pitchFamily="18" charset="0"/>
                          <a:ea typeface="微软雅黑" panose="020B0503020204020204" pitchFamily="34" charset="-122"/>
                        </a:rPr>
                        <a:t>2</a:t>
                      </a:r>
                      <a:endParaRPr lang="zh-CN" altLang="en-US" baseline="30000" dirty="0">
                        <a:latin typeface="Times New Roman" panose="02020603050405020304" pitchFamily="18" charset="0"/>
                        <a:ea typeface="微软雅黑" panose="020B0503020204020204" pitchFamily="34" charset="-122"/>
                      </a:endParaRPr>
                    </a:p>
                  </a:txBody>
                  <a:tcPr/>
                </a:tc>
                <a:tc>
                  <a:txBody>
                    <a:bodyPr/>
                    <a:lstStyle/>
                    <a:p>
                      <a:pPr algn="ctr"/>
                      <a:r>
                        <a:rPr lang="en-US" altLang="zh-CN" baseline="0" dirty="0">
                          <a:latin typeface="Times New Roman" panose="02020603050405020304" pitchFamily="18" charset="0"/>
                          <a:ea typeface="微软雅黑" panose="020B0503020204020204" pitchFamily="34" charset="-122"/>
                        </a:rPr>
                        <a:t>56</a:t>
                      </a:r>
                      <a:r>
                        <a:rPr lang="zh-CN" altLang="en-US" baseline="0" dirty="0">
                          <a:latin typeface="Times New Roman" panose="02020603050405020304" pitchFamily="18" charset="0"/>
                          <a:ea typeface="微软雅黑" panose="020B0503020204020204" pitchFamily="34" charset="-122"/>
                        </a:rPr>
                        <a:t>万</a:t>
                      </a:r>
                    </a:p>
                  </a:txBody>
                  <a:tcPr/>
                </a:tc>
                <a:extLst>
                  <a:ext uri="{0D108BD9-81ED-4DB2-BD59-A6C34878D82A}">
                    <a16:rowId xmlns:a16="http://schemas.microsoft.com/office/drawing/2014/main" val="3289382457"/>
                  </a:ext>
                </a:extLst>
              </a:tr>
            </a:tbl>
          </a:graphicData>
        </a:graphic>
      </p:graphicFrame>
      <p:pic>
        <p:nvPicPr>
          <p:cNvPr id="6" name="图片 5">
            <a:extLst>
              <a:ext uri="{FF2B5EF4-FFF2-40B4-BE49-F238E27FC236}">
                <a16:creationId xmlns:a16="http://schemas.microsoft.com/office/drawing/2014/main" id="{C6DF63F8-ADC3-47CB-9C10-07B6AEB936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693" y="1408429"/>
            <a:ext cx="2482362" cy="5378451"/>
          </a:xfrm>
          <a:prstGeom prst="rect">
            <a:avLst/>
          </a:prstGeom>
        </p:spPr>
      </p:pic>
      <p:pic>
        <p:nvPicPr>
          <p:cNvPr id="8" name="图片 7">
            <a:extLst>
              <a:ext uri="{FF2B5EF4-FFF2-40B4-BE49-F238E27FC236}">
                <a16:creationId xmlns:a16="http://schemas.microsoft.com/office/drawing/2014/main" id="{994DF2B9-0F9F-4185-9F45-4B5BD8DB71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7456" y="1408429"/>
            <a:ext cx="2482363" cy="5378452"/>
          </a:xfrm>
          <a:prstGeom prst="rect">
            <a:avLst/>
          </a:prstGeom>
        </p:spPr>
      </p:pic>
      <p:sp>
        <p:nvSpPr>
          <p:cNvPr id="9" name="文本框 8">
            <a:extLst>
              <a:ext uri="{FF2B5EF4-FFF2-40B4-BE49-F238E27FC236}">
                <a16:creationId xmlns:a16="http://schemas.microsoft.com/office/drawing/2014/main" id="{F4A9633F-3CED-4A19-A32C-0900575EA58A}"/>
              </a:ext>
            </a:extLst>
          </p:cNvPr>
          <p:cNvSpPr txBox="1"/>
          <p:nvPr/>
        </p:nvSpPr>
        <p:spPr>
          <a:xfrm>
            <a:off x="6766952" y="4381596"/>
            <a:ext cx="4896336" cy="1745478"/>
          </a:xfrm>
          <a:prstGeom prst="rect">
            <a:avLst/>
          </a:prstGeom>
          <a:noFill/>
        </p:spPr>
        <p:txBody>
          <a:bodyPr wrap="square" rtlCol="0" anchor="t">
            <a:spAutoFit/>
          </a:bodyPr>
          <a:lstStyle/>
          <a:p>
            <a:pPr marL="342900" marR="0" lvl="0" indent="-342900" algn="l" defTabSz="914400" rtl="0" eaLnBrk="1" fontAlgn="auto" latinLnBrk="0" hangingPunct="1">
              <a:lnSpc>
                <a:spcPct val="125000"/>
              </a:lnSpc>
              <a:spcBef>
                <a:spcPts val="0"/>
              </a:spcBef>
              <a:spcAft>
                <a:spcPts val="0"/>
              </a:spcAft>
              <a:buClrTx/>
              <a:buSzTx/>
              <a:buFont typeface="Wingdings" panose="05000000000000000000" charset="0"/>
              <a:buChar char=""/>
              <a:defRPr/>
            </a:pPr>
            <a:r>
              <a:rPr kumimoji="1" lang="en-US" altLang="zh-CN" sz="22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m</a:t>
            </a:r>
            <a:r>
              <a:rPr kumimoji="1"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a:t>
            </a: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样本个数</a:t>
            </a:r>
            <a:endParaRPr kumimoji="1"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endParaRPr>
          </a:p>
          <a:p>
            <a:pPr marL="342900" marR="0" lvl="0" indent="-342900" algn="l" defTabSz="914400" rtl="0" eaLnBrk="1" fontAlgn="auto" latinLnBrk="0" hangingPunct="1">
              <a:lnSpc>
                <a:spcPct val="125000"/>
              </a:lnSpc>
              <a:spcBef>
                <a:spcPts val="0"/>
              </a:spcBef>
              <a:spcAft>
                <a:spcPts val="0"/>
              </a:spcAft>
              <a:buClrTx/>
              <a:buSzTx/>
              <a:buFont typeface="Wingdings" panose="05000000000000000000" charset="0"/>
              <a:buChar char=""/>
              <a:defRPr/>
            </a:pPr>
            <a:r>
              <a:rPr kumimoji="1" lang="en-US" altLang="zh-CN" sz="2200" i="1" dirty="0">
                <a:solidFill>
                  <a:prstClr val="black"/>
                </a:solidFill>
                <a:latin typeface="Times New Roman" panose="02020603050405020304" pitchFamily="18" charset="0"/>
                <a:ea typeface="微软雅黑" panose="020B0503020204020204" pitchFamily="34" charset="-122"/>
                <a:sym typeface="+mn-ea"/>
              </a:rPr>
              <a:t>x</a:t>
            </a:r>
            <a:r>
              <a:rPr kumimoji="1" lang="en-US" altLang="zh-CN" sz="2200" dirty="0">
                <a:solidFill>
                  <a:prstClr val="black"/>
                </a:solidFill>
                <a:latin typeface="Times New Roman" panose="02020603050405020304" pitchFamily="18" charset="0"/>
                <a:ea typeface="微软雅黑" panose="020B0503020204020204" pitchFamily="34" charset="-122"/>
                <a:sym typeface="+mn-ea"/>
              </a:rPr>
              <a:t>=</a:t>
            </a:r>
            <a:r>
              <a:rPr kumimoji="1" lang="zh-CN" altLang="en-US" sz="2200" dirty="0">
                <a:solidFill>
                  <a:prstClr val="black"/>
                </a:solidFill>
                <a:latin typeface="Times New Roman" panose="02020603050405020304" pitchFamily="18" charset="0"/>
                <a:ea typeface="微软雅黑" panose="020B0503020204020204" pitchFamily="34" charset="-122"/>
                <a:sym typeface="+mn-ea"/>
              </a:rPr>
              <a:t>输入变量</a:t>
            </a:r>
            <a:r>
              <a:rPr kumimoji="1" lang="en-US" altLang="zh-CN" sz="2200" dirty="0">
                <a:solidFill>
                  <a:prstClr val="black"/>
                </a:solidFill>
                <a:latin typeface="Times New Roman" panose="02020603050405020304" pitchFamily="18" charset="0"/>
                <a:ea typeface="微软雅黑" panose="020B0503020204020204" pitchFamily="34" charset="-122"/>
                <a:sym typeface="+mn-ea"/>
              </a:rPr>
              <a:t>/</a:t>
            </a:r>
            <a:r>
              <a:rPr kumimoji="1" lang="zh-CN" altLang="en-US" sz="2200" dirty="0">
                <a:solidFill>
                  <a:prstClr val="black"/>
                </a:solidFill>
                <a:latin typeface="Times New Roman" panose="02020603050405020304" pitchFamily="18" charset="0"/>
                <a:ea typeface="微软雅黑" panose="020B0503020204020204" pitchFamily="34" charset="-122"/>
                <a:sym typeface="+mn-ea"/>
              </a:rPr>
              <a:t>特征（</a:t>
            </a:r>
            <a:r>
              <a:rPr kumimoji="1" lang="en-US" altLang="zh-CN" sz="2200" dirty="0">
                <a:solidFill>
                  <a:prstClr val="black"/>
                </a:solidFill>
                <a:latin typeface="Times New Roman" panose="02020603050405020304" pitchFamily="18" charset="0"/>
                <a:ea typeface="微软雅黑" panose="020B0503020204020204" pitchFamily="34" charset="-122"/>
                <a:sym typeface="+mn-ea"/>
              </a:rPr>
              <a:t>Features</a:t>
            </a:r>
            <a:r>
              <a:rPr kumimoji="1" lang="zh-CN" altLang="en-US" sz="2200" dirty="0">
                <a:solidFill>
                  <a:prstClr val="black"/>
                </a:solidFill>
                <a:latin typeface="Times New Roman" panose="02020603050405020304" pitchFamily="18" charset="0"/>
                <a:ea typeface="微软雅黑" panose="020B0503020204020204" pitchFamily="34" charset="-122"/>
                <a:sym typeface="+mn-ea"/>
              </a:rPr>
              <a:t>）</a:t>
            </a:r>
            <a:endParaRPr kumimoji="1" lang="en-US" altLang="zh-CN" sz="2200" dirty="0">
              <a:solidFill>
                <a:prstClr val="black"/>
              </a:solidFill>
              <a:latin typeface="Times New Roman" panose="02020603050405020304" pitchFamily="18" charset="0"/>
              <a:ea typeface="微软雅黑" panose="020B0503020204020204" pitchFamily="34" charset="-122"/>
              <a:sym typeface="+mn-ea"/>
            </a:endParaRPr>
          </a:p>
          <a:p>
            <a:pPr marL="342900" marR="0" lvl="0" indent="-342900" algn="l" defTabSz="914400" rtl="0" eaLnBrk="1" fontAlgn="auto" latinLnBrk="0" hangingPunct="1">
              <a:lnSpc>
                <a:spcPct val="125000"/>
              </a:lnSpc>
              <a:spcBef>
                <a:spcPts val="0"/>
              </a:spcBef>
              <a:spcAft>
                <a:spcPts val="0"/>
              </a:spcAft>
              <a:buClrTx/>
              <a:buSzTx/>
              <a:buFont typeface="Wingdings" panose="05000000000000000000" charset="0"/>
              <a:buChar char=""/>
              <a:defRPr/>
            </a:pPr>
            <a:r>
              <a:rPr kumimoji="1" lang="en-US" altLang="zh-CN" sz="22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y</a:t>
            </a:r>
            <a:r>
              <a:rPr kumimoji="1"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a:t>
            </a: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输出变量</a:t>
            </a:r>
            <a:r>
              <a:rPr kumimoji="1"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a:t>
            </a: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标签</a:t>
            </a:r>
            <a:r>
              <a:rPr kumimoji="1" lang="zh-CN" altLang="en-US" sz="2200" dirty="0">
                <a:solidFill>
                  <a:prstClr val="black"/>
                </a:solidFill>
                <a:latin typeface="Times New Roman" panose="02020603050405020304" pitchFamily="18" charset="0"/>
                <a:ea typeface="微软雅黑" panose="020B0503020204020204" pitchFamily="34" charset="-122"/>
                <a:sym typeface="+mn-ea"/>
              </a:rPr>
              <a:t>（</a:t>
            </a:r>
            <a:r>
              <a:rPr kumimoji="1" lang="en-US" altLang="zh-CN" sz="2200" dirty="0">
                <a:solidFill>
                  <a:prstClr val="black"/>
                </a:solidFill>
                <a:latin typeface="Times New Roman" panose="02020603050405020304" pitchFamily="18" charset="0"/>
                <a:ea typeface="微软雅黑" panose="020B0503020204020204" pitchFamily="34" charset="-122"/>
                <a:sym typeface="+mn-ea"/>
              </a:rPr>
              <a:t>Label</a:t>
            </a:r>
            <a:r>
              <a:rPr kumimoji="1" lang="zh-CN" altLang="en-US" sz="2200" dirty="0">
                <a:solidFill>
                  <a:prstClr val="black"/>
                </a:solidFill>
                <a:latin typeface="Times New Roman" panose="02020603050405020304" pitchFamily="18" charset="0"/>
                <a:ea typeface="微软雅黑" panose="020B0503020204020204" pitchFamily="34" charset="-122"/>
                <a:sym typeface="+mn-ea"/>
              </a:rPr>
              <a:t>）</a:t>
            </a:r>
            <a:endParaRPr kumimoji="1" lang="en-US" altLang="zh-CN" sz="2200" dirty="0">
              <a:solidFill>
                <a:prstClr val="black"/>
              </a:solidFill>
              <a:latin typeface="Times New Roman" panose="02020603050405020304" pitchFamily="18" charset="0"/>
              <a:ea typeface="微软雅黑" panose="020B0503020204020204" pitchFamily="34" charset="-122"/>
              <a:sym typeface="+mn-ea"/>
            </a:endParaRPr>
          </a:p>
          <a:p>
            <a:pPr marL="342900" marR="0" lvl="0" indent="-342900" algn="l" defTabSz="914400" rtl="0" eaLnBrk="1" fontAlgn="auto" latinLnBrk="0" hangingPunct="1">
              <a:lnSpc>
                <a:spcPct val="125000"/>
              </a:lnSpc>
              <a:spcBef>
                <a:spcPts val="0"/>
              </a:spcBef>
              <a:spcAft>
                <a:spcPts val="0"/>
              </a:spcAft>
              <a:buClrTx/>
              <a:buSzTx/>
              <a:buFont typeface="Wingdings" panose="05000000000000000000" charset="0"/>
              <a:buChar char=""/>
              <a:defRPr/>
            </a:pP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a:t>
            </a:r>
            <a:r>
              <a:rPr kumimoji="1" lang="en-US" altLang="zh-CN" sz="22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x</a:t>
            </a:r>
            <a:r>
              <a:rPr kumimoji="1"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 </a:t>
            </a:r>
            <a:r>
              <a:rPr kumimoji="1" lang="en-US" altLang="zh-CN" sz="22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y</a:t>
            </a: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a:t>
            </a:r>
            <a:r>
              <a:rPr kumimoji="1"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  </a:t>
            </a: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rPr>
              <a:t>训练样本</a:t>
            </a:r>
            <a:endParaRPr kumimoji="1"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mn-ea"/>
            </a:endParaRPr>
          </a:p>
        </p:txBody>
      </p:sp>
    </p:spTree>
    <p:extLst>
      <p:ext uri="{BB962C8B-B14F-4D97-AF65-F5344CB8AC3E}">
        <p14:creationId xmlns:p14="http://schemas.microsoft.com/office/powerpoint/2010/main" val="259890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2569EC-990F-454E-9499-6A536A6CD650}"/>
              </a:ext>
            </a:extLst>
          </p:cNvPr>
          <p:cNvSpPr/>
          <p:nvPr/>
        </p:nvSpPr>
        <p:spPr>
          <a:xfrm>
            <a:off x="1496948" y="400051"/>
            <a:ext cx="77181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实例：房价预测</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回归模型</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FCC611D4-6277-41D2-946E-D14116136D26}"/>
              </a:ext>
            </a:extLst>
          </p:cNvPr>
          <p:cNvPicPr>
            <a:picLocks noChangeAspect="1"/>
          </p:cNvPicPr>
          <p:nvPr/>
        </p:nvPicPr>
        <p:blipFill>
          <a:blip r:embed="rId3"/>
          <a:stretch>
            <a:fillRect/>
          </a:stretch>
        </p:blipFill>
        <p:spPr>
          <a:xfrm>
            <a:off x="174491" y="1881620"/>
            <a:ext cx="6459989" cy="4065956"/>
          </a:xfrm>
          <a:prstGeom prst="rect">
            <a:avLst/>
          </a:prstGeom>
        </p:spPr>
      </p:pic>
      <p:pic>
        <p:nvPicPr>
          <p:cNvPr id="5" name="图片 4">
            <a:extLst>
              <a:ext uri="{FF2B5EF4-FFF2-40B4-BE49-F238E27FC236}">
                <a16:creationId xmlns:a16="http://schemas.microsoft.com/office/drawing/2014/main" id="{46F40495-E2A9-44FB-95D1-F8DF6FD4093E}"/>
              </a:ext>
            </a:extLst>
          </p:cNvPr>
          <p:cNvPicPr>
            <a:picLocks noChangeAspect="1"/>
          </p:cNvPicPr>
          <p:nvPr/>
        </p:nvPicPr>
        <p:blipFill>
          <a:blip r:embed="rId4"/>
          <a:stretch>
            <a:fillRect/>
          </a:stretch>
        </p:blipFill>
        <p:spPr>
          <a:xfrm>
            <a:off x="6634480" y="1013933"/>
            <a:ext cx="5232161" cy="3087671"/>
          </a:xfrm>
          <a:prstGeom prst="rect">
            <a:avLst/>
          </a:prstGeom>
        </p:spPr>
      </p:pic>
      <p:graphicFrame>
        <p:nvGraphicFramePr>
          <p:cNvPr id="6" name="对象 5">
            <a:extLst>
              <a:ext uri="{FF2B5EF4-FFF2-40B4-BE49-F238E27FC236}">
                <a16:creationId xmlns:a16="http://schemas.microsoft.com/office/drawing/2014/main" id="{4FD46851-0BD1-452B-8D51-0570E76C0BCB}"/>
              </a:ext>
            </a:extLst>
          </p:cNvPr>
          <p:cNvGraphicFramePr>
            <a:graphicFrameLocks noChangeAspect="1"/>
          </p:cNvGraphicFramePr>
          <p:nvPr>
            <p:extLst>
              <p:ext uri="{D42A27DB-BD31-4B8C-83A1-F6EECF244321}">
                <p14:modId xmlns:p14="http://schemas.microsoft.com/office/powerpoint/2010/main" val="3412055957"/>
              </p:ext>
            </p:extLst>
          </p:nvPr>
        </p:nvGraphicFramePr>
        <p:xfrm>
          <a:off x="8425695" y="4664686"/>
          <a:ext cx="1649730" cy="449927"/>
        </p:xfrm>
        <a:graphic>
          <a:graphicData uri="http://schemas.openxmlformats.org/presentationml/2006/ole">
            <mc:AlternateContent xmlns:mc="http://schemas.openxmlformats.org/markup-compatibility/2006">
              <mc:Choice xmlns:v="urn:schemas-microsoft-com:vml" Requires="v">
                <p:oleObj spid="_x0000_s11287" name="Equation" r:id="rId5" imgW="698400" imgH="190440" progId="Equation.DSMT4">
                  <p:embed/>
                </p:oleObj>
              </mc:Choice>
              <mc:Fallback>
                <p:oleObj name="Equation" r:id="rId5" imgW="698400" imgH="190440" progId="Equation.DSMT4">
                  <p:embed/>
                  <p:pic>
                    <p:nvPicPr>
                      <p:cNvPr id="0" name=""/>
                      <p:cNvPicPr/>
                      <p:nvPr/>
                    </p:nvPicPr>
                    <p:blipFill>
                      <a:blip r:embed="rId6"/>
                      <a:stretch>
                        <a:fillRect/>
                      </a:stretch>
                    </p:blipFill>
                    <p:spPr>
                      <a:xfrm>
                        <a:off x="8425695" y="4664686"/>
                        <a:ext cx="1649730" cy="449927"/>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92C7521A-8E5D-446E-9F03-BC1EDBF1995D}"/>
              </a:ext>
            </a:extLst>
          </p:cNvPr>
          <p:cNvSpPr/>
          <p:nvPr/>
        </p:nvSpPr>
        <p:spPr>
          <a:xfrm>
            <a:off x="7025640" y="4096542"/>
            <a:ext cx="4378960" cy="1859292"/>
          </a:xfrm>
          <a:prstGeom prst="rect">
            <a:avLst/>
          </a:prstGeom>
        </p:spPr>
        <p:txBody>
          <a:bodyPr wrap="squar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学习目标</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用以表示房价的函数</a:t>
            </a: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是参数（</a:t>
            </a:r>
            <a:r>
              <a:rPr lang="en-US" altLang="zh-CN" dirty="0">
                <a:solidFill>
                  <a:prstClr val="black"/>
                </a:solidFill>
                <a:latin typeface="微软雅黑" panose="020B0503020204020204" pitchFamily="34" charset="-122"/>
                <a:ea typeface="微软雅黑" panose="020B0503020204020204" pitchFamily="34" charset="-122"/>
              </a:rPr>
              <a:t>Parameter</a:t>
            </a:r>
            <a:r>
              <a:rPr lang="zh-CN" altLang="en-US" dirty="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如何来计算       呢？</a:t>
            </a:r>
            <a:endParaRPr lang="en-US" altLang="zh-CN" dirty="0">
              <a:solidFill>
                <a:prstClr val="black"/>
              </a:solidFill>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0E02E5E8-302E-4055-B81E-93A8A4FFEDAD}"/>
              </a:ext>
            </a:extLst>
          </p:cNvPr>
          <p:cNvGraphicFramePr>
            <a:graphicFrameLocks noChangeAspect="1"/>
          </p:cNvGraphicFramePr>
          <p:nvPr>
            <p:extLst>
              <p:ext uri="{D42A27DB-BD31-4B8C-83A1-F6EECF244321}">
                <p14:modId xmlns:p14="http://schemas.microsoft.com/office/powerpoint/2010/main" val="2515069606"/>
              </p:ext>
            </p:extLst>
          </p:nvPr>
        </p:nvGraphicFramePr>
        <p:xfrm>
          <a:off x="7395408" y="5017851"/>
          <a:ext cx="337820" cy="506730"/>
        </p:xfrm>
        <a:graphic>
          <a:graphicData uri="http://schemas.openxmlformats.org/presentationml/2006/ole">
            <mc:AlternateContent xmlns:mc="http://schemas.openxmlformats.org/markup-compatibility/2006">
              <mc:Choice xmlns:v="urn:schemas-microsoft-com:vml" Requires="v">
                <p:oleObj spid="_x0000_s11288" name="Equation" r:id="rId7" imgW="126720" imgH="190440" progId="Equation.DSMT4">
                  <p:embed/>
                </p:oleObj>
              </mc:Choice>
              <mc:Fallback>
                <p:oleObj name="Equation" r:id="rId7" imgW="126720" imgH="190440" progId="Equation.DSMT4">
                  <p:embed/>
                  <p:pic>
                    <p:nvPicPr>
                      <p:cNvPr id="0" name=""/>
                      <p:cNvPicPr/>
                      <p:nvPr/>
                    </p:nvPicPr>
                    <p:blipFill>
                      <a:blip r:embed="rId8"/>
                      <a:stretch>
                        <a:fillRect/>
                      </a:stretch>
                    </p:blipFill>
                    <p:spPr>
                      <a:xfrm>
                        <a:off x="7395408" y="5017851"/>
                        <a:ext cx="337820" cy="50673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3052C117-2F2C-4D5F-87EE-09A916845BF5}"/>
              </a:ext>
            </a:extLst>
          </p:cNvPr>
          <p:cNvGraphicFramePr>
            <a:graphicFrameLocks noChangeAspect="1"/>
          </p:cNvGraphicFramePr>
          <p:nvPr>
            <p:extLst>
              <p:ext uri="{D42A27DB-BD31-4B8C-83A1-F6EECF244321}">
                <p14:modId xmlns:p14="http://schemas.microsoft.com/office/powerpoint/2010/main" val="3287833920"/>
              </p:ext>
            </p:extLst>
          </p:nvPr>
        </p:nvGraphicFramePr>
        <p:xfrm>
          <a:off x="8743830" y="5504780"/>
          <a:ext cx="337820" cy="506730"/>
        </p:xfrm>
        <a:graphic>
          <a:graphicData uri="http://schemas.openxmlformats.org/presentationml/2006/ole">
            <mc:AlternateContent xmlns:mc="http://schemas.openxmlformats.org/markup-compatibility/2006">
              <mc:Choice xmlns:v="urn:schemas-microsoft-com:vml" Requires="v">
                <p:oleObj spid="_x0000_s11289" name="Equation" r:id="rId9" imgW="126720" imgH="190440" progId="Equation.DSMT4">
                  <p:embed/>
                </p:oleObj>
              </mc:Choice>
              <mc:Fallback>
                <p:oleObj name="Equation" r:id="rId9" imgW="126720" imgH="190440" progId="Equation.DSMT4">
                  <p:embed/>
                  <p:pic>
                    <p:nvPicPr>
                      <p:cNvPr id="8" name="对象 7">
                        <a:extLst>
                          <a:ext uri="{FF2B5EF4-FFF2-40B4-BE49-F238E27FC236}">
                            <a16:creationId xmlns:a16="http://schemas.microsoft.com/office/drawing/2014/main" id="{0E02E5E8-302E-4055-B81E-93A8A4FFEDAD}"/>
                          </a:ext>
                        </a:extLst>
                      </p:cNvPr>
                      <p:cNvPicPr/>
                      <p:nvPr/>
                    </p:nvPicPr>
                    <p:blipFill>
                      <a:blip r:embed="rId8"/>
                      <a:stretch>
                        <a:fillRect/>
                      </a:stretch>
                    </p:blipFill>
                    <p:spPr>
                      <a:xfrm>
                        <a:off x="8743830" y="5504780"/>
                        <a:ext cx="337820" cy="506730"/>
                      </a:xfrm>
                      <a:prstGeom prst="rect">
                        <a:avLst/>
                      </a:prstGeom>
                    </p:spPr>
                  </p:pic>
                </p:oleObj>
              </mc:Fallback>
            </mc:AlternateContent>
          </a:graphicData>
        </a:graphic>
      </p:graphicFrame>
    </p:spTree>
    <p:extLst>
      <p:ext uri="{BB962C8B-B14F-4D97-AF65-F5344CB8AC3E}">
        <p14:creationId xmlns:p14="http://schemas.microsoft.com/office/powerpoint/2010/main" val="3606062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7C72375-4ED2-463B-B301-275EFFDA02D4}"/>
              </a:ext>
            </a:extLst>
          </p:cNvPr>
          <p:cNvSpPr/>
          <p:nvPr/>
        </p:nvSpPr>
        <p:spPr>
          <a:xfrm>
            <a:off x="1496948" y="400051"/>
            <a:ext cx="77181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实例：房价预测</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回归模型</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AA344C02-D7E9-49F7-ACBB-3135FCD902B0}"/>
              </a:ext>
            </a:extLst>
          </p:cNvPr>
          <p:cNvPicPr>
            <a:picLocks noChangeAspect="1"/>
          </p:cNvPicPr>
          <p:nvPr/>
        </p:nvPicPr>
        <p:blipFill>
          <a:blip r:embed="rId2"/>
          <a:stretch>
            <a:fillRect/>
          </a:stretch>
        </p:blipFill>
        <p:spPr>
          <a:xfrm>
            <a:off x="5589771" y="1879739"/>
            <a:ext cx="6612389" cy="4037644"/>
          </a:xfrm>
          <a:prstGeom prst="rect">
            <a:avLst/>
          </a:prstGeom>
        </p:spPr>
      </p:pic>
      <p:sp>
        <p:nvSpPr>
          <p:cNvPr id="5" name="矩形 4">
            <a:extLst>
              <a:ext uri="{FF2B5EF4-FFF2-40B4-BE49-F238E27FC236}">
                <a16:creationId xmlns:a16="http://schemas.microsoft.com/office/drawing/2014/main" id="{51B9DD14-DB15-4932-A9AC-D28CE36FBEF8}"/>
              </a:ext>
            </a:extLst>
          </p:cNvPr>
          <p:cNvSpPr/>
          <p:nvPr/>
        </p:nvSpPr>
        <p:spPr>
          <a:xfrm>
            <a:off x="670440" y="1338084"/>
            <a:ext cx="1646040" cy="458908"/>
          </a:xfrm>
          <a:prstGeom prst="rect">
            <a:avLst/>
          </a:prstGeom>
        </p:spPr>
        <p:txBody>
          <a:bodyPr wrap="squar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方案一</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697DB494-1142-4267-AAFB-35AE8D572147}"/>
              </a:ext>
            </a:extLst>
          </p:cNvPr>
          <p:cNvSpPr/>
          <p:nvPr/>
        </p:nvSpPr>
        <p:spPr>
          <a:xfrm>
            <a:off x="6339720" y="1335048"/>
            <a:ext cx="1646040" cy="458908"/>
          </a:xfrm>
          <a:prstGeom prst="rect">
            <a:avLst/>
          </a:prstGeom>
        </p:spPr>
        <p:txBody>
          <a:bodyPr wrap="squar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方案二</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22A0CF26-E154-452D-A88B-F71E30402FDC}"/>
              </a:ext>
            </a:extLst>
          </p:cNvPr>
          <p:cNvPicPr>
            <a:picLocks noChangeAspect="1"/>
          </p:cNvPicPr>
          <p:nvPr/>
        </p:nvPicPr>
        <p:blipFill>
          <a:blip r:embed="rId3"/>
          <a:stretch>
            <a:fillRect/>
          </a:stretch>
        </p:blipFill>
        <p:spPr>
          <a:xfrm>
            <a:off x="26089" y="1396792"/>
            <a:ext cx="6345981" cy="4431375"/>
          </a:xfrm>
          <a:prstGeom prst="rect">
            <a:avLst/>
          </a:prstGeom>
        </p:spPr>
      </p:pic>
      <p:sp>
        <p:nvSpPr>
          <p:cNvPr id="9" name="矩形 8">
            <a:extLst>
              <a:ext uri="{FF2B5EF4-FFF2-40B4-BE49-F238E27FC236}">
                <a16:creationId xmlns:a16="http://schemas.microsoft.com/office/drawing/2014/main" id="{4098EE60-8E2E-41AA-B659-0167F0CEDCED}"/>
              </a:ext>
            </a:extLst>
          </p:cNvPr>
          <p:cNvSpPr/>
          <p:nvPr/>
        </p:nvSpPr>
        <p:spPr>
          <a:xfrm>
            <a:off x="808387" y="5911699"/>
            <a:ext cx="6628738" cy="458908"/>
          </a:xfrm>
          <a:prstGeom prst="rect">
            <a:avLst/>
          </a:prstGeom>
        </p:spPr>
        <p:txBody>
          <a:bodyPr wrap="non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希望我们得到的函数到所有样本的误差（距离）是最小的</a:t>
            </a:r>
            <a:endParaRPr lang="en-US" altLang="zh-CN"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4478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8F2F267-A364-4A98-B9FB-5B6FC4EEE57E}"/>
              </a:ext>
            </a:extLst>
          </p:cNvPr>
          <p:cNvSpPr/>
          <p:nvPr/>
        </p:nvSpPr>
        <p:spPr>
          <a:xfrm>
            <a:off x="1496948" y="400051"/>
            <a:ext cx="77181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实例：房价预测</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回归模型</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11591318-D052-4B83-A975-4C654F51234D}"/>
              </a:ext>
            </a:extLst>
          </p:cNvPr>
          <p:cNvSpPr/>
          <p:nvPr/>
        </p:nvSpPr>
        <p:spPr>
          <a:xfrm>
            <a:off x="6487257" y="1410819"/>
            <a:ext cx="4942743" cy="2792688"/>
          </a:xfrm>
          <a:prstGeom prst="rect">
            <a:avLst/>
          </a:prstGeom>
        </p:spPr>
        <p:txBody>
          <a:bodyPr wrap="squar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距离定义为</a:t>
            </a: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en-US" altLang="zh-CN"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 </a:t>
            </a:r>
            <a:r>
              <a:rPr lang="zh-CN" altLang="en-US" dirty="0">
                <a:solidFill>
                  <a:prstClr val="black"/>
                </a:solidFill>
                <a:latin typeface="微软雅黑" panose="020B0503020204020204" pitchFamily="34" charset="-122"/>
                <a:ea typeface="微软雅黑" panose="020B0503020204020204" pitchFamily="34" charset="-122"/>
              </a:rPr>
              <a:t>称为损失函数（均方误差），其中</a:t>
            </a:r>
            <a:endParaRPr lang="en-US" altLang="zh-CN" dirty="0">
              <a:solidFill>
                <a:prstClr val="black"/>
              </a:solidFill>
              <a:latin typeface="微软雅黑" panose="020B0503020204020204" pitchFamily="34" charset="-122"/>
              <a:ea typeface="微软雅黑" panose="020B0503020204020204" pitchFamily="34" charset="-122"/>
            </a:endParaRPr>
          </a:p>
          <a:p>
            <a:pPr marL="12700" marR="311150" algn="just" eaLnBrk="0" fontAlgn="base" hangingPunct="0">
              <a:lnSpc>
                <a:spcPct val="150000"/>
              </a:lnSpc>
              <a:spcBef>
                <a:spcPts val="430"/>
              </a:spcBef>
              <a:spcAft>
                <a:spcPct val="0"/>
              </a:spcAft>
              <a:tabLst>
                <a:tab pos="756920" algn="l"/>
              </a:tabLst>
              <a:defRPr/>
            </a:pP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我们的目标就是最小化 </a:t>
            </a:r>
            <a:r>
              <a:rPr lang="en-US" altLang="zh-CN"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J </a:t>
            </a:r>
            <a:r>
              <a:rPr lang="zh-CN" altLang="en-US" dirty="0">
                <a:solidFill>
                  <a:prstClr val="black"/>
                </a:solidFill>
                <a:latin typeface="微软雅黑" panose="020B0503020204020204" pitchFamily="34" charset="-122"/>
                <a:ea typeface="微软雅黑" panose="020B0503020204020204" pitchFamily="34" charset="-122"/>
              </a:rPr>
              <a:t>来获取正确的</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8453857-B26E-4856-9871-9C4C5316A6F0}"/>
              </a:ext>
            </a:extLst>
          </p:cNvPr>
          <p:cNvPicPr>
            <a:picLocks noChangeAspect="1"/>
          </p:cNvPicPr>
          <p:nvPr/>
        </p:nvPicPr>
        <p:blipFill>
          <a:blip r:embed="rId3"/>
          <a:stretch>
            <a:fillRect/>
          </a:stretch>
        </p:blipFill>
        <p:spPr>
          <a:xfrm>
            <a:off x="0" y="1640273"/>
            <a:ext cx="6612389" cy="4037644"/>
          </a:xfrm>
          <a:prstGeom prst="rect">
            <a:avLst/>
          </a:prstGeom>
        </p:spPr>
      </p:pic>
      <p:graphicFrame>
        <p:nvGraphicFramePr>
          <p:cNvPr id="2" name="对象 1">
            <a:extLst>
              <a:ext uri="{FF2B5EF4-FFF2-40B4-BE49-F238E27FC236}">
                <a16:creationId xmlns:a16="http://schemas.microsoft.com/office/drawing/2014/main" id="{DE7A0B3A-79B7-401D-8433-CC9C015ABAEC}"/>
              </a:ext>
            </a:extLst>
          </p:cNvPr>
          <p:cNvGraphicFramePr>
            <a:graphicFrameLocks noChangeAspect="1"/>
          </p:cNvGraphicFramePr>
          <p:nvPr>
            <p:extLst>
              <p:ext uri="{D42A27DB-BD31-4B8C-83A1-F6EECF244321}">
                <p14:modId xmlns:p14="http://schemas.microsoft.com/office/powerpoint/2010/main" val="884805765"/>
              </p:ext>
            </p:extLst>
          </p:nvPr>
        </p:nvGraphicFramePr>
        <p:xfrm>
          <a:off x="7258162" y="1958894"/>
          <a:ext cx="3552078" cy="730570"/>
        </p:xfrm>
        <a:graphic>
          <a:graphicData uri="http://schemas.openxmlformats.org/presentationml/2006/ole">
            <mc:AlternateContent xmlns:mc="http://schemas.openxmlformats.org/markup-compatibility/2006">
              <mc:Choice xmlns:v="urn:schemas-microsoft-com:vml" Requires="v">
                <p:oleObj spid="_x0000_s12321" name="Equation" r:id="rId4" imgW="1790640" imgH="368280" progId="Equation.DSMT4">
                  <p:embed/>
                </p:oleObj>
              </mc:Choice>
              <mc:Fallback>
                <p:oleObj name="Equation" r:id="rId4" imgW="1790640" imgH="368280" progId="Equation.DSMT4">
                  <p:embed/>
                  <p:pic>
                    <p:nvPicPr>
                      <p:cNvPr id="0" name=""/>
                      <p:cNvPicPr/>
                      <p:nvPr/>
                    </p:nvPicPr>
                    <p:blipFill>
                      <a:blip r:embed="rId5"/>
                      <a:stretch>
                        <a:fillRect/>
                      </a:stretch>
                    </p:blipFill>
                    <p:spPr>
                      <a:xfrm>
                        <a:off x="7258162" y="1958894"/>
                        <a:ext cx="3552078" cy="73057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85ACE82-B880-4C32-896E-8EEA2B885836}"/>
              </a:ext>
            </a:extLst>
          </p:cNvPr>
          <p:cNvGraphicFramePr>
            <a:graphicFrameLocks noChangeAspect="1"/>
          </p:cNvGraphicFramePr>
          <p:nvPr>
            <p:extLst>
              <p:ext uri="{D42A27DB-BD31-4B8C-83A1-F6EECF244321}">
                <p14:modId xmlns:p14="http://schemas.microsoft.com/office/powerpoint/2010/main" val="991212808"/>
              </p:ext>
            </p:extLst>
          </p:nvPr>
        </p:nvGraphicFramePr>
        <p:xfrm>
          <a:off x="8219496" y="3275972"/>
          <a:ext cx="1649730" cy="449927"/>
        </p:xfrm>
        <a:graphic>
          <a:graphicData uri="http://schemas.openxmlformats.org/presentationml/2006/ole">
            <mc:AlternateContent xmlns:mc="http://schemas.openxmlformats.org/markup-compatibility/2006">
              <mc:Choice xmlns:v="urn:schemas-microsoft-com:vml" Requires="v">
                <p:oleObj spid="_x0000_s12322" name="Equation" r:id="rId6" imgW="698400" imgH="190440" progId="Equation.DSMT4">
                  <p:embed/>
                </p:oleObj>
              </mc:Choice>
              <mc:Fallback>
                <p:oleObj name="Equation" r:id="rId6" imgW="698400" imgH="190440" progId="Equation.DSMT4">
                  <p:embed/>
                  <p:pic>
                    <p:nvPicPr>
                      <p:cNvPr id="6" name="对象 5">
                        <a:extLst>
                          <a:ext uri="{FF2B5EF4-FFF2-40B4-BE49-F238E27FC236}">
                            <a16:creationId xmlns:a16="http://schemas.microsoft.com/office/drawing/2014/main" id="{4FD46851-0BD1-452B-8D51-0570E76C0BCB}"/>
                          </a:ext>
                        </a:extLst>
                      </p:cNvPr>
                      <p:cNvPicPr/>
                      <p:nvPr/>
                    </p:nvPicPr>
                    <p:blipFill>
                      <a:blip r:embed="rId7"/>
                      <a:stretch>
                        <a:fillRect/>
                      </a:stretch>
                    </p:blipFill>
                    <p:spPr>
                      <a:xfrm>
                        <a:off x="8219496" y="3275972"/>
                        <a:ext cx="1649730" cy="449927"/>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648D8AE8-AE61-4D19-ADD7-4CEEF87A4D93}"/>
              </a:ext>
            </a:extLst>
          </p:cNvPr>
          <p:cNvGraphicFramePr>
            <a:graphicFrameLocks noChangeAspect="1"/>
          </p:cNvGraphicFramePr>
          <p:nvPr>
            <p:extLst>
              <p:ext uri="{D42A27DB-BD31-4B8C-83A1-F6EECF244321}">
                <p14:modId xmlns:p14="http://schemas.microsoft.com/office/powerpoint/2010/main" val="2902231753"/>
              </p:ext>
            </p:extLst>
          </p:nvPr>
        </p:nvGraphicFramePr>
        <p:xfrm>
          <a:off x="10902904" y="3759573"/>
          <a:ext cx="295956" cy="443934"/>
        </p:xfrm>
        <a:graphic>
          <a:graphicData uri="http://schemas.openxmlformats.org/presentationml/2006/ole">
            <mc:AlternateContent xmlns:mc="http://schemas.openxmlformats.org/markup-compatibility/2006">
              <mc:Choice xmlns:v="urn:schemas-microsoft-com:vml" Requires="v">
                <p:oleObj spid="_x0000_s12323" name="Equation" r:id="rId8" imgW="126720" imgH="190440" progId="Equation.DSMT4">
                  <p:embed/>
                </p:oleObj>
              </mc:Choice>
              <mc:Fallback>
                <p:oleObj name="Equation" r:id="rId8" imgW="126720" imgH="190440" progId="Equation.DSMT4">
                  <p:embed/>
                  <p:pic>
                    <p:nvPicPr>
                      <p:cNvPr id="9" name="对象 8">
                        <a:extLst>
                          <a:ext uri="{FF2B5EF4-FFF2-40B4-BE49-F238E27FC236}">
                            <a16:creationId xmlns:a16="http://schemas.microsoft.com/office/drawing/2014/main" id="{3052C117-2F2C-4D5F-87EE-09A916845BF5}"/>
                          </a:ext>
                        </a:extLst>
                      </p:cNvPr>
                      <p:cNvPicPr/>
                      <p:nvPr/>
                    </p:nvPicPr>
                    <p:blipFill>
                      <a:blip r:embed="rId9"/>
                      <a:stretch>
                        <a:fillRect/>
                      </a:stretch>
                    </p:blipFill>
                    <p:spPr>
                      <a:xfrm>
                        <a:off x="10902904" y="3759573"/>
                        <a:ext cx="295956" cy="443934"/>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C254501C-1F0A-4171-AAD9-0F0E2F91168C}"/>
              </a:ext>
            </a:extLst>
          </p:cNvPr>
          <p:cNvGraphicFramePr>
            <a:graphicFrameLocks noChangeAspect="1"/>
          </p:cNvGraphicFramePr>
          <p:nvPr>
            <p:extLst>
              <p:ext uri="{D42A27DB-BD31-4B8C-83A1-F6EECF244321}">
                <p14:modId xmlns:p14="http://schemas.microsoft.com/office/powerpoint/2010/main" val="3573414976"/>
              </p:ext>
            </p:extLst>
          </p:nvPr>
        </p:nvGraphicFramePr>
        <p:xfrm>
          <a:off x="7041729" y="4307968"/>
          <a:ext cx="4005263" cy="730250"/>
        </p:xfrm>
        <a:graphic>
          <a:graphicData uri="http://schemas.openxmlformats.org/presentationml/2006/ole">
            <mc:AlternateContent xmlns:mc="http://schemas.openxmlformats.org/markup-compatibility/2006">
              <mc:Choice xmlns:v="urn:schemas-microsoft-com:vml" Requires="v">
                <p:oleObj spid="_x0000_s12324" name="Equation" r:id="rId10" imgW="2019240" imgH="368280" progId="Equation.DSMT4">
                  <p:embed/>
                </p:oleObj>
              </mc:Choice>
              <mc:Fallback>
                <p:oleObj name="Equation" r:id="rId10" imgW="2019240" imgH="368280" progId="Equation.DSMT4">
                  <p:embed/>
                  <p:pic>
                    <p:nvPicPr>
                      <p:cNvPr id="2" name="对象 1">
                        <a:extLst>
                          <a:ext uri="{FF2B5EF4-FFF2-40B4-BE49-F238E27FC236}">
                            <a16:creationId xmlns:a16="http://schemas.microsoft.com/office/drawing/2014/main" id="{DE7A0B3A-79B7-401D-8433-CC9C015ABAEC}"/>
                          </a:ext>
                        </a:extLst>
                      </p:cNvPr>
                      <p:cNvPicPr/>
                      <p:nvPr/>
                    </p:nvPicPr>
                    <p:blipFill>
                      <a:blip r:embed="rId11"/>
                      <a:stretch>
                        <a:fillRect/>
                      </a:stretch>
                    </p:blipFill>
                    <p:spPr>
                      <a:xfrm>
                        <a:off x="7041729" y="4307968"/>
                        <a:ext cx="4005263" cy="730250"/>
                      </a:xfrm>
                      <a:prstGeom prst="rect">
                        <a:avLst/>
                      </a:prstGeom>
                    </p:spPr>
                  </p:pic>
                </p:oleObj>
              </mc:Fallback>
            </mc:AlternateContent>
          </a:graphicData>
        </a:graphic>
      </p:graphicFrame>
    </p:spTree>
    <p:extLst>
      <p:ext uri="{BB962C8B-B14F-4D97-AF65-F5344CB8AC3E}">
        <p14:creationId xmlns:p14="http://schemas.microsoft.com/office/powerpoint/2010/main" val="248805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39FA9C-794B-4FC4-9597-64525E06964D}"/>
              </a:ext>
            </a:extLst>
          </p:cNvPr>
          <p:cNvSpPr/>
          <p:nvPr/>
        </p:nvSpPr>
        <p:spPr>
          <a:xfrm>
            <a:off x="1719253" y="336030"/>
            <a:ext cx="417658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课程考核</a:t>
            </a:r>
          </a:p>
        </p:txBody>
      </p:sp>
      <p:sp>
        <p:nvSpPr>
          <p:cNvPr id="3" name="TextBox 1">
            <a:extLst>
              <a:ext uri="{FF2B5EF4-FFF2-40B4-BE49-F238E27FC236}">
                <a16:creationId xmlns:a16="http://schemas.microsoft.com/office/drawing/2014/main" id="{52A3644B-5111-4595-AD78-8B52F35BE721}"/>
              </a:ext>
            </a:extLst>
          </p:cNvPr>
          <p:cNvSpPr txBox="1"/>
          <p:nvPr/>
        </p:nvSpPr>
        <p:spPr>
          <a:xfrm>
            <a:off x="719017" y="1657676"/>
            <a:ext cx="10753963" cy="1384995"/>
          </a:xfrm>
          <a:prstGeom prst="rect">
            <a:avLst/>
          </a:prstGeom>
          <a:noFill/>
          <a:effectLst>
            <a:glow rad="127000">
              <a:schemeClr val="bg1"/>
            </a:glow>
          </a:effectLst>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平时成绩（</a:t>
            </a:r>
            <a:r>
              <a:rPr lang="en-US" altLang="zh-CN" sz="2400" dirty="0">
                <a:solidFill>
                  <a:srgbClr val="0070C0"/>
                </a:solidFill>
                <a:latin typeface="微软雅黑" panose="020B0503020204020204" pitchFamily="34" charset="-122"/>
                <a:ea typeface="微软雅黑" panose="020B0503020204020204" pitchFamily="34" charset="-122"/>
              </a:rPr>
              <a:t>20%</a:t>
            </a:r>
            <a:r>
              <a:rPr lang="zh-CN" altLang="en-US" sz="2400" dirty="0">
                <a:solidFill>
                  <a:srgbClr val="0070C0"/>
                </a:solidFill>
                <a:latin typeface="微软雅黑" panose="020B0503020204020204" pitchFamily="34" charset="-122"/>
                <a:ea typeface="微软雅黑" panose="020B0503020204020204" pitchFamily="34" charset="-122"/>
              </a:rPr>
              <a:t>）</a:t>
            </a:r>
            <a:endParaRPr lang="en-US" altLang="zh-CN" sz="2400" dirty="0">
              <a:solidFill>
                <a:srgbClr val="0070C0"/>
              </a:solidFill>
              <a:latin typeface="微软雅黑" panose="020B0503020204020204" pitchFamily="34" charset="-122"/>
              <a:ea typeface="微软雅黑" panose="020B0503020204020204" pitchFamily="34" charset="-122"/>
            </a:endParaRPr>
          </a:p>
          <a:p>
            <a:endParaRPr lang="en-US" altLang="zh-CN" sz="2400"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出席情况</a:t>
            </a:r>
            <a:endParaRPr lang="en-US" altLang="zh-CN"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dirty="0">
                <a:solidFill>
                  <a:srgbClr val="0070C0"/>
                </a:solidFill>
                <a:latin typeface="微软雅黑" panose="020B0503020204020204" pitchFamily="34" charset="-122"/>
                <a:ea typeface="微软雅黑" panose="020B0503020204020204" pitchFamily="34" charset="-122"/>
              </a:rPr>
              <a:t>K-Chart</a:t>
            </a:r>
          </a:p>
        </p:txBody>
      </p:sp>
      <p:sp>
        <p:nvSpPr>
          <p:cNvPr id="4" name="TextBox 1">
            <a:extLst>
              <a:ext uri="{FF2B5EF4-FFF2-40B4-BE49-F238E27FC236}">
                <a16:creationId xmlns:a16="http://schemas.microsoft.com/office/drawing/2014/main" id="{79599BA2-BBF9-4065-A78C-DEBE1BCC36C6}"/>
              </a:ext>
            </a:extLst>
          </p:cNvPr>
          <p:cNvSpPr txBox="1"/>
          <p:nvPr/>
        </p:nvSpPr>
        <p:spPr>
          <a:xfrm>
            <a:off x="719017" y="3283276"/>
            <a:ext cx="10753963" cy="1384995"/>
          </a:xfrm>
          <a:prstGeom prst="rect">
            <a:avLst/>
          </a:prstGeom>
          <a:noFill/>
          <a:effectLst>
            <a:glow rad="127000">
              <a:schemeClr val="bg1"/>
            </a:glow>
          </a:effectLst>
        </p:spPr>
        <p:txBody>
          <a:bodyPr wrap="squar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AiStudio</a:t>
            </a:r>
            <a:r>
              <a:rPr lang="zh-CN" altLang="en-US" sz="2400" dirty="0">
                <a:solidFill>
                  <a:srgbClr val="0070C0"/>
                </a:solidFill>
                <a:latin typeface="微软雅黑" panose="020B0503020204020204" pitchFamily="34" charset="-122"/>
                <a:ea typeface="微软雅黑" panose="020B0503020204020204" pitchFamily="34" charset="-122"/>
              </a:rPr>
              <a:t>成绩（</a:t>
            </a:r>
            <a:r>
              <a:rPr lang="en-US" altLang="zh-CN" sz="2400" dirty="0">
                <a:solidFill>
                  <a:srgbClr val="0070C0"/>
                </a:solidFill>
                <a:latin typeface="微软雅黑" panose="020B0503020204020204" pitchFamily="34" charset="-122"/>
                <a:ea typeface="微软雅黑" panose="020B0503020204020204" pitchFamily="34" charset="-122"/>
              </a:rPr>
              <a:t>20%</a:t>
            </a:r>
            <a:r>
              <a:rPr lang="zh-CN" altLang="en-US" sz="2400" dirty="0">
                <a:solidFill>
                  <a:srgbClr val="0070C0"/>
                </a:solidFill>
                <a:latin typeface="微软雅黑" panose="020B0503020204020204" pitchFamily="34" charset="-122"/>
                <a:ea typeface="微软雅黑" panose="020B0503020204020204" pitchFamily="34" charset="-122"/>
              </a:rPr>
              <a:t>）</a:t>
            </a:r>
            <a:endParaRPr lang="en-US" altLang="zh-CN" sz="2400" dirty="0">
              <a:solidFill>
                <a:srgbClr val="0070C0"/>
              </a:solidFill>
              <a:latin typeface="微软雅黑" panose="020B0503020204020204" pitchFamily="34" charset="-122"/>
              <a:ea typeface="微软雅黑" panose="020B0503020204020204" pitchFamily="34" charset="-122"/>
            </a:endParaRPr>
          </a:p>
          <a:p>
            <a:endParaRPr lang="en-US" altLang="zh-CN" sz="2400"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波士顿房价预测</a:t>
            </a:r>
            <a:endParaRPr lang="en-US" altLang="zh-CN"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鸢尾花分类</a:t>
            </a:r>
            <a:endParaRPr lang="en-US" altLang="zh-CN" dirty="0">
              <a:solidFill>
                <a:srgbClr val="0070C0"/>
              </a:solidFill>
              <a:latin typeface="微软雅黑" panose="020B0503020204020204" pitchFamily="34" charset="-122"/>
              <a:ea typeface="微软雅黑" panose="020B0503020204020204" pitchFamily="34" charset="-122"/>
            </a:endParaRPr>
          </a:p>
        </p:txBody>
      </p:sp>
      <p:sp>
        <p:nvSpPr>
          <p:cNvPr id="5" name="TextBox 1">
            <a:extLst>
              <a:ext uri="{FF2B5EF4-FFF2-40B4-BE49-F238E27FC236}">
                <a16:creationId xmlns:a16="http://schemas.microsoft.com/office/drawing/2014/main" id="{ADB1C9E9-0B3C-4ED7-B7D4-F833AD78E2FD}"/>
              </a:ext>
            </a:extLst>
          </p:cNvPr>
          <p:cNvSpPr txBox="1"/>
          <p:nvPr/>
        </p:nvSpPr>
        <p:spPr>
          <a:xfrm>
            <a:off x="719016" y="4908876"/>
            <a:ext cx="10753963" cy="1384995"/>
          </a:xfrm>
          <a:prstGeom prst="rect">
            <a:avLst/>
          </a:prstGeom>
          <a:noFill/>
          <a:effectLst>
            <a:glow rad="127000">
              <a:schemeClr val="bg1"/>
            </a:glow>
          </a:effectLst>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期末报告（</a:t>
            </a:r>
            <a:r>
              <a:rPr lang="en-US" altLang="zh-CN" sz="2400" dirty="0">
                <a:solidFill>
                  <a:srgbClr val="0070C0"/>
                </a:solidFill>
                <a:latin typeface="微软雅黑" panose="020B0503020204020204" pitchFamily="34" charset="-122"/>
                <a:ea typeface="微软雅黑" panose="020B0503020204020204" pitchFamily="34" charset="-122"/>
              </a:rPr>
              <a:t>60%</a:t>
            </a:r>
            <a:r>
              <a:rPr lang="zh-CN" altLang="en-US" sz="2400" dirty="0">
                <a:solidFill>
                  <a:srgbClr val="0070C0"/>
                </a:solidFill>
                <a:latin typeface="微软雅黑" panose="020B0503020204020204" pitchFamily="34" charset="-122"/>
                <a:ea typeface="微软雅黑" panose="020B0503020204020204" pitchFamily="34" charset="-122"/>
              </a:rPr>
              <a:t>）</a:t>
            </a:r>
            <a:endParaRPr lang="en-US" altLang="zh-CN" sz="2400" dirty="0">
              <a:solidFill>
                <a:srgbClr val="0070C0"/>
              </a:solidFill>
              <a:latin typeface="微软雅黑" panose="020B0503020204020204" pitchFamily="34" charset="-122"/>
              <a:ea typeface="微软雅黑" panose="020B0503020204020204" pitchFamily="34" charset="-122"/>
            </a:endParaRPr>
          </a:p>
          <a:p>
            <a:endParaRPr lang="en-US" altLang="zh-CN" sz="2400"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手写体数字识别</a:t>
            </a:r>
            <a:r>
              <a:rPr lang="en-US" altLang="zh-CN" dirty="0">
                <a:solidFill>
                  <a:srgbClr val="0070C0"/>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从零开始</a:t>
            </a:r>
            <a:endParaRPr lang="en-US" altLang="zh-CN" dirty="0">
              <a:solidFill>
                <a:srgbClr val="0070C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70C0"/>
                </a:solidFill>
                <a:latin typeface="微软雅黑" panose="020B0503020204020204" pitchFamily="34" charset="-122"/>
                <a:ea typeface="微软雅黑" panose="020B0503020204020204" pitchFamily="34" charset="-122"/>
              </a:rPr>
              <a:t>课程学习报告</a:t>
            </a:r>
            <a:endParaRPr lang="en-US" altLang="zh-CN"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843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886ACC3-87E2-408F-90CA-A1D8361D58A2}"/>
              </a:ext>
            </a:extLst>
          </p:cNvPr>
          <p:cNvSpPr/>
          <p:nvPr/>
        </p:nvSpPr>
        <p:spPr>
          <a:xfrm>
            <a:off x="1496948" y="400051"/>
            <a:ext cx="77181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实例：房价预测</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回归模型</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6E9950E7-9854-4C7B-B5FD-E17095D292B9}"/>
              </a:ext>
            </a:extLst>
          </p:cNvPr>
          <p:cNvPicPr>
            <a:picLocks noChangeAspect="1"/>
          </p:cNvPicPr>
          <p:nvPr/>
        </p:nvPicPr>
        <p:blipFill>
          <a:blip r:embed="rId2"/>
          <a:stretch>
            <a:fillRect/>
          </a:stretch>
        </p:blipFill>
        <p:spPr>
          <a:xfrm>
            <a:off x="261653" y="2631221"/>
            <a:ext cx="6551868" cy="3672427"/>
          </a:xfrm>
          <a:prstGeom prst="rect">
            <a:avLst/>
          </a:prstGeom>
        </p:spPr>
      </p:pic>
      <p:sp>
        <p:nvSpPr>
          <p:cNvPr id="8" name="矩形 7">
            <a:extLst>
              <a:ext uri="{FF2B5EF4-FFF2-40B4-BE49-F238E27FC236}">
                <a16:creationId xmlns:a16="http://schemas.microsoft.com/office/drawing/2014/main" id="{B8067B31-5E30-4772-A5F8-228C3D83BB68}"/>
              </a:ext>
            </a:extLst>
          </p:cNvPr>
          <p:cNvSpPr/>
          <p:nvPr/>
        </p:nvSpPr>
        <p:spPr>
          <a:xfrm>
            <a:off x="528967" y="1380300"/>
            <a:ext cx="6407532" cy="925703"/>
          </a:xfrm>
          <a:prstGeom prst="rect">
            <a:avLst/>
          </a:prstGeom>
        </p:spPr>
        <p:txBody>
          <a:bodyPr wrap="squar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问题变为了“哪一条线所获得的误差最小”？</a:t>
            </a: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使用</a:t>
            </a:r>
            <a:r>
              <a:rPr lang="zh-CN" altLang="en-US" dirty="0">
                <a:solidFill>
                  <a:srgbClr val="FF0000"/>
                </a:solidFill>
                <a:latin typeface="微软雅黑" panose="020B0503020204020204" pitchFamily="34" charset="-122"/>
                <a:ea typeface="微软雅黑" panose="020B0503020204020204" pitchFamily="34" charset="-122"/>
              </a:rPr>
              <a:t>高等数学</a:t>
            </a:r>
            <a:r>
              <a:rPr lang="zh-CN" altLang="en-US" dirty="0">
                <a:solidFill>
                  <a:prstClr val="black"/>
                </a:solidFill>
                <a:latin typeface="微软雅黑" panose="020B0503020204020204" pitchFamily="34" charset="-122"/>
                <a:ea typeface="微软雅黑" panose="020B0503020204020204" pitchFamily="34" charset="-122"/>
              </a:rPr>
              <a:t>中的</a:t>
            </a:r>
            <a:r>
              <a:rPr lang="zh-CN" altLang="en-US" dirty="0">
                <a:solidFill>
                  <a:srgbClr val="FF0000"/>
                </a:solidFill>
                <a:latin typeface="微软雅黑" panose="020B0503020204020204" pitchFamily="34" charset="-122"/>
                <a:ea typeface="微软雅黑" panose="020B0503020204020204" pitchFamily="34" charset="-122"/>
              </a:rPr>
              <a:t>梯度</a:t>
            </a:r>
            <a:r>
              <a:rPr lang="zh-CN" altLang="en-US" dirty="0">
                <a:solidFill>
                  <a:prstClr val="black"/>
                </a:solidFill>
                <a:latin typeface="微软雅黑" panose="020B0503020204020204" pitchFamily="34" charset="-122"/>
                <a:ea typeface="微软雅黑" panose="020B0503020204020204" pitchFamily="34" charset="-122"/>
              </a:rPr>
              <a:t>求解的方式来获得。</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29D05ED-6AA5-487D-860F-6B004C002A87}"/>
              </a:ext>
            </a:extLst>
          </p:cNvPr>
          <p:cNvPicPr>
            <a:picLocks noChangeAspect="1"/>
          </p:cNvPicPr>
          <p:nvPr/>
        </p:nvPicPr>
        <p:blipFill>
          <a:blip r:embed="rId3"/>
          <a:stretch>
            <a:fillRect/>
          </a:stretch>
        </p:blipFill>
        <p:spPr>
          <a:xfrm>
            <a:off x="6945601" y="2479093"/>
            <a:ext cx="4803197" cy="3976682"/>
          </a:xfrm>
          <a:prstGeom prst="rect">
            <a:avLst/>
          </a:prstGeom>
        </p:spPr>
      </p:pic>
      <p:sp>
        <p:nvSpPr>
          <p:cNvPr id="10" name="椭圆 9">
            <a:extLst>
              <a:ext uri="{FF2B5EF4-FFF2-40B4-BE49-F238E27FC236}">
                <a16:creationId xmlns:a16="http://schemas.microsoft.com/office/drawing/2014/main" id="{03B83F03-5FF0-4CF6-A42A-B7DD395774B1}"/>
              </a:ext>
            </a:extLst>
          </p:cNvPr>
          <p:cNvSpPr/>
          <p:nvPr/>
        </p:nvSpPr>
        <p:spPr>
          <a:xfrm>
            <a:off x="7904480" y="1046382"/>
            <a:ext cx="3509757" cy="1432711"/>
          </a:xfrm>
          <a:prstGeom prst="ellipse">
            <a:avLst/>
          </a:prstGeom>
          <a:noFill/>
          <a:ln w="317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A4008BAB-A07C-4269-AA11-390B0AA10B60}"/>
              </a:ext>
            </a:extLst>
          </p:cNvPr>
          <p:cNvSpPr/>
          <p:nvPr/>
        </p:nvSpPr>
        <p:spPr>
          <a:xfrm>
            <a:off x="8360367" y="1290025"/>
            <a:ext cx="2732587" cy="923330"/>
          </a:xfrm>
          <a:prstGeom prst="rect">
            <a:avLst/>
          </a:prstGeom>
        </p:spPr>
        <p:txBody>
          <a:bodyPr wrap="square">
            <a:spAutoFit/>
          </a:bodyPr>
          <a:lstStyle/>
          <a:p>
            <a:pPr indent="-900000"/>
            <a:r>
              <a:rPr lang="zh-CN" altLang="en-US" b="1" dirty="0">
                <a:solidFill>
                  <a:srgbClr val="FF0000"/>
                </a:solidFill>
                <a:latin typeface="微软雅黑" panose="020B0503020204020204" pitchFamily="34" charset="-122"/>
                <a:ea typeface="微软雅黑" panose="020B0503020204020204" pitchFamily="34" charset="-122"/>
              </a:rPr>
              <a:t>梯度</a:t>
            </a:r>
            <a:r>
              <a:rPr lang="zh-CN" altLang="en-US" dirty="0">
                <a:solidFill>
                  <a:srgbClr val="222222"/>
                </a:solidFill>
                <a:latin typeface="微软雅黑" panose="020B0503020204020204" pitchFamily="34" charset="-122"/>
                <a:ea typeface="微软雅黑" panose="020B0503020204020204" pitchFamily="34" charset="-122"/>
              </a:rPr>
              <a:t>：表示某一函数在该点处的方向导数沿着该方向取得最大值。</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875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FBE8D1A-4627-4DBB-A305-9FE0F2471B8D}"/>
              </a:ext>
            </a:extLst>
          </p:cNvPr>
          <p:cNvSpPr/>
          <p:nvPr/>
        </p:nvSpPr>
        <p:spPr>
          <a:xfrm>
            <a:off x="1496948" y="400051"/>
            <a:ext cx="77181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实例：房价预测</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回归模型</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6E08E83A-3056-457E-B723-A14A6510335E}"/>
              </a:ext>
            </a:extLst>
          </p:cNvPr>
          <p:cNvSpPr/>
          <p:nvPr/>
        </p:nvSpPr>
        <p:spPr>
          <a:xfrm>
            <a:off x="1231634" y="1353341"/>
            <a:ext cx="4942743" cy="925703"/>
          </a:xfrm>
          <a:prstGeom prst="rect">
            <a:avLst/>
          </a:prstGeom>
        </p:spPr>
        <p:txBody>
          <a:bodyPr wrap="squar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梯度下降</a:t>
            </a: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972D12DC-3566-472A-8482-7513F6E31A81}"/>
              </a:ext>
            </a:extLst>
          </p:cNvPr>
          <p:cNvSpPr/>
          <p:nvPr/>
        </p:nvSpPr>
        <p:spPr>
          <a:xfrm>
            <a:off x="1231635" y="1664664"/>
            <a:ext cx="4942742" cy="2951898"/>
          </a:xfrm>
          <a:prstGeom prst="rect">
            <a:avLst/>
          </a:prstGeom>
        </p:spPr>
        <p:txBody>
          <a:bodyPr wrap="square">
            <a:spAutoFit/>
          </a:bodyPr>
          <a:lstStyle/>
          <a:p>
            <a:pPr marL="12700" marR="311150" algn="just" eaLnBrk="0" fontAlgn="base" hangingPunct="0">
              <a:lnSpc>
                <a:spcPct val="150000"/>
              </a:lnSpc>
              <a:spcAft>
                <a:spcPct val="0"/>
              </a:spcAft>
              <a:tabLst>
                <a:tab pos="756920" algn="l"/>
              </a:tabLst>
              <a:defRPr/>
            </a:pPr>
            <a:r>
              <a:rPr lang="en-US" altLang="zh-CN" dirty="0">
                <a:solidFill>
                  <a:prstClr val="black"/>
                </a:solidFill>
                <a:latin typeface="微软雅黑" panose="020B0503020204020204" pitchFamily="34" charset="-122"/>
                <a:ea typeface="微软雅黑" panose="020B0503020204020204" pitchFamily="34" charset="-122"/>
              </a:rPr>
              <a:t>—————————————————</a:t>
            </a:r>
          </a:p>
          <a:p>
            <a:pPr marL="12700" marR="311150" algn="just" eaLnBrk="0" fontAlgn="base" hangingPunct="0">
              <a:lnSpc>
                <a:spcPct val="150000"/>
              </a:lnSpc>
              <a:spcAft>
                <a:spcPct val="0"/>
              </a:spcAft>
              <a:tabLst>
                <a:tab pos="756920" algn="l"/>
              </a:tabLst>
              <a:defRPr/>
            </a:pPr>
            <a:r>
              <a:rPr lang="en-US" altLang="zh-CN" dirty="0">
                <a:solidFill>
                  <a:prstClr val="black"/>
                </a:solidFill>
                <a:latin typeface="微软雅黑" panose="020B0503020204020204" pitchFamily="34" charset="-122"/>
                <a:ea typeface="微软雅黑" panose="020B0503020204020204" pitchFamily="34" charset="-122"/>
              </a:rPr>
              <a:t>Step 1</a:t>
            </a:r>
            <a:r>
              <a:rPr lang="zh-CN" altLang="en-US" dirty="0">
                <a:solidFill>
                  <a:prstClr val="black"/>
                </a:solidFill>
                <a:latin typeface="微软雅黑" panose="020B0503020204020204" pitchFamily="34" charset="-122"/>
                <a:ea typeface="微软雅黑" panose="020B0503020204020204" pitchFamily="34" charset="-122"/>
              </a:rPr>
              <a:t>：随机指定        初值</a:t>
            </a:r>
            <a:endParaRPr lang="en-US" altLang="zh-CN" dirty="0">
              <a:solidFill>
                <a:prstClr val="black"/>
              </a:solidFill>
              <a:latin typeface="微软雅黑" panose="020B0503020204020204" pitchFamily="34" charset="-122"/>
              <a:ea typeface="微软雅黑" panose="020B0503020204020204" pitchFamily="34" charset="-122"/>
            </a:endParaRPr>
          </a:p>
          <a:p>
            <a:pPr marL="12700" marR="311150" algn="just" eaLnBrk="0" fontAlgn="base" hangingPunct="0">
              <a:lnSpc>
                <a:spcPct val="150000"/>
              </a:lnSpc>
              <a:spcAft>
                <a:spcPct val="0"/>
              </a:spcAft>
              <a:tabLst>
                <a:tab pos="756920" algn="l"/>
              </a:tabLst>
              <a:defRPr/>
            </a:pPr>
            <a:r>
              <a:rPr lang="en-US" altLang="zh-CN" dirty="0">
                <a:solidFill>
                  <a:prstClr val="black"/>
                </a:solidFill>
                <a:latin typeface="微软雅黑" panose="020B0503020204020204" pitchFamily="34" charset="-122"/>
                <a:ea typeface="微软雅黑" panose="020B0503020204020204" pitchFamily="34" charset="-122"/>
              </a:rPr>
              <a:t>Step 2</a:t>
            </a:r>
            <a:r>
              <a:rPr lang="zh-CN" altLang="en-US" dirty="0">
                <a:solidFill>
                  <a:prstClr val="black"/>
                </a:solidFill>
                <a:latin typeface="微软雅黑" panose="020B0503020204020204" pitchFamily="34" charset="-122"/>
                <a:ea typeface="微软雅黑" panose="020B0503020204020204" pitchFamily="34" charset="-122"/>
              </a:rPr>
              <a:t>：重复直到模型收敛</a:t>
            </a:r>
            <a:r>
              <a:rPr lang="en-US" altLang="zh-CN" dirty="0">
                <a:solidFill>
                  <a:prstClr val="black"/>
                </a:solidFill>
                <a:latin typeface="微软雅黑" panose="020B0503020204020204" pitchFamily="34" charset="-122"/>
                <a:ea typeface="微软雅黑" panose="020B0503020204020204" pitchFamily="34" charset="-122"/>
              </a:rPr>
              <a:t>{</a:t>
            </a:r>
          </a:p>
          <a:p>
            <a:pPr marL="12700" marR="311150" algn="just" eaLnBrk="0" fontAlgn="base" hangingPunct="0">
              <a:lnSpc>
                <a:spcPct val="150000"/>
              </a:lnSpc>
              <a:spcAft>
                <a:spcPct val="0"/>
              </a:spcAft>
              <a:tabLst>
                <a:tab pos="756920" algn="l"/>
              </a:tabLst>
              <a:defRPr/>
            </a:pPr>
            <a:endParaRPr lang="en-US" altLang="zh-CN" dirty="0">
              <a:solidFill>
                <a:prstClr val="black"/>
              </a:solidFill>
              <a:latin typeface="微软雅黑" panose="020B0503020204020204" pitchFamily="34" charset="-122"/>
              <a:ea typeface="微软雅黑" panose="020B0503020204020204" pitchFamily="34" charset="-122"/>
            </a:endParaRPr>
          </a:p>
          <a:p>
            <a:pPr marL="12700" marR="311150" algn="just" eaLnBrk="0" fontAlgn="base" hangingPunct="0">
              <a:lnSpc>
                <a:spcPct val="150000"/>
              </a:lnSpc>
              <a:spcAft>
                <a:spcPct val="0"/>
              </a:spcAft>
              <a:tabLst>
                <a:tab pos="756920" algn="l"/>
              </a:tabLst>
              <a:defRPr/>
            </a:pPr>
            <a:endParaRPr lang="en-US" altLang="zh-CN" dirty="0">
              <a:solidFill>
                <a:prstClr val="black"/>
              </a:solidFill>
              <a:latin typeface="微软雅黑" panose="020B0503020204020204" pitchFamily="34" charset="-122"/>
              <a:ea typeface="微软雅黑" panose="020B0503020204020204" pitchFamily="34" charset="-122"/>
            </a:endParaRPr>
          </a:p>
          <a:p>
            <a:pPr marL="12700" marR="311150" algn="just" eaLnBrk="0" fontAlgn="base" hangingPunct="0">
              <a:lnSpc>
                <a:spcPct val="150000"/>
              </a:lnSpc>
              <a:spcAft>
                <a:spcPct val="0"/>
              </a:spcAft>
              <a:tabLst>
                <a:tab pos="756920" algn="l"/>
              </a:tabLst>
              <a:defRPr/>
            </a:pPr>
            <a:r>
              <a:rPr lang="en-US" altLang="zh-CN" dirty="0">
                <a:solidFill>
                  <a:prstClr val="black"/>
                </a:solidFill>
                <a:latin typeface="微软雅黑" panose="020B0503020204020204" pitchFamily="34" charset="-122"/>
                <a:ea typeface="微软雅黑" panose="020B0503020204020204" pitchFamily="34" charset="-122"/>
              </a:rPr>
              <a:t>}</a:t>
            </a:r>
          </a:p>
          <a:p>
            <a:pPr marL="12700" marR="311150" algn="just" eaLnBrk="0" fontAlgn="base" hangingPunct="0">
              <a:lnSpc>
                <a:spcPct val="150000"/>
              </a:lnSpc>
              <a:spcAft>
                <a:spcPct val="0"/>
              </a:spcAft>
              <a:tabLst>
                <a:tab pos="756920" algn="l"/>
              </a:tabLst>
              <a:defRPr/>
            </a:pPr>
            <a:r>
              <a:rPr lang="en-US" altLang="zh-CN" dirty="0">
                <a:solidFill>
                  <a:prstClr val="black"/>
                </a:solidFill>
                <a:latin typeface="微软雅黑" panose="020B0503020204020204" pitchFamily="34" charset="-122"/>
                <a:ea typeface="微软雅黑" panose="020B0503020204020204" pitchFamily="34" charset="-122"/>
              </a:rPr>
              <a:t>—————————————————</a:t>
            </a:r>
          </a:p>
        </p:txBody>
      </p:sp>
      <p:graphicFrame>
        <p:nvGraphicFramePr>
          <p:cNvPr id="2" name="对象 1">
            <a:extLst>
              <a:ext uri="{FF2B5EF4-FFF2-40B4-BE49-F238E27FC236}">
                <a16:creationId xmlns:a16="http://schemas.microsoft.com/office/drawing/2014/main" id="{FBAD66A7-1B10-45E3-8325-6ED0A31222EA}"/>
              </a:ext>
            </a:extLst>
          </p:cNvPr>
          <p:cNvGraphicFramePr>
            <a:graphicFrameLocks noChangeAspect="1"/>
          </p:cNvGraphicFramePr>
          <p:nvPr>
            <p:extLst>
              <p:ext uri="{D42A27DB-BD31-4B8C-83A1-F6EECF244321}">
                <p14:modId xmlns:p14="http://schemas.microsoft.com/office/powerpoint/2010/main" val="3251957496"/>
              </p:ext>
            </p:extLst>
          </p:nvPr>
        </p:nvGraphicFramePr>
        <p:xfrm>
          <a:off x="1573419" y="2993561"/>
          <a:ext cx="2766786" cy="840886"/>
        </p:xfrm>
        <a:graphic>
          <a:graphicData uri="http://schemas.openxmlformats.org/presentationml/2006/ole">
            <mc:AlternateContent xmlns:mc="http://schemas.openxmlformats.org/markup-compatibility/2006">
              <mc:Choice xmlns:v="urn:schemas-microsoft-com:vml" Requires="v">
                <p:oleObj spid="_x0000_s13337" name="Equation" r:id="rId3" imgW="1295280" imgH="393480" progId="Equation.DSMT4">
                  <p:embed/>
                </p:oleObj>
              </mc:Choice>
              <mc:Fallback>
                <p:oleObj name="Equation" r:id="rId3" imgW="1295280" imgH="393480" progId="Equation.DSMT4">
                  <p:embed/>
                  <p:pic>
                    <p:nvPicPr>
                      <p:cNvPr id="0" name=""/>
                      <p:cNvPicPr/>
                      <p:nvPr/>
                    </p:nvPicPr>
                    <p:blipFill>
                      <a:blip r:embed="rId4"/>
                      <a:stretch>
                        <a:fillRect/>
                      </a:stretch>
                    </p:blipFill>
                    <p:spPr>
                      <a:xfrm>
                        <a:off x="1573419" y="2993561"/>
                        <a:ext cx="2766786" cy="840886"/>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0ACDFBA-7FDF-47C5-9D1E-FEE8AB0442DB}"/>
                  </a:ext>
                </a:extLst>
              </p:cNvPr>
              <p:cNvSpPr/>
              <p:nvPr/>
            </p:nvSpPr>
            <p:spPr>
              <a:xfrm>
                <a:off x="1231633" y="4587243"/>
                <a:ext cx="4427487" cy="961225"/>
              </a:xfrm>
              <a:prstGeom prst="rect">
                <a:avLst/>
              </a:prstGeom>
            </p:spPr>
            <p:txBody>
              <a:bodyPr wrap="squar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其中，</a:t>
                </a:r>
                <a14:m>
                  <m:oMath xmlns:m="http://schemas.openxmlformats.org/officeDocument/2006/math">
                    <m:r>
                      <a:rPr lang="zh-CN" altLang="en-US" sz="2000">
                        <a:latin typeface="Cambria Math" panose="02040503050406030204" pitchFamily="18" charset="0"/>
                      </a:rPr>
                      <m:t>𝜕</m:t>
                    </m:r>
                  </m:oMath>
                </a14:m>
                <a:r>
                  <a:rPr lang="zh-CN" altLang="en-US" dirty="0">
                    <a:solidFill>
                      <a:prstClr val="black"/>
                    </a:solidFill>
                    <a:latin typeface="微软雅黑" panose="020B0503020204020204" pitchFamily="34" charset="-122"/>
                    <a:ea typeface="微软雅黑" panose="020B0503020204020204" pitchFamily="34" charset="-122"/>
                  </a:rPr>
                  <a:t>称为偏微分，计算为</a:t>
                </a: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mc:Choice>
        <mc:Fallback>
          <p:sp>
            <p:nvSpPr>
              <p:cNvPr id="6" name="矩形 5">
                <a:extLst>
                  <a:ext uri="{FF2B5EF4-FFF2-40B4-BE49-F238E27FC236}">
                    <a16:creationId xmlns:a16="http://schemas.microsoft.com/office/drawing/2014/main" id="{00ACDFBA-7FDF-47C5-9D1E-FEE8AB0442DB}"/>
                  </a:ext>
                </a:extLst>
              </p:cNvPr>
              <p:cNvSpPr>
                <a:spLocks noRot="1" noChangeAspect="1" noMove="1" noResize="1" noEditPoints="1" noAdjustHandles="1" noChangeArrowheads="1" noChangeShapeType="1" noTextEdit="1"/>
              </p:cNvSpPr>
              <p:nvPr/>
            </p:nvSpPr>
            <p:spPr>
              <a:xfrm>
                <a:off x="1231633" y="4587243"/>
                <a:ext cx="4427487" cy="961225"/>
              </a:xfrm>
              <a:prstGeom prst="rect">
                <a:avLst/>
              </a:prstGeom>
              <a:blipFill>
                <a:blip r:embed="rId5"/>
                <a:stretch>
                  <a:fillRect l="-551"/>
                </a:stretch>
              </a:blipFill>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D51F6805-E8C6-4E18-8014-86593FD6A97F}"/>
              </a:ext>
            </a:extLst>
          </p:cNvPr>
          <p:cNvGraphicFramePr>
            <a:graphicFrameLocks noChangeAspect="1"/>
          </p:cNvGraphicFramePr>
          <p:nvPr>
            <p:extLst>
              <p:ext uri="{D42A27DB-BD31-4B8C-83A1-F6EECF244321}">
                <p14:modId xmlns:p14="http://schemas.microsoft.com/office/powerpoint/2010/main" val="2077647107"/>
              </p:ext>
            </p:extLst>
          </p:nvPr>
        </p:nvGraphicFramePr>
        <p:xfrm>
          <a:off x="6146800" y="3352800"/>
          <a:ext cx="914400" cy="180975"/>
        </p:xfrm>
        <a:graphic>
          <a:graphicData uri="http://schemas.openxmlformats.org/presentationml/2006/ole">
            <mc:AlternateContent xmlns:mc="http://schemas.openxmlformats.org/markup-compatibility/2006">
              <mc:Choice xmlns:v="urn:schemas-microsoft-com:vml" Requires="v">
                <p:oleObj spid="_x0000_s13338" name="Equation" r:id="rId6" imgW="914400" imgH="181440" progId="Equation.DSMT4">
                  <p:embed/>
                </p:oleObj>
              </mc:Choice>
              <mc:Fallback>
                <p:oleObj name="Equation" r:id="rId6" imgW="914400" imgH="181440" progId="Equation.DSMT4">
                  <p:embed/>
                  <p:pic>
                    <p:nvPicPr>
                      <p:cNvPr id="0" name=""/>
                      <p:cNvPicPr/>
                      <p:nvPr/>
                    </p:nvPicPr>
                    <p:blipFill>
                      <a:blip r:embed="rId7"/>
                      <a:stretch>
                        <a:fillRect/>
                      </a:stretch>
                    </p:blipFill>
                    <p:spPr>
                      <a:xfrm>
                        <a:off x="6146800" y="3352800"/>
                        <a:ext cx="914400" cy="18097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5FCF25E1-4BE7-4EF0-AFD3-95B69AC68782}"/>
              </a:ext>
            </a:extLst>
          </p:cNvPr>
          <p:cNvGraphicFramePr>
            <a:graphicFrameLocks noChangeAspect="1"/>
          </p:cNvGraphicFramePr>
          <p:nvPr>
            <p:extLst>
              <p:ext uri="{D42A27DB-BD31-4B8C-83A1-F6EECF244321}">
                <p14:modId xmlns:p14="http://schemas.microsoft.com/office/powerpoint/2010/main" val="2174478519"/>
              </p:ext>
            </p:extLst>
          </p:nvPr>
        </p:nvGraphicFramePr>
        <p:xfrm>
          <a:off x="1231633" y="5173016"/>
          <a:ext cx="4068763" cy="1601787"/>
        </p:xfrm>
        <a:graphic>
          <a:graphicData uri="http://schemas.openxmlformats.org/presentationml/2006/ole">
            <mc:AlternateContent xmlns:mc="http://schemas.openxmlformats.org/markup-compatibility/2006">
              <mc:Choice xmlns:v="urn:schemas-microsoft-com:vml" Requires="v">
                <p:oleObj spid="_x0000_s13339" name="Equation" r:id="rId8" imgW="1904760" imgH="749160" progId="Equation.DSMT4">
                  <p:embed/>
                </p:oleObj>
              </mc:Choice>
              <mc:Fallback>
                <p:oleObj name="Equation" r:id="rId8" imgW="1904760" imgH="749160" progId="Equation.DSMT4">
                  <p:embed/>
                  <p:pic>
                    <p:nvPicPr>
                      <p:cNvPr id="2" name="对象 1">
                        <a:extLst>
                          <a:ext uri="{FF2B5EF4-FFF2-40B4-BE49-F238E27FC236}">
                            <a16:creationId xmlns:a16="http://schemas.microsoft.com/office/drawing/2014/main" id="{FBAD66A7-1B10-45E3-8325-6ED0A31222EA}"/>
                          </a:ext>
                        </a:extLst>
                      </p:cNvPr>
                      <p:cNvPicPr/>
                      <p:nvPr/>
                    </p:nvPicPr>
                    <p:blipFill>
                      <a:blip r:embed="rId9"/>
                      <a:stretch>
                        <a:fillRect/>
                      </a:stretch>
                    </p:blipFill>
                    <p:spPr>
                      <a:xfrm>
                        <a:off x="1231633" y="5173016"/>
                        <a:ext cx="4068763" cy="1601787"/>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9486DD4D-4D4C-4BB9-9983-14D550A69345}"/>
              </a:ext>
            </a:extLst>
          </p:cNvPr>
          <p:cNvPicPr>
            <a:picLocks noChangeAspect="1"/>
          </p:cNvPicPr>
          <p:nvPr/>
        </p:nvPicPr>
        <p:blipFill>
          <a:blip r:embed="rId10"/>
          <a:stretch>
            <a:fillRect/>
          </a:stretch>
        </p:blipFill>
        <p:spPr>
          <a:xfrm>
            <a:off x="6174377" y="1046382"/>
            <a:ext cx="4982381" cy="4099948"/>
          </a:xfrm>
          <a:prstGeom prst="rect">
            <a:avLst/>
          </a:prstGeom>
        </p:spPr>
      </p:pic>
      <p:graphicFrame>
        <p:nvGraphicFramePr>
          <p:cNvPr id="15" name="对象 14">
            <a:extLst>
              <a:ext uri="{FF2B5EF4-FFF2-40B4-BE49-F238E27FC236}">
                <a16:creationId xmlns:a16="http://schemas.microsoft.com/office/drawing/2014/main" id="{24E0BC50-71EF-4D64-B4C9-B527FE0BDE4F}"/>
              </a:ext>
            </a:extLst>
          </p:cNvPr>
          <p:cNvGraphicFramePr>
            <a:graphicFrameLocks noChangeAspect="1"/>
          </p:cNvGraphicFramePr>
          <p:nvPr>
            <p:extLst>
              <p:ext uri="{D42A27DB-BD31-4B8C-83A1-F6EECF244321}">
                <p14:modId xmlns:p14="http://schemas.microsoft.com/office/powerpoint/2010/main" val="3113807490"/>
              </p:ext>
            </p:extLst>
          </p:nvPr>
        </p:nvGraphicFramePr>
        <p:xfrm>
          <a:off x="3297398" y="2123497"/>
          <a:ext cx="295956" cy="443934"/>
        </p:xfrm>
        <a:graphic>
          <a:graphicData uri="http://schemas.openxmlformats.org/presentationml/2006/ole">
            <mc:AlternateContent xmlns:mc="http://schemas.openxmlformats.org/markup-compatibility/2006">
              <mc:Choice xmlns:v="urn:schemas-microsoft-com:vml" Requires="v">
                <p:oleObj spid="_x0000_s13340" name="Equation" r:id="rId11" imgW="126720" imgH="190440" progId="Equation.DSMT4">
                  <p:embed/>
                </p:oleObj>
              </mc:Choice>
              <mc:Fallback>
                <p:oleObj name="Equation" r:id="rId11" imgW="126720" imgH="190440" progId="Equation.DSMT4">
                  <p:embed/>
                  <p:pic>
                    <p:nvPicPr>
                      <p:cNvPr id="7" name="对象 6">
                        <a:extLst>
                          <a:ext uri="{FF2B5EF4-FFF2-40B4-BE49-F238E27FC236}">
                            <a16:creationId xmlns:a16="http://schemas.microsoft.com/office/drawing/2014/main" id="{648D8AE8-AE61-4D19-ADD7-4CEEF87A4D93}"/>
                          </a:ext>
                        </a:extLst>
                      </p:cNvPr>
                      <p:cNvPicPr/>
                      <p:nvPr/>
                    </p:nvPicPr>
                    <p:blipFill>
                      <a:blip r:embed="rId12"/>
                      <a:stretch>
                        <a:fillRect/>
                      </a:stretch>
                    </p:blipFill>
                    <p:spPr>
                      <a:xfrm>
                        <a:off x="3297398" y="2123497"/>
                        <a:ext cx="295956" cy="443934"/>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E7044972-DBDC-4920-AB36-35DFE02CF67F}"/>
                  </a:ext>
                </a:extLst>
              </p:cNvPr>
              <p:cNvSpPr/>
              <p:nvPr/>
            </p:nvSpPr>
            <p:spPr>
              <a:xfrm>
                <a:off x="6586584" y="5011185"/>
                <a:ext cx="5483496" cy="1428020"/>
              </a:xfrm>
              <a:prstGeom prst="rect">
                <a:avLst/>
              </a:prstGeom>
            </p:spPr>
            <p:txBody>
              <a:bodyPr wrap="squar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其中，</a:t>
                </a:r>
                <a14:m>
                  <m:oMath xmlns:m="http://schemas.openxmlformats.org/officeDocument/2006/math">
                    <m:r>
                      <a:rPr lang="zh-CN" altLang="en-US" sz="2000" i="1">
                        <a:latin typeface="Cambria Math" panose="02040503050406030204" pitchFamily="18" charset="0"/>
                      </a:rPr>
                      <m:t>𝛼</m:t>
                    </m:r>
                  </m:oMath>
                </a14:m>
                <a:r>
                  <a:rPr lang="zh-CN" altLang="en-US" dirty="0">
                    <a:solidFill>
                      <a:prstClr val="black"/>
                    </a:solidFill>
                    <a:latin typeface="微软雅黑" panose="020B0503020204020204" pitchFamily="34" charset="-122"/>
                    <a:ea typeface="微软雅黑" panose="020B0503020204020204" pitchFamily="34" charset="-122"/>
                  </a:rPr>
                  <a:t>称为学习率</a:t>
                </a: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zh-CN" altLang="en-US" dirty="0">
                    <a:solidFill>
                      <a:prstClr val="black"/>
                    </a:solidFill>
                    <a:latin typeface="微软雅黑" panose="020B0503020204020204" pitchFamily="34" charset="-122"/>
                    <a:ea typeface="微软雅黑" panose="020B0503020204020204" pitchFamily="34" charset="-122"/>
                  </a:rPr>
                  <a:t>让模型的损失每次向着最小值方向移动一小步</a:t>
                </a: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mc:Choice>
        <mc:Fallback>
          <p:sp>
            <p:nvSpPr>
              <p:cNvPr id="16" name="矩形 15">
                <a:extLst>
                  <a:ext uri="{FF2B5EF4-FFF2-40B4-BE49-F238E27FC236}">
                    <a16:creationId xmlns:a16="http://schemas.microsoft.com/office/drawing/2014/main" id="{E7044972-DBDC-4920-AB36-35DFE02CF67F}"/>
                  </a:ext>
                </a:extLst>
              </p:cNvPr>
              <p:cNvSpPr>
                <a:spLocks noRot="1" noChangeAspect="1" noMove="1" noResize="1" noEditPoints="1" noAdjustHandles="1" noChangeArrowheads="1" noChangeShapeType="1" noTextEdit="1"/>
              </p:cNvSpPr>
              <p:nvPr/>
            </p:nvSpPr>
            <p:spPr>
              <a:xfrm>
                <a:off x="6586584" y="5011185"/>
                <a:ext cx="5483496" cy="1428020"/>
              </a:xfrm>
              <a:prstGeom prst="rect">
                <a:avLst/>
              </a:prstGeom>
              <a:blipFill>
                <a:blip r:embed="rId13"/>
                <a:stretch>
                  <a:fillRect l="-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7756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434868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prstClr val="black"/>
                </a:solidFill>
                <a:latin typeface="微软雅黑" panose="020B0503020204020204" pitchFamily="34" charset="-122"/>
                <a:ea typeface="微软雅黑" panose="020B0503020204020204" pitchFamily="34" charset="-122"/>
              </a:rPr>
              <a:t>什么是机器学习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1" name="组合 30"/>
          <p:cNvGrpSpPr/>
          <p:nvPr/>
        </p:nvGrpSpPr>
        <p:grpSpPr>
          <a:xfrm>
            <a:off x="744307" y="1379528"/>
            <a:ext cx="5804143" cy="546753"/>
            <a:chOff x="793919" y="1426109"/>
            <a:chExt cx="5804143" cy="546753"/>
          </a:xfrm>
        </p:grpSpPr>
        <p:sp>
          <p:nvSpPr>
            <p:cNvPr id="32" name="矩形 31"/>
            <p:cNvSpPr/>
            <p:nvPr/>
          </p:nvSpPr>
          <p:spPr>
            <a:xfrm>
              <a:off x="1255027" y="1426109"/>
              <a:ext cx="534303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机器学习模型</a:t>
              </a: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grpSp>
        <p:nvGrpSpPr>
          <p:cNvPr id="39" name="组合 38"/>
          <p:cNvGrpSpPr/>
          <p:nvPr/>
        </p:nvGrpSpPr>
        <p:grpSpPr>
          <a:xfrm>
            <a:off x="585057" y="2150121"/>
            <a:ext cx="5075528" cy="2086343"/>
            <a:chOff x="1490332" y="3713565"/>
            <a:chExt cx="5492910" cy="2010923"/>
          </a:xfrm>
        </p:grpSpPr>
        <p:sp>
          <p:nvSpPr>
            <p:cNvPr id="40" name="右箭头 5"/>
            <p:cNvSpPr/>
            <p:nvPr/>
          </p:nvSpPr>
          <p:spPr>
            <a:xfrm>
              <a:off x="3325568" y="4263452"/>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grpSp>
          <p:nvGrpSpPr>
            <p:cNvPr id="41" name="组 23"/>
            <p:cNvGrpSpPr/>
            <p:nvPr/>
          </p:nvGrpSpPr>
          <p:grpSpPr>
            <a:xfrm>
              <a:off x="1490332" y="3713565"/>
              <a:ext cx="1328402" cy="1618803"/>
              <a:chOff x="2398492" y="2910468"/>
              <a:chExt cx="1401346" cy="2033560"/>
            </a:xfrm>
          </p:grpSpPr>
          <p:pic>
            <p:nvPicPr>
              <p:cNvPr id="52" name="图片 51"/>
              <p:cNvPicPr>
                <a:picLocks noChangeAspect="1"/>
              </p:cNvPicPr>
              <p:nvPr/>
            </p:nvPicPr>
            <p:blipFill rotWithShape="1">
              <a:blip r:embed="rId4"/>
              <a:srcRect l="16420" t="18667" r="16652" b="13066"/>
              <a:stretch>
                <a:fillRect/>
              </a:stretch>
            </p:blipFill>
            <p:spPr>
              <a:xfrm>
                <a:off x="2527586" y="2910468"/>
                <a:ext cx="1150423" cy="1533898"/>
              </a:xfrm>
              <a:prstGeom prst="rect">
                <a:avLst/>
              </a:prstGeom>
            </p:spPr>
          </p:pic>
          <p:sp>
            <p:nvSpPr>
              <p:cNvPr id="53" name="矩形 52"/>
              <p:cNvSpPr/>
              <p:nvPr/>
            </p:nvSpPr>
            <p:spPr>
              <a:xfrm>
                <a:off x="2398492" y="4543918"/>
                <a:ext cx="1401346" cy="400110"/>
              </a:xfrm>
              <a:prstGeom prst="rect">
                <a:avLst/>
              </a:prstGeom>
            </p:spPr>
            <p:txBody>
              <a:bodyPr wrap="none">
                <a:spAutoFit/>
              </a:bodyPr>
              <a:lstStyle/>
              <a:p>
                <a:r>
                  <a:rPr kumimoji="1" lang="zh-CN" altLang="en-US" sz="2000" b="1" dirty="0">
                    <a:solidFill>
                      <a:srgbClr val="7030A0"/>
                    </a:solidFill>
                    <a:latin typeface="微软雅黑" panose="020B0503020204020204" pitchFamily="34" charset="-122"/>
                    <a:ea typeface="微软雅黑" panose="020B0503020204020204" pitchFamily="34" charset="-122"/>
                  </a:rPr>
                  <a:t>经验</a:t>
                </a:r>
                <a:r>
                  <a:rPr kumimoji="1" lang="en-US" altLang="zh-CN" sz="2000" b="1" dirty="0">
                    <a:solidFill>
                      <a:srgbClr val="7030A0"/>
                    </a:solidFill>
                    <a:latin typeface="微软雅黑" panose="020B0503020204020204" pitchFamily="34" charset="-122"/>
                    <a:ea typeface="微软雅黑" panose="020B0503020204020204" pitchFamily="34" charset="-122"/>
                  </a:rPr>
                  <a:t>=</a:t>
                </a:r>
                <a:r>
                  <a:rPr kumimoji="1" lang="zh-CN" altLang="en-US" sz="2000" b="1" dirty="0">
                    <a:solidFill>
                      <a:srgbClr val="7030A0"/>
                    </a:solidFill>
                    <a:latin typeface="微软雅黑" panose="020B0503020204020204" pitchFamily="34" charset="-122"/>
                    <a:ea typeface="微软雅黑" panose="020B0503020204020204" pitchFamily="34" charset="-122"/>
                  </a:rPr>
                  <a:t>数据</a:t>
                </a:r>
                <a:endParaRPr lang="zh-CN" altLang="en-US" sz="2000" b="1" dirty="0">
                  <a:solidFill>
                    <a:srgbClr val="7030A0"/>
                  </a:solidFill>
                </a:endParaRPr>
              </a:p>
            </p:txBody>
          </p:sp>
        </p:grpSp>
        <p:grpSp>
          <p:nvGrpSpPr>
            <p:cNvPr id="42" name="组 24"/>
            <p:cNvGrpSpPr/>
            <p:nvPr/>
          </p:nvGrpSpPr>
          <p:grpSpPr>
            <a:xfrm>
              <a:off x="5441135" y="3725397"/>
              <a:ext cx="1542107" cy="1706754"/>
              <a:chOff x="6566238" y="2925332"/>
              <a:chExt cx="1626786" cy="2144045"/>
            </a:xfrm>
          </p:grpSpPr>
          <p:pic>
            <p:nvPicPr>
              <p:cNvPr id="50" name="图片 49"/>
              <p:cNvPicPr>
                <a:picLocks noChangeAspect="1"/>
              </p:cNvPicPr>
              <p:nvPr/>
            </p:nvPicPr>
            <p:blipFill rotWithShape="1">
              <a:blip r:embed="rId5"/>
              <a:srcRect l="19880" r="19880"/>
              <a:stretch>
                <a:fillRect/>
              </a:stretch>
            </p:blipFill>
            <p:spPr>
              <a:xfrm>
                <a:off x="6566238" y="2925332"/>
                <a:ext cx="1626786" cy="1519034"/>
              </a:xfrm>
              <a:prstGeom prst="rect">
                <a:avLst/>
              </a:prstGeom>
            </p:spPr>
          </p:pic>
          <p:sp>
            <p:nvSpPr>
              <p:cNvPr id="51" name="矩形 50"/>
              <p:cNvSpPr/>
              <p:nvPr/>
            </p:nvSpPr>
            <p:spPr>
              <a:xfrm>
                <a:off x="6566238" y="4566754"/>
                <a:ext cx="1547627" cy="502623"/>
              </a:xfrm>
              <a:prstGeom prst="rect">
                <a:avLst/>
              </a:prstGeom>
            </p:spPr>
            <p:txBody>
              <a:bodyPr wrap="none">
                <a:spAutoFit/>
              </a:bodyPr>
              <a:lstStyle/>
              <a:p>
                <a:r>
                  <a:rPr kumimoji="1" lang="zh-CN" altLang="en-US" sz="2000" b="1" dirty="0">
                    <a:solidFill>
                      <a:srgbClr val="7030A0"/>
                    </a:solidFill>
                    <a:latin typeface="微软雅黑" panose="020B0503020204020204" pitchFamily="34" charset="-122"/>
                    <a:ea typeface="微软雅黑" panose="020B0503020204020204" pitchFamily="34" charset="-122"/>
                  </a:rPr>
                  <a:t>智能计算机</a:t>
                </a:r>
                <a:endParaRPr lang="zh-CN" altLang="en-US" sz="2000" b="1" dirty="0">
                  <a:solidFill>
                    <a:srgbClr val="7030A0"/>
                  </a:solidFill>
                </a:endParaRPr>
              </a:p>
            </p:txBody>
          </p:sp>
        </p:grpSp>
        <p:sp>
          <p:nvSpPr>
            <p:cNvPr id="43" name="右箭头 5"/>
            <p:cNvSpPr/>
            <p:nvPr/>
          </p:nvSpPr>
          <p:spPr>
            <a:xfrm>
              <a:off x="3325568" y="4798817"/>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sp>
          <p:nvSpPr>
            <p:cNvPr id="44" name="右箭头 5"/>
            <p:cNvSpPr/>
            <p:nvPr/>
          </p:nvSpPr>
          <p:spPr>
            <a:xfrm>
              <a:off x="3325568" y="3725397"/>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sp>
          <p:nvSpPr>
            <p:cNvPr id="45" name="矩形 44"/>
            <p:cNvSpPr/>
            <p:nvPr/>
          </p:nvSpPr>
          <p:spPr>
            <a:xfrm>
              <a:off x="3460167" y="3798017"/>
              <a:ext cx="1392432" cy="307777"/>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Task 1-model</a:t>
              </a:r>
              <a:endParaRPr lang="zh-CN" altLang="en-US" sz="1400" b="1" dirty="0">
                <a:solidFill>
                  <a:srgbClr val="7030A0"/>
                </a:solidFill>
              </a:endParaRPr>
            </a:p>
          </p:txBody>
        </p:sp>
        <p:sp>
          <p:nvSpPr>
            <p:cNvPr id="46" name="矩形 45"/>
            <p:cNvSpPr/>
            <p:nvPr/>
          </p:nvSpPr>
          <p:spPr>
            <a:xfrm>
              <a:off x="3464831" y="4872698"/>
              <a:ext cx="1392432" cy="307777"/>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Task 3-model</a:t>
              </a:r>
              <a:endParaRPr lang="zh-CN" altLang="en-US" sz="1400" b="1" dirty="0">
                <a:solidFill>
                  <a:srgbClr val="7030A0"/>
                </a:solidFill>
              </a:endParaRPr>
            </a:p>
          </p:txBody>
        </p:sp>
        <p:sp>
          <p:nvSpPr>
            <p:cNvPr id="47" name="矩形 46"/>
            <p:cNvSpPr/>
            <p:nvPr/>
          </p:nvSpPr>
          <p:spPr>
            <a:xfrm>
              <a:off x="3460167" y="4342030"/>
              <a:ext cx="1392432" cy="307777"/>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Task 2-model</a:t>
              </a:r>
              <a:endParaRPr lang="zh-CN" altLang="en-US" sz="1400" b="1" dirty="0">
                <a:solidFill>
                  <a:srgbClr val="7030A0"/>
                </a:solidFill>
              </a:endParaRPr>
            </a:p>
          </p:txBody>
        </p:sp>
        <p:sp>
          <p:nvSpPr>
            <p:cNvPr id="48" name="右箭头 5"/>
            <p:cNvSpPr/>
            <p:nvPr/>
          </p:nvSpPr>
          <p:spPr>
            <a:xfrm>
              <a:off x="3325568" y="5334182"/>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sp>
          <p:nvSpPr>
            <p:cNvPr id="49" name="矩形 48"/>
            <p:cNvSpPr/>
            <p:nvPr/>
          </p:nvSpPr>
          <p:spPr>
            <a:xfrm>
              <a:off x="3977488" y="5416711"/>
              <a:ext cx="357790" cy="307777"/>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a:t>
              </a:r>
              <a:endParaRPr lang="zh-CN" altLang="en-US" sz="1400" b="1" dirty="0">
                <a:solidFill>
                  <a:srgbClr val="7030A0"/>
                </a:solidFill>
              </a:endParaRPr>
            </a:p>
          </p:txBody>
        </p:sp>
      </p:grpSp>
      <p:sp>
        <p:nvSpPr>
          <p:cNvPr id="21" name="文本框 20"/>
          <p:cNvSpPr txBox="1"/>
          <p:nvPr/>
        </p:nvSpPr>
        <p:spPr>
          <a:xfrm>
            <a:off x="5845629" y="3585189"/>
            <a:ext cx="6346371" cy="3139321"/>
          </a:xfrm>
          <a:prstGeom prst="rect">
            <a:avLst/>
          </a:prstGeom>
          <a:solidFill>
            <a:schemeClr val="bg1"/>
          </a:solidFill>
          <a:ln w="31750" cmpd="thickThin">
            <a:solidFill>
              <a:schemeClr val="accent2"/>
            </a:solidFill>
          </a:ln>
        </p:spPr>
        <p:txBody>
          <a:bodyPr wrap="square" rtlCol="0">
            <a:spAutoFit/>
          </a:bodyPr>
          <a:lstStyle/>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130754" y="3808365"/>
            <a:ext cx="6155895" cy="2332858"/>
            <a:chOff x="894674" y="2425761"/>
            <a:chExt cx="10958199" cy="3884074"/>
          </a:xfrm>
        </p:grpSpPr>
        <p:sp>
          <p:nvSpPr>
            <p:cNvPr id="23" name="內容版面配置區 2"/>
            <p:cNvSpPr txBox="1"/>
            <p:nvPr/>
          </p:nvSpPr>
          <p:spPr>
            <a:xfrm>
              <a:off x="894674" y="2531811"/>
              <a:ext cx="7886700" cy="48598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rPr>
                <a:t>图像识别</a:t>
              </a:r>
              <a:endParaRPr lang="en-US" altLang="zh-TW" dirty="0">
                <a:latin typeface="微软雅黑" panose="020B0503020204020204" pitchFamily="34" charset="-122"/>
                <a:ea typeface="微软雅黑" panose="020B0503020204020204" pitchFamily="34" charset="-122"/>
              </a:endParaRPr>
            </a:p>
            <a:p>
              <a:pPr marL="0" indent="0">
                <a:buNone/>
              </a:pPr>
              <a:endParaRPr lang="en-US" altLang="zh-TW" dirty="0">
                <a:latin typeface="微软雅黑" panose="020B0503020204020204" pitchFamily="34" charset="-122"/>
                <a:ea typeface="微软雅黑" panose="020B0503020204020204" pitchFamily="34" charset="-122"/>
              </a:endParaRPr>
            </a:p>
          </p:txBody>
        </p:sp>
        <p:graphicFrame>
          <p:nvGraphicFramePr>
            <p:cNvPr id="24" name="Object 12"/>
            <p:cNvGraphicFramePr>
              <a:graphicFrameLocks noChangeAspect="1"/>
            </p:cNvGraphicFramePr>
            <p:nvPr/>
          </p:nvGraphicFramePr>
          <p:xfrm>
            <a:off x="3172250" y="2570315"/>
            <a:ext cx="3822700" cy="460375"/>
          </p:xfrm>
          <a:graphic>
            <a:graphicData uri="http://schemas.openxmlformats.org/presentationml/2006/ole">
              <mc:AlternateContent xmlns:mc="http://schemas.openxmlformats.org/markup-compatibility/2006">
                <mc:Choice xmlns:v="urn:schemas-microsoft-com:vml" Requires="v">
                  <p:oleObj spid="_x0000_s1262" name="方程式" r:id="rId6" imgW="1790700" imgH="215900" progId="Equation.3">
                    <p:embed/>
                  </p:oleObj>
                </mc:Choice>
                <mc:Fallback>
                  <p:oleObj name="方程式" r:id="rId6" imgW="1790700" imgH="215900" progId="Equation.3">
                    <p:embed/>
                    <p:pic>
                      <p:nvPicPr>
                        <p:cNvPr id="0" name="图片 11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2250" y="2570315"/>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文字方塊 7"/>
            <p:cNvSpPr txBox="1"/>
            <p:nvPr/>
          </p:nvSpPr>
          <p:spPr>
            <a:xfrm>
              <a:off x="7285610" y="2494581"/>
              <a:ext cx="2089454" cy="66616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“Cat”</a:t>
              </a:r>
              <a:endParaRPr lang="zh-TW" altLang="en-US" sz="2000"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3143857" y="5592468"/>
              <a:ext cx="8709016" cy="717367"/>
              <a:chOff x="3143250" y="6076874"/>
              <a:chExt cx="8709016" cy="717367"/>
            </a:xfrm>
          </p:grpSpPr>
          <p:graphicFrame>
            <p:nvGraphicFramePr>
              <p:cNvPr id="57" name="Object 12"/>
              <p:cNvGraphicFramePr>
                <a:graphicFrameLocks noChangeAspect="1"/>
              </p:cNvGraphicFramePr>
              <p:nvPr/>
            </p:nvGraphicFramePr>
            <p:xfrm>
              <a:off x="3143250" y="6140450"/>
              <a:ext cx="3822700" cy="460375"/>
            </p:xfrm>
            <a:graphic>
              <a:graphicData uri="http://schemas.openxmlformats.org/presentationml/2006/ole">
                <mc:AlternateContent xmlns:mc="http://schemas.openxmlformats.org/markup-compatibility/2006">
                  <mc:Choice xmlns:v="urn:schemas-microsoft-com:vml" Requires="v">
                    <p:oleObj spid="_x0000_s1263" name="公式" r:id="rId8" imgW="1675765" imgH="215900" progId="Equation.3">
                      <p:embed/>
                    </p:oleObj>
                  </mc:Choice>
                  <mc:Fallback>
                    <p:oleObj name="公式" r:id="rId8" imgW="1675765" imgH="215900" progId="Equation.3">
                      <p:embed/>
                      <p:pic>
                        <p:nvPicPr>
                          <p:cNvPr id="0" name="图片 11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3250" y="6140450"/>
                            <a:ext cx="3822700" cy="460375"/>
                          </a:xfrm>
                          <a:prstGeom prst="rect">
                            <a:avLst/>
                          </a:prstGeom>
                          <a:noFill/>
                        </p:spPr>
                      </p:pic>
                    </p:oleObj>
                  </mc:Fallback>
                </mc:AlternateContent>
              </a:graphicData>
            </a:graphic>
          </p:graphicFrame>
          <p:sp>
            <p:nvSpPr>
              <p:cNvPr id="58" name="文字方塊 10"/>
              <p:cNvSpPr txBox="1"/>
              <p:nvPr/>
            </p:nvSpPr>
            <p:spPr>
              <a:xfrm>
                <a:off x="7182234" y="6076874"/>
                <a:ext cx="4670032" cy="66616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“H</a:t>
                </a:r>
                <a:r>
                  <a:rPr lang="en-US" altLang="zh-CN" sz="2000" dirty="0">
                    <a:latin typeface="微软雅黑" panose="020B0503020204020204" pitchFamily="34" charset="-122"/>
                    <a:ea typeface="微软雅黑" panose="020B0503020204020204" pitchFamily="34" charset="-122"/>
                  </a:rPr>
                  <a:t>ow old are you</a:t>
                </a: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sp>
            <p:nvSpPr>
              <p:cNvPr id="59" name="矩形 58"/>
              <p:cNvSpPr/>
              <p:nvPr/>
            </p:nvSpPr>
            <p:spPr>
              <a:xfrm>
                <a:off x="3671287" y="6128081"/>
                <a:ext cx="2659840" cy="666160"/>
              </a:xfrm>
              <a:prstGeom prst="rect">
                <a:avLst/>
              </a:prstGeom>
            </p:spPr>
            <p:txBody>
              <a:bodyPr wrap="square">
                <a:spAutoFit/>
              </a:bodyPr>
              <a:lstStyle/>
              <a:p>
                <a:pPr algn="ctr"/>
                <a:r>
                  <a:rPr lang="en-US" altLang="zh-TW"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你几岁了</a:t>
                </a:r>
                <a:r>
                  <a:rPr lang="en-US" altLang="zh-TW" sz="2000" dirty="0">
                    <a:latin typeface="微软雅黑" panose="020B0503020204020204" pitchFamily="34" charset="-122"/>
                    <a:ea typeface="微软雅黑" panose="020B0503020204020204" pitchFamily="34" charset="-122"/>
                  </a:rPr>
                  <a:t>”          </a:t>
                </a:r>
                <a:endParaRPr lang="zh-TW" altLang="en-US" sz="2000" dirty="0">
                  <a:latin typeface="微软雅黑" panose="020B0503020204020204" pitchFamily="34" charset="-122"/>
                  <a:ea typeface="微软雅黑" panose="020B0503020204020204" pitchFamily="34" charset="-122"/>
                </a:endParaRPr>
              </a:p>
            </p:txBody>
          </p:sp>
        </p:grpSp>
        <p:pic>
          <p:nvPicPr>
            <p:cNvPr id="27" name="Picture 12" descr="https://encrypted-tbn1.gstatic.com/images?q=tbn:ANd9GcRcwlRKAlSIaCI4W5PRYVbuBQQXifF-56bFqAjh9DMe-_3Lh8_YKw"/>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87680" y="2425761"/>
              <a:ext cx="1106043" cy="83963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p:nvGrpSpPr>
          <p:grpSpPr>
            <a:xfrm>
              <a:off x="3143857" y="3576603"/>
              <a:ext cx="6438950" cy="666161"/>
              <a:chOff x="3181141" y="3509337"/>
              <a:chExt cx="6438950" cy="666161"/>
            </a:xfrm>
          </p:grpSpPr>
          <p:graphicFrame>
            <p:nvGraphicFramePr>
              <p:cNvPr id="54" name="Object 12"/>
              <p:cNvGraphicFramePr>
                <a:graphicFrameLocks noChangeAspect="1"/>
              </p:cNvGraphicFramePr>
              <p:nvPr/>
            </p:nvGraphicFramePr>
            <p:xfrm>
              <a:off x="3181141" y="3586088"/>
              <a:ext cx="3822700" cy="460375"/>
            </p:xfrm>
            <a:graphic>
              <a:graphicData uri="http://schemas.openxmlformats.org/presentationml/2006/ole">
                <mc:AlternateContent xmlns:mc="http://schemas.openxmlformats.org/markup-compatibility/2006">
                  <mc:Choice xmlns:v="urn:schemas-microsoft-com:vml" Requires="v">
                    <p:oleObj spid="_x0000_s1264" name="方程式" r:id="rId11" imgW="1790700" imgH="215900" progId="Equation.3">
                      <p:embed/>
                    </p:oleObj>
                  </mc:Choice>
                  <mc:Fallback>
                    <p:oleObj name="方程式" r:id="rId11" imgW="1790700" imgH="215900" progId="Equation.3">
                      <p:embed/>
                      <p:pic>
                        <p:nvPicPr>
                          <p:cNvPr id="0" name="图片 11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1141" y="358608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5" name="圖片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74973" y="3535178"/>
                <a:ext cx="2921108" cy="516844"/>
              </a:xfrm>
              <a:prstGeom prst="rect">
                <a:avLst/>
              </a:prstGeom>
            </p:spPr>
          </p:pic>
          <p:sp>
            <p:nvSpPr>
              <p:cNvPr id="56" name="文字方塊 9"/>
              <p:cNvSpPr txBox="1"/>
              <p:nvPr/>
            </p:nvSpPr>
            <p:spPr>
              <a:xfrm>
                <a:off x="7272650" y="3509337"/>
                <a:ext cx="2347441" cy="666161"/>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你好</a:t>
                </a: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grpSp>
        <p:sp>
          <p:nvSpPr>
            <p:cNvPr id="29" name="內容版面配置區 2"/>
            <p:cNvSpPr txBox="1"/>
            <p:nvPr/>
          </p:nvSpPr>
          <p:spPr>
            <a:xfrm>
              <a:off x="914505" y="3650125"/>
              <a:ext cx="7886700" cy="48598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rPr>
                <a:t>语音识别</a:t>
              </a:r>
              <a:endParaRPr lang="en-US" altLang="zh-TW" dirty="0">
                <a:latin typeface="微软雅黑" panose="020B0503020204020204" pitchFamily="34" charset="-122"/>
                <a:ea typeface="微软雅黑" panose="020B0503020204020204" pitchFamily="34" charset="-122"/>
              </a:endParaRPr>
            </a:p>
            <a:p>
              <a:pPr marL="0" indent="0">
                <a:buNone/>
              </a:pPr>
              <a:endParaRPr lang="en-US" altLang="zh-TW" dirty="0">
                <a:latin typeface="微软雅黑" panose="020B0503020204020204" pitchFamily="34" charset="-122"/>
                <a:ea typeface="微软雅黑" panose="020B0503020204020204" pitchFamily="34" charset="-122"/>
              </a:endParaRPr>
            </a:p>
          </p:txBody>
        </p:sp>
        <p:sp>
          <p:nvSpPr>
            <p:cNvPr id="30" name="內容版面配置區 2"/>
            <p:cNvSpPr txBox="1"/>
            <p:nvPr/>
          </p:nvSpPr>
          <p:spPr>
            <a:xfrm>
              <a:off x="914505" y="4588442"/>
              <a:ext cx="7886700" cy="48598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rPr>
                <a:t>文本分类</a:t>
              </a:r>
              <a:endParaRPr lang="en-US" altLang="zh-TW" dirty="0">
                <a:latin typeface="微软雅黑" panose="020B0503020204020204" pitchFamily="34" charset="-122"/>
                <a:ea typeface="微软雅黑" panose="020B0503020204020204" pitchFamily="34" charset="-122"/>
              </a:endParaRPr>
            </a:p>
            <a:p>
              <a:pPr marL="0" indent="0">
                <a:buNone/>
              </a:pPr>
              <a:endParaRPr lang="en-US" altLang="zh-TW" dirty="0">
                <a:latin typeface="微软雅黑" panose="020B0503020204020204" pitchFamily="34" charset="-122"/>
                <a:ea typeface="微软雅黑" panose="020B0503020204020204" pitchFamily="34" charset="-122"/>
              </a:endParaRPr>
            </a:p>
          </p:txBody>
        </p:sp>
        <p:sp>
          <p:nvSpPr>
            <p:cNvPr id="34" name="內容版面配置區 2"/>
            <p:cNvSpPr txBox="1"/>
            <p:nvPr/>
          </p:nvSpPr>
          <p:spPr>
            <a:xfrm>
              <a:off x="914505" y="5642310"/>
              <a:ext cx="7886700" cy="4859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latin typeface="微软雅黑" panose="020B0503020204020204" pitchFamily="34" charset="-122"/>
                  <a:ea typeface="微软雅黑" panose="020B0503020204020204" pitchFamily="34" charset="-122"/>
                </a:rPr>
                <a:t>机器翻译</a:t>
              </a:r>
              <a:endParaRPr lang="en-US" altLang="zh-TW" sz="2000" dirty="0">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085801" y="4181809"/>
              <a:ext cx="7386953" cy="1234849"/>
              <a:chOff x="3143857" y="4522207"/>
              <a:chExt cx="7386953" cy="1234849"/>
            </a:xfrm>
          </p:grpSpPr>
          <p:graphicFrame>
            <p:nvGraphicFramePr>
              <p:cNvPr id="36" name="Object 12"/>
              <p:cNvGraphicFramePr>
                <a:graphicFrameLocks noChangeAspect="1"/>
              </p:cNvGraphicFramePr>
              <p:nvPr/>
            </p:nvGraphicFramePr>
            <p:xfrm>
              <a:off x="3143857" y="4989512"/>
              <a:ext cx="3880756" cy="460375"/>
            </p:xfrm>
            <a:graphic>
              <a:graphicData uri="http://schemas.openxmlformats.org/presentationml/2006/ole">
                <mc:AlternateContent xmlns:mc="http://schemas.openxmlformats.org/markup-compatibility/2006">
                  <mc:Choice xmlns:v="urn:schemas-microsoft-com:vml" Requires="v">
                    <p:oleObj spid="_x0000_s1265" name="方程式" r:id="rId13" imgW="1790700" imgH="215900" progId="Equation.3">
                      <p:embed/>
                    </p:oleObj>
                  </mc:Choice>
                  <mc:Fallback>
                    <p:oleObj name="方程式" r:id="rId13" imgW="1790700" imgH="215900" progId="Equation.3">
                      <p:embed/>
                      <p:pic>
                        <p:nvPicPr>
                          <p:cNvPr id="0" name="图片 12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857" y="4989512"/>
                            <a:ext cx="3880756" cy="460375"/>
                          </a:xfrm>
                          <a:prstGeom prst="rect">
                            <a:avLst/>
                          </a:prstGeom>
                          <a:noFill/>
                        </p:spPr>
                      </p:pic>
                    </p:oleObj>
                  </mc:Fallback>
                </mc:AlternateContent>
              </a:graphicData>
            </a:graphic>
          </p:graphicFrame>
          <p:sp>
            <p:nvSpPr>
              <p:cNvPr id="37" name="文字方塊 9"/>
              <p:cNvSpPr txBox="1"/>
              <p:nvPr/>
            </p:nvSpPr>
            <p:spPr>
              <a:xfrm>
                <a:off x="7366569" y="5007979"/>
                <a:ext cx="3164241" cy="66616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体育新闻</a:t>
                </a: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14" cstate="print"/>
              <a:stretch>
                <a:fillRect/>
              </a:stretch>
            </p:blipFill>
            <p:spPr>
              <a:xfrm>
                <a:off x="4446761" y="4522207"/>
                <a:ext cx="987879" cy="1234849"/>
              </a:xfrm>
              <a:prstGeom prst="rect">
                <a:avLst/>
              </a:prstGeom>
            </p:spPr>
          </p:pic>
        </p:grpSp>
      </p:grpSp>
      <p:cxnSp>
        <p:nvCxnSpPr>
          <p:cNvPr id="60" name="连接符: 曲线 57"/>
          <p:cNvCxnSpPr>
            <a:endCxn id="21" idx="1"/>
          </p:cNvCxnSpPr>
          <p:nvPr/>
        </p:nvCxnSpPr>
        <p:spPr>
          <a:xfrm>
            <a:off x="3004538" y="3681636"/>
            <a:ext cx="2841091" cy="1473214"/>
          </a:xfrm>
          <a:prstGeom prst="curvedConnector3">
            <a:avLst>
              <a:gd name="adj1" fmla="val 50000"/>
            </a:avLst>
          </a:prstGeom>
          <a:ln w="31750" cmpd="thickThin">
            <a:tailEnd type="triangle"/>
          </a:ln>
        </p:spPr>
        <p:style>
          <a:lnRef idx="1">
            <a:schemeClr val="accent2"/>
          </a:lnRef>
          <a:fillRef idx="0">
            <a:schemeClr val="accent2"/>
          </a:fillRef>
          <a:effectRef idx="0">
            <a:schemeClr val="accent2"/>
          </a:effectRef>
          <a:fontRef idx="minor">
            <a:schemeClr val="tx1"/>
          </a:fontRef>
        </p:style>
      </p:cxnSp>
      <p:grpSp>
        <p:nvGrpSpPr>
          <p:cNvPr id="64" name="组合 63"/>
          <p:cNvGrpSpPr/>
          <p:nvPr/>
        </p:nvGrpSpPr>
        <p:grpSpPr>
          <a:xfrm>
            <a:off x="6843562" y="963388"/>
            <a:ext cx="4894821" cy="2238208"/>
            <a:chOff x="1365959" y="723882"/>
            <a:chExt cx="9460080" cy="4408067"/>
          </a:xfrm>
        </p:grpSpPr>
        <p:grpSp>
          <p:nvGrpSpPr>
            <p:cNvPr id="65" name="组 28"/>
            <p:cNvGrpSpPr/>
            <p:nvPr/>
          </p:nvGrpSpPr>
          <p:grpSpPr>
            <a:xfrm>
              <a:off x="1365959" y="1188307"/>
              <a:ext cx="9460080" cy="3943642"/>
              <a:chOff x="1490332" y="2347015"/>
              <a:chExt cx="8412478" cy="2145548"/>
            </a:xfrm>
          </p:grpSpPr>
          <p:sp>
            <p:nvSpPr>
              <p:cNvPr id="69" name="矩形 68"/>
              <p:cNvSpPr/>
              <p:nvPr/>
            </p:nvSpPr>
            <p:spPr>
              <a:xfrm>
                <a:off x="1688075" y="2491706"/>
                <a:ext cx="8088160" cy="1950355"/>
              </a:xfrm>
              <a:prstGeom prst="rect">
                <a:avLst/>
              </a:prstGeom>
            </p:spPr>
            <p:txBody>
              <a:bodyPr wrap="square">
                <a:spAutoFit/>
              </a:bodyPr>
              <a:lstStyle/>
              <a:p>
                <a:pPr>
                  <a:lnSpc>
                    <a:spcPct val="125000"/>
                  </a:lnSpc>
                </a:pPr>
                <a:r>
                  <a:rPr kumimoji="1" lang="zh-CN" altLang="en-US" dirty="0">
                    <a:latin typeface="微软雅黑" panose="020B0503020204020204" pitchFamily="34" charset="-122"/>
                    <a:ea typeface="微软雅黑" panose="020B0503020204020204" pitchFamily="34" charset="-122"/>
                  </a:rPr>
                  <a:t>对于某类任务</a:t>
                </a:r>
                <a:r>
                  <a:rPr kumimoji="1" lang="en-US" altLang="zh-CN" dirty="0">
                    <a:latin typeface="微软雅黑" panose="020B0503020204020204" pitchFamily="34" charset="-122"/>
                    <a:ea typeface="微软雅黑" panose="020B0503020204020204" pitchFamily="34" charset="-122"/>
                  </a:rPr>
                  <a:t>T</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Task</a:t>
                </a:r>
                <a:r>
                  <a:rPr kumimoji="1" lang="zh-CN" altLang="en-US" dirty="0">
                    <a:latin typeface="微软雅黑" panose="020B0503020204020204" pitchFamily="34" charset="-122"/>
                    <a:ea typeface="微软雅黑" panose="020B0503020204020204" pitchFamily="34" charset="-122"/>
                  </a:rPr>
                  <a:t>）和性能度量</a:t>
                </a:r>
                <a:r>
                  <a:rPr kumimoji="1" lang="en-US" altLang="zh-CN" dirty="0">
                    <a:latin typeface="微软雅黑" panose="020B0503020204020204" pitchFamily="34" charset="-122"/>
                    <a:ea typeface="微软雅黑" panose="020B0503020204020204" pitchFamily="34" charset="-122"/>
                  </a:rPr>
                  <a:t>P</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Performance Measure</a:t>
                </a:r>
                <a:r>
                  <a:rPr kumimoji="1" lang="zh-CN" altLang="en-US" dirty="0">
                    <a:latin typeface="微软雅黑" panose="020B0503020204020204" pitchFamily="34" charset="-122"/>
                    <a:ea typeface="微软雅黑" panose="020B0503020204020204" pitchFamily="34" charset="-122"/>
                  </a:rPr>
                  <a:t>），一个计算机程序被认为可以从经验</a:t>
                </a:r>
                <a:r>
                  <a:rPr kumimoji="1" lang="en-US" altLang="zh-CN" dirty="0">
                    <a:latin typeface="微软雅黑" panose="020B0503020204020204" pitchFamily="34" charset="-122"/>
                    <a:ea typeface="微软雅黑" panose="020B0503020204020204" pitchFamily="34" charset="-122"/>
                  </a:rPr>
                  <a:t>E</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Experience</a:t>
                </a:r>
                <a:r>
                  <a:rPr kumimoji="1" lang="zh-CN" altLang="en-US" dirty="0">
                    <a:latin typeface="微软雅黑" panose="020B0503020204020204" pitchFamily="34" charset="-122"/>
                    <a:ea typeface="微软雅黑" panose="020B0503020204020204" pitchFamily="34" charset="-122"/>
                  </a:rPr>
                  <a:t>）中学习是指，通过经验</a:t>
                </a:r>
                <a:r>
                  <a:rPr kumimoji="1" lang="en-US" altLang="zh-CN" dirty="0">
                    <a:latin typeface="微软雅黑" panose="020B0503020204020204" pitchFamily="34" charset="-122"/>
                    <a:ea typeface="微软雅黑" panose="020B0503020204020204" pitchFamily="34" charset="-122"/>
                  </a:rPr>
                  <a:t>E</a:t>
                </a:r>
                <a:r>
                  <a:rPr kumimoji="1" lang="zh-CN" altLang="en-US" dirty="0">
                    <a:latin typeface="微软雅黑" panose="020B0503020204020204" pitchFamily="34" charset="-122"/>
                    <a:ea typeface="微软雅黑" panose="020B0503020204020204" pitchFamily="34" charset="-122"/>
                  </a:rPr>
                  <a:t>改进后，计算机程序在任务</a:t>
                </a:r>
                <a:r>
                  <a:rPr kumimoji="1" lang="en-US" altLang="zh-CN" dirty="0">
                    <a:latin typeface="微软雅黑" panose="020B0503020204020204" pitchFamily="34" charset="-122"/>
                    <a:ea typeface="微软雅黑" panose="020B0503020204020204" pitchFamily="34" charset="-122"/>
                  </a:rPr>
                  <a:t>T</a:t>
                </a:r>
                <a:r>
                  <a:rPr kumimoji="1" lang="zh-CN" altLang="en-US" dirty="0">
                    <a:latin typeface="微软雅黑" panose="020B0503020204020204" pitchFamily="34" charset="-122"/>
                    <a:ea typeface="微软雅黑" panose="020B0503020204020204" pitchFamily="34" charset="-122"/>
                  </a:rPr>
                  <a:t>上由性能度量</a:t>
                </a:r>
                <a:r>
                  <a:rPr kumimoji="1" lang="en-US" altLang="zh-CN" dirty="0">
                    <a:latin typeface="微软雅黑" panose="020B0503020204020204" pitchFamily="34" charset="-122"/>
                    <a:ea typeface="微软雅黑" panose="020B0503020204020204" pitchFamily="34" charset="-122"/>
                  </a:rPr>
                  <a:t>P</a:t>
                </a:r>
                <a:r>
                  <a:rPr kumimoji="1" lang="zh-CN" altLang="en-US" dirty="0">
                    <a:latin typeface="微软雅黑" panose="020B0503020204020204" pitchFamily="34" charset="-122"/>
                    <a:ea typeface="微软雅黑" panose="020B0503020204020204" pitchFamily="34" charset="-122"/>
                  </a:rPr>
                  <a:t>衡量的性能有所提升</a:t>
                </a:r>
                <a:endParaRPr kumimoji="1" lang="zh-CN" altLang="en-US" u="sng" dirty="0">
                  <a:solidFill>
                    <a:srgbClr val="CC0099"/>
                  </a:solidFill>
                  <a:latin typeface="微软雅黑" panose="020B0503020204020204" pitchFamily="34" charset="-122"/>
                  <a:ea typeface="微软雅黑" panose="020B0503020204020204" pitchFamily="34" charset="-122"/>
                </a:endParaRPr>
              </a:p>
            </p:txBody>
          </p:sp>
          <p:sp>
            <p:nvSpPr>
              <p:cNvPr id="70" name="圆角矩形 27"/>
              <p:cNvSpPr/>
              <p:nvPr/>
            </p:nvSpPr>
            <p:spPr>
              <a:xfrm>
                <a:off x="1490332" y="2347015"/>
                <a:ext cx="8412478" cy="2145548"/>
              </a:xfrm>
              <a:prstGeom prst="roundRect">
                <a:avLst/>
              </a:prstGeom>
              <a:no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6" name="组合 65"/>
            <p:cNvGrpSpPr/>
            <p:nvPr/>
          </p:nvGrpSpPr>
          <p:grpSpPr>
            <a:xfrm>
              <a:off x="1734168" y="723882"/>
              <a:ext cx="4996305" cy="922170"/>
              <a:chOff x="653492" y="518421"/>
              <a:chExt cx="4996305" cy="922170"/>
            </a:xfrm>
          </p:grpSpPr>
          <p:sp>
            <p:nvSpPr>
              <p:cNvPr id="67" name="圆角矩形 29"/>
              <p:cNvSpPr/>
              <p:nvPr/>
            </p:nvSpPr>
            <p:spPr>
              <a:xfrm>
                <a:off x="653492" y="518421"/>
                <a:ext cx="4996305" cy="795392"/>
              </a:xfrm>
              <a:prstGeom prst="roundRect">
                <a:avLst/>
              </a:prstGeom>
              <a:solidFill>
                <a:srgbClr val="D26CAF"/>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p>
            </p:txBody>
          </p:sp>
          <p:sp>
            <p:nvSpPr>
              <p:cNvPr id="68" name="矩形 67"/>
              <p:cNvSpPr/>
              <p:nvPr/>
            </p:nvSpPr>
            <p:spPr>
              <a:xfrm>
                <a:off x="680973" y="531360"/>
                <a:ext cx="4762844" cy="909231"/>
              </a:xfrm>
              <a:prstGeom prst="rect">
                <a:avLst/>
              </a:prstGeom>
            </p:spPr>
            <p:txBody>
              <a:bodyPr wrap="square">
                <a:spAutoFit/>
              </a:bodyPr>
              <a:lstStyle/>
              <a:p>
                <a:pPr algn="ctr"/>
                <a:r>
                  <a:rPr kumimoji="1" lang="zh-CN" altLang="en-US" sz="2400" b="1" dirty="0">
                    <a:latin typeface="微软雅黑" panose="020B0503020204020204" pitchFamily="34" charset="-122"/>
                    <a:ea typeface="微软雅黑" panose="020B0503020204020204" pitchFamily="34" charset="-122"/>
                  </a:rPr>
                  <a:t>机器学习</a:t>
                </a:r>
                <a:endParaRPr kumimoji="1" lang="zh-CN" altLang="en-US" sz="2400" dirty="0">
                  <a:latin typeface="微软雅黑" panose="020B0503020204020204" pitchFamily="34" charset="-122"/>
                  <a:ea typeface="微软雅黑" panose="020B0503020204020204" pitchFamily="34" charset="-122"/>
                </a:endParaRPr>
              </a:p>
            </p:txBody>
          </p:sp>
        </p:grpSp>
      </p:grpSp>
      <p:sp>
        <p:nvSpPr>
          <p:cNvPr id="71" name="矩形 70"/>
          <p:cNvSpPr/>
          <p:nvPr/>
        </p:nvSpPr>
        <p:spPr>
          <a:xfrm>
            <a:off x="8647452" y="2029469"/>
            <a:ext cx="2157757" cy="38530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p:cNvSpPr/>
          <p:nvPr/>
        </p:nvSpPr>
        <p:spPr>
          <a:xfrm>
            <a:off x="7962601" y="1409022"/>
            <a:ext cx="1503443" cy="34295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p:cNvSpPr/>
          <p:nvPr/>
        </p:nvSpPr>
        <p:spPr>
          <a:xfrm>
            <a:off x="7034080" y="2453759"/>
            <a:ext cx="4523975" cy="64494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p:cNvSpPr/>
          <p:nvPr/>
        </p:nvSpPr>
        <p:spPr>
          <a:xfrm>
            <a:off x="9663205" y="1395328"/>
            <a:ext cx="1848146" cy="33815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矩形 157"/>
          <p:cNvSpPr/>
          <p:nvPr/>
        </p:nvSpPr>
        <p:spPr>
          <a:xfrm>
            <a:off x="6179142" y="3725605"/>
            <a:ext cx="1082527" cy="2483103"/>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9" name="直接箭头连接符 158"/>
          <p:cNvCxnSpPr>
            <a:stCxn id="158" idx="0"/>
          </p:cNvCxnSpPr>
          <p:nvPr/>
        </p:nvCxnSpPr>
        <p:spPr>
          <a:xfrm flipV="1">
            <a:off x="6720406" y="1751973"/>
            <a:ext cx="1993917" cy="1973632"/>
          </a:xfrm>
          <a:prstGeom prst="straightConnector1">
            <a:avLst/>
          </a:prstGeom>
          <a:ln w="31750" cmpd="tri">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0" name="文本框 159"/>
          <p:cNvSpPr txBox="1"/>
          <p:nvPr/>
        </p:nvSpPr>
        <p:spPr>
          <a:xfrm>
            <a:off x="6179142" y="6294372"/>
            <a:ext cx="901590" cy="369332"/>
          </a:xfrm>
          <a:prstGeom prst="rect">
            <a:avLst/>
          </a:prstGeom>
          <a:noFill/>
        </p:spPr>
        <p:txBody>
          <a:bodyPr wrap="square" rtlCol="0">
            <a:spAutoFit/>
          </a:bodyPr>
          <a:lstStyle/>
          <a:p>
            <a:pPr algn="ctr"/>
            <a:r>
              <a:rPr lang="zh-CN" altLang="en-US" dirty="0">
                <a:solidFill>
                  <a:srgbClr val="00B050"/>
                </a:solidFill>
              </a:rPr>
              <a:t>任务</a:t>
            </a:r>
          </a:p>
        </p:txBody>
      </p:sp>
      <p:sp>
        <p:nvSpPr>
          <p:cNvPr id="161" name="矩形 160"/>
          <p:cNvSpPr/>
          <p:nvPr/>
        </p:nvSpPr>
        <p:spPr>
          <a:xfrm>
            <a:off x="7384904" y="3716382"/>
            <a:ext cx="224477" cy="2483103"/>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2" name="直接箭头连接符 161"/>
          <p:cNvCxnSpPr/>
          <p:nvPr/>
        </p:nvCxnSpPr>
        <p:spPr>
          <a:xfrm flipV="1">
            <a:off x="7508351" y="3098706"/>
            <a:ext cx="625075" cy="607432"/>
          </a:xfrm>
          <a:prstGeom prst="straightConnector1">
            <a:avLst/>
          </a:prstGeom>
          <a:ln w="31750" cmpd="tri">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3" name="文本框 162"/>
          <p:cNvSpPr txBox="1"/>
          <p:nvPr/>
        </p:nvSpPr>
        <p:spPr>
          <a:xfrm>
            <a:off x="7061011" y="6294372"/>
            <a:ext cx="901590" cy="369332"/>
          </a:xfrm>
          <a:prstGeom prst="rect">
            <a:avLst/>
          </a:prstGeom>
          <a:noFill/>
        </p:spPr>
        <p:txBody>
          <a:bodyPr wrap="square" rtlCol="0">
            <a:spAutoFit/>
          </a:bodyPr>
          <a:lstStyle/>
          <a:p>
            <a:pPr algn="ctr"/>
            <a:r>
              <a:rPr lang="zh-CN" altLang="en-US" dirty="0">
                <a:solidFill>
                  <a:schemeClr val="accent2"/>
                </a:solidFill>
              </a:rPr>
              <a:t>模型</a:t>
            </a:r>
          </a:p>
        </p:txBody>
      </p:sp>
      <p:sp>
        <p:nvSpPr>
          <p:cNvPr id="190" name="矩形 189"/>
          <p:cNvSpPr/>
          <p:nvPr/>
        </p:nvSpPr>
        <p:spPr>
          <a:xfrm>
            <a:off x="7759478" y="3706138"/>
            <a:ext cx="1353006" cy="248310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1" name="文本框 190"/>
          <p:cNvSpPr txBox="1"/>
          <p:nvPr/>
        </p:nvSpPr>
        <p:spPr>
          <a:xfrm>
            <a:off x="7975685" y="6292710"/>
            <a:ext cx="901590" cy="221829"/>
          </a:xfrm>
          <a:prstGeom prst="rect">
            <a:avLst/>
          </a:prstGeom>
          <a:noFill/>
        </p:spPr>
        <p:txBody>
          <a:bodyPr wrap="square" rtlCol="0">
            <a:spAutoFit/>
          </a:bodyPr>
          <a:lstStyle/>
          <a:p>
            <a:pPr algn="ctr"/>
            <a:r>
              <a:rPr lang="zh-CN" altLang="en-US" dirty="0">
                <a:solidFill>
                  <a:srgbClr val="00B0F0"/>
                </a:solidFill>
              </a:rPr>
              <a:t>输入</a:t>
            </a:r>
          </a:p>
        </p:txBody>
      </p:sp>
      <p:sp>
        <p:nvSpPr>
          <p:cNvPr id="192" name="文本框 191"/>
          <p:cNvSpPr txBox="1"/>
          <p:nvPr/>
        </p:nvSpPr>
        <p:spPr>
          <a:xfrm>
            <a:off x="9909530" y="6294372"/>
            <a:ext cx="901590" cy="221829"/>
          </a:xfrm>
          <a:prstGeom prst="rect">
            <a:avLst/>
          </a:prstGeom>
          <a:noFill/>
        </p:spPr>
        <p:txBody>
          <a:bodyPr wrap="square" rtlCol="0">
            <a:spAutoFit/>
          </a:bodyPr>
          <a:lstStyle/>
          <a:p>
            <a:pPr algn="ctr"/>
            <a:r>
              <a:rPr lang="zh-CN" altLang="en-US" dirty="0">
                <a:solidFill>
                  <a:srgbClr val="00B0F0"/>
                </a:solidFill>
              </a:rPr>
              <a:t>输出</a:t>
            </a:r>
          </a:p>
        </p:txBody>
      </p:sp>
      <p:sp>
        <p:nvSpPr>
          <p:cNvPr id="193" name="矩形 192"/>
          <p:cNvSpPr/>
          <p:nvPr/>
        </p:nvSpPr>
        <p:spPr>
          <a:xfrm>
            <a:off x="9664425" y="3706138"/>
            <a:ext cx="2433131" cy="248310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4" name="直接箭头连接符 193"/>
          <p:cNvCxnSpPr>
            <a:stCxn id="190" idx="0"/>
          </p:cNvCxnSpPr>
          <p:nvPr/>
        </p:nvCxnSpPr>
        <p:spPr>
          <a:xfrm flipV="1">
            <a:off x="8435981" y="2414772"/>
            <a:ext cx="1290350" cy="1291366"/>
          </a:xfrm>
          <a:prstGeom prst="straightConnector1">
            <a:avLst/>
          </a:prstGeom>
          <a:ln w="31750" cmpd="tri">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a:stCxn id="193" idx="0"/>
          </p:cNvCxnSpPr>
          <p:nvPr/>
        </p:nvCxnSpPr>
        <p:spPr>
          <a:xfrm flipH="1" flipV="1">
            <a:off x="9726333" y="2414772"/>
            <a:ext cx="1154658" cy="1291366"/>
          </a:xfrm>
          <a:prstGeom prst="straightConnector1">
            <a:avLst/>
          </a:prstGeom>
          <a:ln w="31750" cmpd="tri">
            <a:tailEnd type="triangle"/>
          </a:ln>
        </p:spPr>
        <p:style>
          <a:lnRef idx="1">
            <a:schemeClr val="accent1"/>
          </a:lnRef>
          <a:fillRef idx="0">
            <a:schemeClr val="accent1"/>
          </a:fillRef>
          <a:effectRef idx="0">
            <a:schemeClr val="accent1"/>
          </a:effectRef>
          <a:fontRef idx="minor">
            <a:schemeClr val="tx1"/>
          </a:fontRef>
        </p:style>
      </p:cxnSp>
      <p:sp>
        <p:nvSpPr>
          <p:cNvPr id="196" name="矩形 195"/>
          <p:cNvSpPr/>
          <p:nvPr/>
        </p:nvSpPr>
        <p:spPr>
          <a:xfrm>
            <a:off x="9339963" y="3716383"/>
            <a:ext cx="224477" cy="248310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7" name="直接箭头连接符 196"/>
          <p:cNvCxnSpPr/>
          <p:nvPr/>
        </p:nvCxnSpPr>
        <p:spPr>
          <a:xfrm flipV="1">
            <a:off x="9452201" y="1733478"/>
            <a:ext cx="1648120" cy="1979567"/>
          </a:xfrm>
          <a:prstGeom prst="straightConnector1">
            <a:avLst/>
          </a:prstGeom>
          <a:ln w="31750" cmpd="tri">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8" name="文本框 197"/>
          <p:cNvSpPr txBox="1"/>
          <p:nvPr/>
        </p:nvSpPr>
        <p:spPr>
          <a:xfrm>
            <a:off x="8857554" y="6294372"/>
            <a:ext cx="1191125" cy="369332"/>
          </a:xfrm>
          <a:prstGeom prst="rect">
            <a:avLst/>
          </a:prstGeom>
          <a:noFill/>
        </p:spPr>
        <p:txBody>
          <a:bodyPr wrap="square" rtlCol="0">
            <a:spAutoFit/>
          </a:bodyPr>
          <a:lstStyle/>
          <a:p>
            <a:pPr algn="ctr"/>
            <a:r>
              <a:rPr lang="zh-CN" altLang="en-US" dirty="0">
                <a:solidFill>
                  <a:schemeClr val="accent4"/>
                </a:solidFill>
              </a:rPr>
              <a:t>性能评价</a:t>
            </a:r>
          </a:p>
        </p:txBody>
      </p:sp>
      <p:sp>
        <p:nvSpPr>
          <p:cNvPr id="200" name="矩形 199"/>
          <p:cNvSpPr/>
          <p:nvPr/>
        </p:nvSpPr>
        <p:spPr>
          <a:xfrm>
            <a:off x="607745" y="4386964"/>
            <a:ext cx="3346194" cy="468270"/>
          </a:xfrm>
          <a:prstGeom prst="rect">
            <a:avLst/>
          </a:prstGeom>
          <a:solidFill>
            <a:schemeClr val="bg1"/>
          </a:solidFill>
          <a:ln w="34925">
            <a:noFill/>
          </a:ln>
        </p:spPr>
        <p:txBody>
          <a:bodyPr wrap="square">
            <a:spAutoFit/>
          </a:bodyPr>
          <a:lstStyle/>
          <a:p>
            <a:pPr marL="285750" lvl="1" indent="-285750">
              <a:lnSpc>
                <a:spcPct val="150000"/>
              </a:lnSpc>
              <a:buFont typeface="Wingdings" panose="05000000000000000000" pitchFamily="2" charset="2"/>
              <a:buChar char="ü"/>
              <a:defRPr/>
            </a:pPr>
            <a:r>
              <a:rPr lang="zh-CN" altLang="en-US" dirty="0">
                <a:solidFill>
                  <a:srgbClr val="FF0000"/>
                </a:solidFill>
                <a:latin typeface="华文楷体" panose="02010600040101010101" pitchFamily="2" charset="-122"/>
                <a:ea typeface="华文楷体" panose="02010600040101010101" pitchFamily="2" charset="-122"/>
              </a:rPr>
              <a:t>什么是机器学习任务？</a:t>
            </a:r>
          </a:p>
        </p:txBody>
      </p:sp>
      <p:sp>
        <p:nvSpPr>
          <p:cNvPr id="201" name="矩形 200"/>
          <p:cNvSpPr/>
          <p:nvPr/>
        </p:nvSpPr>
        <p:spPr>
          <a:xfrm>
            <a:off x="607745" y="4850017"/>
            <a:ext cx="3346194" cy="507831"/>
          </a:xfrm>
          <a:prstGeom prst="rect">
            <a:avLst/>
          </a:prstGeom>
          <a:solidFill>
            <a:schemeClr val="bg1"/>
          </a:solidFill>
          <a:ln w="34925">
            <a:noFill/>
          </a:ln>
        </p:spPr>
        <p:txBody>
          <a:bodyPr wrap="square">
            <a:spAutoFit/>
          </a:bodyPr>
          <a:lstStyle/>
          <a:p>
            <a:pPr marL="285750" lvl="1" indent="-285750">
              <a:lnSpc>
                <a:spcPct val="150000"/>
              </a:lnSpc>
              <a:buFont typeface="Wingdings" panose="05000000000000000000" pitchFamily="2" charset="2"/>
              <a:buChar char="ü"/>
              <a:defRPr/>
            </a:pPr>
            <a:r>
              <a:rPr lang="zh-CN" altLang="en-US" dirty="0">
                <a:solidFill>
                  <a:srgbClr val="FF0000"/>
                </a:solidFill>
                <a:latin typeface="华文楷体" panose="02010600040101010101" pitchFamily="2" charset="-122"/>
                <a:ea typeface="华文楷体" panose="02010600040101010101" pitchFamily="2" charset="-122"/>
              </a:rPr>
              <a:t>什么是机器学习学习模型？</a:t>
            </a:r>
          </a:p>
        </p:txBody>
      </p:sp>
      <p:sp>
        <p:nvSpPr>
          <p:cNvPr id="203" name="矩形 202"/>
          <p:cNvSpPr/>
          <p:nvPr/>
        </p:nvSpPr>
        <p:spPr>
          <a:xfrm>
            <a:off x="608124" y="5345282"/>
            <a:ext cx="3346194" cy="507831"/>
          </a:xfrm>
          <a:prstGeom prst="rect">
            <a:avLst/>
          </a:prstGeom>
          <a:solidFill>
            <a:schemeClr val="bg1"/>
          </a:solidFill>
          <a:ln w="34925">
            <a:noFill/>
          </a:ln>
        </p:spPr>
        <p:txBody>
          <a:bodyPr wrap="square">
            <a:spAutoFit/>
          </a:bodyPr>
          <a:lstStyle/>
          <a:p>
            <a:pPr marL="285750" lvl="1" indent="-285750">
              <a:lnSpc>
                <a:spcPct val="150000"/>
              </a:lnSpc>
              <a:buFont typeface="Wingdings" panose="05000000000000000000" pitchFamily="2" charset="2"/>
              <a:buChar char="ü"/>
              <a:defRPr/>
            </a:pPr>
            <a:r>
              <a:rPr lang="zh-CN" altLang="en-US" dirty="0">
                <a:solidFill>
                  <a:srgbClr val="FF0000"/>
                </a:solidFill>
                <a:latin typeface="华文楷体" panose="02010600040101010101" pitchFamily="2" charset="-122"/>
                <a:ea typeface="华文楷体" panose="02010600040101010101" pitchFamily="2" charset="-122"/>
              </a:rPr>
              <a:t>什么是机器学习经验</a:t>
            </a:r>
            <a:r>
              <a:rPr lang="en-US" altLang="zh-CN" dirty="0">
                <a:solidFill>
                  <a:srgbClr val="FF0000"/>
                </a:solidFill>
                <a:latin typeface="华文楷体" panose="02010600040101010101" pitchFamily="2" charset="-122"/>
                <a:ea typeface="华文楷体" panose="02010600040101010101" pitchFamily="2" charset="-122"/>
              </a:rPr>
              <a:t>/</a:t>
            </a:r>
            <a:r>
              <a:rPr lang="zh-CN" altLang="en-US" dirty="0">
                <a:solidFill>
                  <a:srgbClr val="FF0000"/>
                </a:solidFill>
                <a:latin typeface="华文楷体" panose="02010600040101010101" pitchFamily="2" charset="-122"/>
                <a:ea typeface="华文楷体" panose="02010600040101010101" pitchFamily="2" charset="-122"/>
              </a:rPr>
              <a:t>数据？</a:t>
            </a:r>
          </a:p>
        </p:txBody>
      </p:sp>
      <p:sp>
        <p:nvSpPr>
          <p:cNvPr id="204" name="矩形 203"/>
          <p:cNvSpPr/>
          <p:nvPr/>
        </p:nvSpPr>
        <p:spPr>
          <a:xfrm>
            <a:off x="607745" y="5856551"/>
            <a:ext cx="3346194" cy="507831"/>
          </a:xfrm>
          <a:prstGeom prst="rect">
            <a:avLst/>
          </a:prstGeom>
          <a:solidFill>
            <a:schemeClr val="bg1"/>
          </a:solidFill>
          <a:ln w="34925">
            <a:noFill/>
          </a:ln>
        </p:spPr>
        <p:txBody>
          <a:bodyPr wrap="square">
            <a:spAutoFit/>
          </a:bodyPr>
          <a:lstStyle/>
          <a:p>
            <a:pPr marL="285750" lvl="1" indent="-285750">
              <a:lnSpc>
                <a:spcPct val="150000"/>
              </a:lnSpc>
              <a:buFont typeface="Wingdings" panose="05000000000000000000" pitchFamily="2" charset="2"/>
              <a:buChar char="ü"/>
              <a:defRPr/>
            </a:pPr>
            <a:r>
              <a:rPr lang="zh-CN" altLang="en-US" dirty="0">
                <a:solidFill>
                  <a:srgbClr val="FF0000"/>
                </a:solidFill>
                <a:latin typeface="华文楷体" panose="02010600040101010101" pitchFamily="2" charset="-122"/>
                <a:ea typeface="华文楷体" panose="02010600040101010101" pitchFamily="2" charset="-122"/>
              </a:rPr>
              <a:t>什么是机器学习性能指标？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1" grpId="0" animBg="1"/>
      <p:bldP spid="72" grpId="0" animBg="1"/>
      <p:bldP spid="73" grpId="0" animBg="1"/>
      <p:bldP spid="74" grpId="0" animBg="1"/>
      <p:bldP spid="158" grpId="0" animBg="1"/>
      <p:bldP spid="161" grpId="0" animBg="1"/>
      <p:bldP spid="190" grpId="0" animBg="1"/>
      <p:bldP spid="193" grpId="0" animBg="1"/>
      <p:bldP spid="196" grpId="0" animBg="1"/>
      <p:bldP spid="198" grpId="0"/>
      <p:bldP spid="200" grpId="0" animBg="1"/>
      <p:bldP spid="201" grpId="0" animBg="1"/>
      <p:bldP spid="203" grpId="0" animBg="1"/>
      <p:bldP spid="20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连接符: 曲线 57"/>
          <p:cNvCxnSpPr>
            <a:stCxn id="56" idx="4"/>
            <a:endCxn id="19" idx="1"/>
          </p:cNvCxnSpPr>
          <p:nvPr/>
        </p:nvCxnSpPr>
        <p:spPr>
          <a:xfrm rot="16200000" flipH="1">
            <a:off x="3700610" y="2985565"/>
            <a:ext cx="1473212" cy="2865356"/>
          </a:xfrm>
          <a:prstGeom prst="curvedConnector2">
            <a:avLst/>
          </a:prstGeom>
          <a:ln w="31750" cmpd="thickThin">
            <a:tailEnd type="triangle"/>
          </a:ln>
        </p:spPr>
        <p:style>
          <a:lnRef idx="1">
            <a:schemeClr val="accent2"/>
          </a:lnRef>
          <a:fillRef idx="0">
            <a:schemeClr val="accent2"/>
          </a:fillRef>
          <a:effectRef idx="0">
            <a:schemeClr val="accent2"/>
          </a:effectRef>
          <a:fontRef idx="minor">
            <a:schemeClr val="tx1"/>
          </a:fontRef>
        </p:style>
      </p:cxnSp>
      <p:sp>
        <p:nvSpPr>
          <p:cNvPr id="19" name="文本框 18"/>
          <p:cNvSpPr txBox="1"/>
          <p:nvPr/>
        </p:nvSpPr>
        <p:spPr>
          <a:xfrm>
            <a:off x="5869894" y="3585188"/>
            <a:ext cx="6259381" cy="3139321"/>
          </a:xfrm>
          <a:prstGeom prst="rect">
            <a:avLst/>
          </a:prstGeom>
          <a:solidFill>
            <a:schemeClr val="bg1"/>
          </a:solidFill>
          <a:ln w="31750" cmpd="thickThin">
            <a:solidFill>
              <a:schemeClr val="accent2"/>
            </a:solidFill>
          </a:ln>
        </p:spPr>
        <p:txBody>
          <a:bodyPr wrap="square" rtlCol="0">
            <a:spAutoFit/>
          </a:bodyPr>
          <a:lstStyle/>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496945" y="400051"/>
            <a:ext cx="434868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prstClr val="black"/>
                </a:solidFill>
                <a:latin typeface="微软雅黑" panose="020B0503020204020204" pitchFamily="34" charset="-122"/>
                <a:ea typeface="微软雅黑" panose="020B0503020204020204" pitchFamily="34" charset="-122"/>
              </a:rPr>
              <a:t>什么是深度学习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31" name="组合 30"/>
          <p:cNvGrpSpPr/>
          <p:nvPr/>
        </p:nvGrpSpPr>
        <p:grpSpPr>
          <a:xfrm>
            <a:off x="744307" y="1379528"/>
            <a:ext cx="5804143" cy="592470"/>
            <a:chOff x="793919" y="1426109"/>
            <a:chExt cx="5804143" cy="592470"/>
          </a:xfrm>
        </p:grpSpPr>
        <p:sp>
          <p:nvSpPr>
            <p:cNvPr id="32" name="矩形 31"/>
            <p:cNvSpPr/>
            <p:nvPr/>
          </p:nvSpPr>
          <p:spPr>
            <a:xfrm>
              <a:off x="1255027" y="1426109"/>
              <a:ext cx="5343035" cy="592470"/>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机器学习模型</a:t>
              </a: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grpSp>
        <p:nvGrpSpPr>
          <p:cNvPr id="18" name="组合 17"/>
          <p:cNvGrpSpPr/>
          <p:nvPr/>
        </p:nvGrpSpPr>
        <p:grpSpPr>
          <a:xfrm>
            <a:off x="6130754" y="3808365"/>
            <a:ext cx="6032217" cy="2332858"/>
            <a:chOff x="894674" y="2425761"/>
            <a:chExt cx="10738037" cy="3884074"/>
          </a:xfrm>
        </p:grpSpPr>
        <p:sp>
          <p:nvSpPr>
            <p:cNvPr id="6" name="內容版面配置區 2"/>
            <p:cNvSpPr txBox="1"/>
            <p:nvPr/>
          </p:nvSpPr>
          <p:spPr>
            <a:xfrm>
              <a:off x="894674" y="2531811"/>
              <a:ext cx="7886700" cy="48598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rPr>
                <a:t>图像识别</a:t>
              </a:r>
              <a:endParaRPr lang="en-US" altLang="zh-TW" dirty="0">
                <a:latin typeface="微软雅黑" panose="020B0503020204020204" pitchFamily="34" charset="-122"/>
                <a:ea typeface="微软雅黑" panose="020B0503020204020204" pitchFamily="34" charset="-122"/>
              </a:endParaRPr>
            </a:p>
            <a:p>
              <a:pPr marL="0" indent="0">
                <a:buNone/>
              </a:pPr>
              <a:endParaRPr lang="en-US" altLang="zh-TW" dirty="0">
                <a:latin typeface="微软雅黑" panose="020B0503020204020204" pitchFamily="34" charset="-122"/>
                <a:ea typeface="微软雅黑" panose="020B0503020204020204" pitchFamily="34" charset="-122"/>
              </a:endParaRPr>
            </a:p>
          </p:txBody>
        </p:sp>
        <p:graphicFrame>
          <p:nvGraphicFramePr>
            <p:cNvPr id="9" name="Object 12"/>
            <p:cNvGraphicFramePr>
              <a:graphicFrameLocks noChangeAspect="1"/>
            </p:cNvGraphicFramePr>
            <p:nvPr/>
          </p:nvGraphicFramePr>
          <p:xfrm>
            <a:off x="3172250" y="2570315"/>
            <a:ext cx="3822700" cy="460375"/>
          </p:xfrm>
          <a:graphic>
            <a:graphicData uri="http://schemas.openxmlformats.org/presentationml/2006/ole">
              <mc:AlternateContent xmlns:mc="http://schemas.openxmlformats.org/markup-compatibility/2006">
                <mc:Choice xmlns:v="urn:schemas-microsoft-com:vml" Requires="v">
                  <p:oleObj spid="_x0000_s6213" name="方程式" r:id="rId5" imgW="1790700" imgH="215900" progId="Equation.3">
                    <p:embed/>
                  </p:oleObj>
                </mc:Choice>
                <mc:Fallback>
                  <p:oleObj name="方程式" r:id="rId5" imgW="1790700" imgH="215900" progId="Equation.3">
                    <p:embed/>
                    <p:pic>
                      <p:nvPicPr>
                        <p:cNvPr id="0" name="图片 22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2250" y="2570315"/>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字方塊 7"/>
            <p:cNvSpPr txBox="1"/>
            <p:nvPr/>
          </p:nvSpPr>
          <p:spPr>
            <a:xfrm>
              <a:off x="7285610" y="2494581"/>
              <a:ext cx="1916680" cy="66616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“Cat”</a:t>
              </a:r>
              <a:endParaRPr lang="zh-TW" altLang="en-US" sz="2000"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3143857" y="5593112"/>
              <a:ext cx="8488854" cy="716723"/>
              <a:chOff x="3143250" y="6077518"/>
              <a:chExt cx="8488854" cy="716723"/>
            </a:xfrm>
          </p:grpSpPr>
          <p:graphicFrame>
            <p:nvGraphicFramePr>
              <p:cNvPr id="11" name="Object 12"/>
              <p:cNvGraphicFramePr>
                <a:graphicFrameLocks noChangeAspect="1"/>
              </p:cNvGraphicFramePr>
              <p:nvPr/>
            </p:nvGraphicFramePr>
            <p:xfrm>
              <a:off x="3143250" y="6140450"/>
              <a:ext cx="3822700" cy="460375"/>
            </p:xfrm>
            <a:graphic>
              <a:graphicData uri="http://schemas.openxmlformats.org/presentationml/2006/ole">
                <mc:AlternateContent xmlns:mc="http://schemas.openxmlformats.org/markup-compatibility/2006">
                  <mc:Choice xmlns:v="urn:schemas-microsoft-com:vml" Requires="v">
                    <p:oleObj spid="_x0000_s6214" name="公式" r:id="rId7" imgW="1675765" imgH="215900" progId="Equation.3">
                      <p:embed/>
                    </p:oleObj>
                  </mc:Choice>
                  <mc:Fallback>
                    <p:oleObj name="公式" r:id="rId7" imgW="1675765" imgH="215900" progId="Equation.3">
                      <p:embed/>
                      <p:pic>
                        <p:nvPicPr>
                          <p:cNvPr id="0" name="图片 22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0" y="6140450"/>
                            <a:ext cx="3822700" cy="460375"/>
                          </a:xfrm>
                          <a:prstGeom prst="rect">
                            <a:avLst/>
                          </a:prstGeom>
                          <a:noFill/>
                        </p:spPr>
                      </p:pic>
                    </p:oleObj>
                  </mc:Fallback>
                </mc:AlternateContent>
              </a:graphicData>
            </a:graphic>
          </p:graphicFrame>
          <p:sp>
            <p:nvSpPr>
              <p:cNvPr id="14" name="文字方塊 10"/>
              <p:cNvSpPr txBox="1"/>
              <p:nvPr/>
            </p:nvSpPr>
            <p:spPr>
              <a:xfrm>
                <a:off x="7111045" y="6077518"/>
                <a:ext cx="4521059" cy="66616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“H</a:t>
                </a:r>
                <a:r>
                  <a:rPr lang="en-US" altLang="zh-CN" sz="2000" dirty="0">
                    <a:latin typeface="微软雅黑" panose="020B0503020204020204" pitchFamily="34" charset="-122"/>
                    <a:ea typeface="微软雅黑" panose="020B0503020204020204" pitchFamily="34" charset="-122"/>
                  </a:rPr>
                  <a:t>ow old are you</a:t>
                </a: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sp>
            <p:nvSpPr>
              <p:cNvPr id="16" name="矩形 15"/>
              <p:cNvSpPr/>
              <p:nvPr/>
            </p:nvSpPr>
            <p:spPr>
              <a:xfrm>
                <a:off x="3671287" y="6128081"/>
                <a:ext cx="2659840" cy="666160"/>
              </a:xfrm>
              <a:prstGeom prst="rect">
                <a:avLst/>
              </a:prstGeom>
            </p:spPr>
            <p:txBody>
              <a:bodyPr wrap="square">
                <a:spAutoFit/>
              </a:bodyPr>
              <a:lstStyle/>
              <a:p>
                <a:pPr algn="ctr"/>
                <a:r>
                  <a:rPr lang="en-US" altLang="zh-TW"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你几岁了</a:t>
                </a:r>
                <a:r>
                  <a:rPr lang="en-US" altLang="zh-TW" sz="2000" dirty="0">
                    <a:latin typeface="微软雅黑" panose="020B0503020204020204" pitchFamily="34" charset="-122"/>
                    <a:ea typeface="微软雅黑" panose="020B0503020204020204" pitchFamily="34" charset="-122"/>
                  </a:rPr>
                  <a:t>”          </a:t>
                </a:r>
                <a:endParaRPr lang="zh-TW" altLang="en-US" sz="2000" dirty="0">
                  <a:latin typeface="微软雅黑" panose="020B0503020204020204" pitchFamily="34" charset="-122"/>
                  <a:ea typeface="微软雅黑" panose="020B0503020204020204" pitchFamily="34" charset="-122"/>
                </a:endParaRPr>
              </a:p>
            </p:txBody>
          </p:sp>
        </p:grpSp>
        <p:pic>
          <p:nvPicPr>
            <p:cNvPr id="20" name="Picture 12" descr="https://encrypted-tbn1.gstatic.com/images?q=tbn:ANd9GcRcwlRKAlSIaCI4W5PRYVbuBQQXifF-56bFqAjh9DMe-_3Lh8_YK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7680" y="2425761"/>
              <a:ext cx="1106043" cy="83963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3143857" y="3576603"/>
              <a:ext cx="6438950" cy="666161"/>
              <a:chOff x="3181141" y="3509337"/>
              <a:chExt cx="6438950" cy="666161"/>
            </a:xfrm>
          </p:grpSpPr>
          <p:graphicFrame>
            <p:nvGraphicFramePr>
              <p:cNvPr id="7" name="Object 12"/>
              <p:cNvGraphicFramePr>
                <a:graphicFrameLocks noChangeAspect="1"/>
              </p:cNvGraphicFramePr>
              <p:nvPr/>
            </p:nvGraphicFramePr>
            <p:xfrm>
              <a:off x="3181141" y="3586088"/>
              <a:ext cx="3822700" cy="460375"/>
            </p:xfrm>
            <a:graphic>
              <a:graphicData uri="http://schemas.openxmlformats.org/presentationml/2006/ole">
                <mc:AlternateContent xmlns:mc="http://schemas.openxmlformats.org/markup-compatibility/2006">
                  <mc:Choice xmlns:v="urn:schemas-microsoft-com:vml" Requires="v">
                    <p:oleObj spid="_x0000_s6215" name="方程式" r:id="rId10" imgW="1790700" imgH="215900" progId="Equation.3">
                      <p:embed/>
                    </p:oleObj>
                  </mc:Choice>
                  <mc:Fallback>
                    <p:oleObj name="方程式" r:id="rId10" imgW="1790700" imgH="215900" progId="Equation.3">
                      <p:embed/>
                      <p:pic>
                        <p:nvPicPr>
                          <p:cNvPr id="0" name="图片 22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1141" y="358608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圖片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4973" y="3535178"/>
                <a:ext cx="2921108" cy="516844"/>
              </a:xfrm>
              <a:prstGeom prst="rect">
                <a:avLst/>
              </a:prstGeom>
            </p:spPr>
          </p:pic>
          <p:sp>
            <p:nvSpPr>
              <p:cNvPr id="21" name="文字方塊 9"/>
              <p:cNvSpPr txBox="1"/>
              <p:nvPr/>
            </p:nvSpPr>
            <p:spPr>
              <a:xfrm>
                <a:off x="7272650" y="3509337"/>
                <a:ext cx="2347441" cy="666161"/>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你好</a:t>
                </a: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grpSp>
        <p:sp>
          <p:nvSpPr>
            <p:cNvPr id="22" name="內容版面配置區 2"/>
            <p:cNvSpPr txBox="1"/>
            <p:nvPr/>
          </p:nvSpPr>
          <p:spPr>
            <a:xfrm>
              <a:off x="914505" y="3650125"/>
              <a:ext cx="7886700" cy="48598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rPr>
                <a:t>语音识别</a:t>
              </a:r>
              <a:endParaRPr lang="en-US" altLang="zh-TW" dirty="0">
                <a:latin typeface="微软雅黑" panose="020B0503020204020204" pitchFamily="34" charset="-122"/>
                <a:ea typeface="微软雅黑" panose="020B0503020204020204" pitchFamily="34" charset="-122"/>
              </a:endParaRPr>
            </a:p>
            <a:p>
              <a:pPr marL="0" indent="0">
                <a:buNone/>
              </a:pPr>
              <a:endParaRPr lang="en-US" altLang="zh-TW" dirty="0">
                <a:latin typeface="微软雅黑" panose="020B0503020204020204" pitchFamily="34" charset="-122"/>
                <a:ea typeface="微软雅黑" panose="020B0503020204020204" pitchFamily="34" charset="-122"/>
              </a:endParaRPr>
            </a:p>
          </p:txBody>
        </p:sp>
        <p:sp>
          <p:nvSpPr>
            <p:cNvPr id="23" name="內容版面配置區 2"/>
            <p:cNvSpPr txBox="1"/>
            <p:nvPr/>
          </p:nvSpPr>
          <p:spPr>
            <a:xfrm>
              <a:off x="914504" y="4689938"/>
              <a:ext cx="7886699" cy="48598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rPr>
                <a:t>文本分类</a:t>
              </a:r>
              <a:endParaRPr lang="en-US" altLang="zh-TW" dirty="0">
                <a:latin typeface="微软雅黑" panose="020B0503020204020204" pitchFamily="34" charset="-122"/>
                <a:ea typeface="微软雅黑" panose="020B0503020204020204" pitchFamily="34" charset="-122"/>
              </a:endParaRPr>
            </a:p>
            <a:p>
              <a:pPr marL="0" indent="0">
                <a:buNone/>
              </a:pPr>
              <a:endParaRPr lang="en-US" altLang="zh-TW" dirty="0">
                <a:latin typeface="微软雅黑" panose="020B0503020204020204" pitchFamily="34" charset="-122"/>
                <a:ea typeface="微软雅黑" panose="020B0503020204020204" pitchFamily="34" charset="-122"/>
              </a:endParaRPr>
            </a:p>
          </p:txBody>
        </p:sp>
        <p:sp>
          <p:nvSpPr>
            <p:cNvPr id="24" name="內容版面配置區 2"/>
            <p:cNvSpPr txBox="1"/>
            <p:nvPr/>
          </p:nvSpPr>
          <p:spPr>
            <a:xfrm>
              <a:off x="914505" y="5642310"/>
              <a:ext cx="7886700" cy="4859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latin typeface="微软雅黑" panose="020B0503020204020204" pitchFamily="34" charset="-122"/>
                  <a:ea typeface="微软雅黑" panose="020B0503020204020204" pitchFamily="34" charset="-122"/>
                </a:rPr>
                <a:t>机器翻译</a:t>
              </a:r>
              <a:endParaRPr lang="en-US" altLang="zh-TW" sz="20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3085801" y="4181809"/>
              <a:ext cx="7332694" cy="1234849"/>
              <a:chOff x="3143857" y="4522207"/>
              <a:chExt cx="7332694" cy="1234849"/>
            </a:xfrm>
          </p:grpSpPr>
          <p:graphicFrame>
            <p:nvGraphicFramePr>
              <p:cNvPr id="10" name="Object 12"/>
              <p:cNvGraphicFramePr>
                <a:graphicFrameLocks noChangeAspect="1"/>
              </p:cNvGraphicFramePr>
              <p:nvPr/>
            </p:nvGraphicFramePr>
            <p:xfrm>
              <a:off x="3143857" y="4989512"/>
              <a:ext cx="3880756" cy="460375"/>
            </p:xfrm>
            <a:graphic>
              <a:graphicData uri="http://schemas.openxmlformats.org/presentationml/2006/ole">
                <mc:AlternateContent xmlns:mc="http://schemas.openxmlformats.org/markup-compatibility/2006">
                  <mc:Choice xmlns:v="urn:schemas-microsoft-com:vml" Requires="v">
                    <p:oleObj spid="_x0000_s6216" name="方程式" r:id="rId12" imgW="1790700" imgH="215900" progId="Equation.3">
                      <p:embed/>
                    </p:oleObj>
                  </mc:Choice>
                  <mc:Fallback>
                    <p:oleObj name="方程式" r:id="rId12" imgW="1790700" imgH="215900" progId="Equation.3">
                      <p:embed/>
                      <p:pic>
                        <p:nvPicPr>
                          <p:cNvPr id="0" name="图片 22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857" y="4989512"/>
                            <a:ext cx="3880756" cy="460375"/>
                          </a:xfrm>
                          <a:prstGeom prst="rect">
                            <a:avLst/>
                          </a:prstGeom>
                          <a:noFill/>
                        </p:spPr>
                      </p:pic>
                    </p:oleObj>
                  </mc:Fallback>
                </mc:AlternateContent>
              </a:graphicData>
            </a:graphic>
          </p:graphicFrame>
          <p:sp>
            <p:nvSpPr>
              <p:cNvPr id="13" name="文字方塊 9"/>
              <p:cNvSpPr txBox="1"/>
              <p:nvPr/>
            </p:nvSpPr>
            <p:spPr>
              <a:xfrm>
                <a:off x="7312310" y="4918505"/>
                <a:ext cx="3164241" cy="66616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体育新闻</a:t>
                </a: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3" cstate="print"/>
              <a:stretch>
                <a:fillRect/>
              </a:stretch>
            </p:blipFill>
            <p:spPr>
              <a:xfrm>
                <a:off x="4446761" y="4522207"/>
                <a:ext cx="987879" cy="1234849"/>
              </a:xfrm>
              <a:prstGeom prst="rect">
                <a:avLst/>
              </a:prstGeom>
            </p:spPr>
          </p:pic>
        </p:grpSp>
      </p:grpSp>
      <p:grpSp>
        <p:nvGrpSpPr>
          <p:cNvPr id="39" name="组合 38"/>
          <p:cNvGrpSpPr/>
          <p:nvPr/>
        </p:nvGrpSpPr>
        <p:grpSpPr>
          <a:xfrm>
            <a:off x="585057" y="2150123"/>
            <a:ext cx="5117668" cy="2074799"/>
            <a:chOff x="1490332" y="3713566"/>
            <a:chExt cx="5538515" cy="1999796"/>
          </a:xfrm>
        </p:grpSpPr>
        <p:sp>
          <p:nvSpPr>
            <p:cNvPr id="40" name="右箭头 5"/>
            <p:cNvSpPr/>
            <p:nvPr/>
          </p:nvSpPr>
          <p:spPr>
            <a:xfrm>
              <a:off x="3325568" y="4263452"/>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nvGrpSpPr>
            <p:cNvPr id="41" name="组 23"/>
            <p:cNvGrpSpPr/>
            <p:nvPr/>
          </p:nvGrpSpPr>
          <p:grpSpPr>
            <a:xfrm>
              <a:off x="1490332" y="3713566"/>
              <a:ext cx="1521787" cy="1685945"/>
              <a:chOff x="2398492" y="2910468"/>
              <a:chExt cx="1605350" cy="2117904"/>
            </a:xfrm>
          </p:grpSpPr>
          <p:pic>
            <p:nvPicPr>
              <p:cNvPr id="52" name="图片 51"/>
              <p:cNvPicPr>
                <a:picLocks noChangeAspect="1"/>
              </p:cNvPicPr>
              <p:nvPr/>
            </p:nvPicPr>
            <p:blipFill rotWithShape="1">
              <a:blip r:embed="rId14"/>
              <a:srcRect l="16420" t="18667" r="16652" b="13066"/>
              <a:stretch>
                <a:fillRect/>
              </a:stretch>
            </p:blipFill>
            <p:spPr>
              <a:xfrm>
                <a:off x="2527586" y="2910468"/>
                <a:ext cx="1150423" cy="1533898"/>
              </a:xfrm>
              <a:prstGeom prst="rect">
                <a:avLst/>
              </a:prstGeom>
            </p:spPr>
          </p:pic>
          <p:sp>
            <p:nvSpPr>
              <p:cNvPr id="53" name="矩形 52"/>
              <p:cNvSpPr/>
              <p:nvPr/>
            </p:nvSpPr>
            <p:spPr>
              <a:xfrm>
                <a:off x="2398492" y="4543918"/>
                <a:ext cx="1605350" cy="484454"/>
              </a:xfrm>
              <a:prstGeom prst="rect">
                <a:avLst/>
              </a:prstGeom>
            </p:spPr>
            <p:txBody>
              <a:bodyPr wrap="none">
                <a:spAutoFit/>
              </a:bodyPr>
              <a:lstStyle/>
              <a:p>
                <a:r>
                  <a:rPr kumimoji="1" lang="zh-CN" altLang="en-US" sz="2000" b="1" dirty="0">
                    <a:solidFill>
                      <a:srgbClr val="7030A0"/>
                    </a:solidFill>
                    <a:latin typeface="微软雅黑" panose="020B0503020204020204" pitchFamily="34" charset="-122"/>
                    <a:ea typeface="微软雅黑" panose="020B0503020204020204" pitchFamily="34" charset="-122"/>
                  </a:rPr>
                  <a:t>经验</a:t>
                </a:r>
                <a:r>
                  <a:rPr kumimoji="1" lang="en-US" altLang="zh-CN" sz="2000" b="1" dirty="0">
                    <a:solidFill>
                      <a:srgbClr val="7030A0"/>
                    </a:solidFill>
                    <a:latin typeface="微软雅黑" panose="020B0503020204020204" pitchFamily="34" charset="-122"/>
                    <a:ea typeface="微软雅黑" panose="020B0503020204020204" pitchFamily="34" charset="-122"/>
                  </a:rPr>
                  <a:t>=</a:t>
                </a:r>
                <a:r>
                  <a:rPr kumimoji="1" lang="zh-CN" altLang="en-US" sz="2000" b="1" dirty="0">
                    <a:solidFill>
                      <a:srgbClr val="7030A0"/>
                    </a:solidFill>
                    <a:latin typeface="微软雅黑" panose="020B0503020204020204" pitchFamily="34" charset="-122"/>
                    <a:ea typeface="微软雅黑" panose="020B0503020204020204" pitchFamily="34" charset="-122"/>
                  </a:rPr>
                  <a:t>数据</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pSp>
        <p:grpSp>
          <p:nvGrpSpPr>
            <p:cNvPr id="42" name="组 24"/>
            <p:cNvGrpSpPr/>
            <p:nvPr/>
          </p:nvGrpSpPr>
          <p:grpSpPr>
            <a:xfrm>
              <a:off x="5441136" y="3725397"/>
              <a:ext cx="1587711" cy="1692291"/>
              <a:chOff x="6566238" y="2925332"/>
              <a:chExt cx="1674894" cy="2125876"/>
            </a:xfrm>
          </p:grpSpPr>
          <p:pic>
            <p:nvPicPr>
              <p:cNvPr id="50" name="图片 49"/>
              <p:cNvPicPr>
                <a:picLocks noChangeAspect="1"/>
              </p:cNvPicPr>
              <p:nvPr/>
            </p:nvPicPr>
            <p:blipFill rotWithShape="1">
              <a:blip r:embed="rId15"/>
              <a:srcRect l="19880" r="19880"/>
              <a:stretch>
                <a:fillRect/>
              </a:stretch>
            </p:blipFill>
            <p:spPr>
              <a:xfrm>
                <a:off x="6566238" y="2925332"/>
                <a:ext cx="1626786" cy="1519034"/>
              </a:xfrm>
              <a:prstGeom prst="rect">
                <a:avLst/>
              </a:prstGeom>
            </p:spPr>
          </p:pic>
          <p:sp>
            <p:nvSpPr>
              <p:cNvPr id="51" name="矩形 50"/>
              <p:cNvSpPr/>
              <p:nvPr/>
            </p:nvSpPr>
            <p:spPr>
              <a:xfrm>
                <a:off x="6566238" y="4566754"/>
                <a:ext cx="1674894" cy="484454"/>
              </a:xfrm>
              <a:prstGeom prst="rect">
                <a:avLst/>
              </a:prstGeom>
            </p:spPr>
            <p:txBody>
              <a:bodyPr wrap="none">
                <a:spAutoFit/>
              </a:bodyPr>
              <a:lstStyle/>
              <a:p>
                <a:r>
                  <a:rPr kumimoji="1" lang="zh-CN" altLang="en-US" sz="2000" b="1" dirty="0">
                    <a:solidFill>
                      <a:srgbClr val="7030A0"/>
                    </a:solidFill>
                    <a:latin typeface="微软雅黑" panose="020B0503020204020204" pitchFamily="34" charset="-122"/>
                    <a:ea typeface="微软雅黑" panose="020B0503020204020204" pitchFamily="34" charset="-122"/>
                  </a:rPr>
                  <a:t>智能计算机</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pSp>
        <p:sp>
          <p:nvSpPr>
            <p:cNvPr id="43" name="右箭头 5"/>
            <p:cNvSpPr/>
            <p:nvPr/>
          </p:nvSpPr>
          <p:spPr>
            <a:xfrm>
              <a:off x="3325568" y="4798817"/>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4" name="右箭头 5"/>
            <p:cNvSpPr/>
            <p:nvPr/>
          </p:nvSpPr>
          <p:spPr>
            <a:xfrm>
              <a:off x="3325568" y="3725397"/>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3460167" y="3798017"/>
              <a:ext cx="1506937" cy="296651"/>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Task 1-model</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46" name="矩形 45"/>
            <p:cNvSpPr/>
            <p:nvPr/>
          </p:nvSpPr>
          <p:spPr>
            <a:xfrm>
              <a:off x="3464831" y="4872698"/>
              <a:ext cx="1506937" cy="296651"/>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Task 3-model</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47" name="矩形 46"/>
            <p:cNvSpPr/>
            <p:nvPr/>
          </p:nvSpPr>
          <p:spPr>
            <a:xfrm>
              <a:off x="3460167" y="4342030"/>
              <a:ext cx="1506937" cy="296651"/>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Task 2-model</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48" name="右箭头 5"/>
            <p:cNvSpPr/>
            <p:nvPr/>
          </p:nvSpPr>
          <p:spPr>
            <a:xfrm>
              <a:off x="3325568" y="5334182"/>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3977488" y="5416711"/>
              <a:ext cx="387213" cy="296651"/>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grpSp>
      <p:sp>
        <p:nvSpPr>
          <p:cNvPr id="56" name="椭圆 55"/>
          <p:cNvSpPr/>
          <p:nvPr/>
        </p:nvSpPr>
        <p:spPr>
          <a:xfrm>
            <a:off x="2241741" y="3221189"/>
            <a:ext cx="1525593" cy="460448"/>
          </a:xfrm>
          <a:prstGeom prst="ellipse">
            <a:avLst/>
          </a:prstGeom>
          <a:noFill/>
          <a:ln w="31750" cmpd="thickThi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矩形 58"/>
          <p:cNvSpPr/>
          <p:nvPr/>
        </p:nvSpPr>
        <p:spPr>
          <a:xfrm>
            <a:off x="7384904" y="3716382"/>
            <a:ext cx="224477" cy="2483103"/>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7061011" y="6294372"/>
            <a:ext cx="901590" cy="369332"/>
          </a:xfrm>
          <a:prstGeom prst="rect">
            <a:avLst/>
          </a:prstGeom>
          <a:noFill/>
        </p:spPr>
        <p:txBody>
          <a:bodyPr wrap="square" rtlCol="0">
            <a:spAutoFit/>
          </a:bodyPr>
          <a:lstStyle/>
          <a:p>
            <a:pPr algn="ctr"/>
            <a:r>
              <a:rPr lang="zh-CN" altLang="en-US" dirty="0">
                <a:solidFill>
                  <a:schemeClr val="accent2"/>
                </a:solidFill>
                <a:latin typeface="微软雅黑" panose="020B0503020204020204" pitchFamily="34" charset="-122"/>
                <a:ea typeface="微软雅黑" panose="020B0503020204020204" pitchFamily="34" charset="-122"/>
              </a:rPr>
              <a:t>模型</a:t>
            </a:r>
          </a:p>
        </p:txBody>
      </p:sp>
      <p:sp>
        <p:nvSpPr>
          <p:cNvPr id="30" name="椭圆 29"/>
          <p:cNvSpPr/>
          <p:nvPr/>
        </p:nvSpPr>
        <p:spPr>
          <a:xfrm>
            <a:off x="5503267" y="253190"/>
            <a:ext cx="6626008" cy="3016915"/>
          </a:xfrm>
          <a:prstGeom prst="ellipse">
            <a:avLst/>
          </a:prstGeom>
          <a:noFill/>
          <a:ln w="317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3" name="直接箭头连接符 72"/>
          <p:cNvCxnSpPr/>
          <p:nvPr/>
        </p:nvCxnSpPr>
        <p:spPr>
          <a:xfrm flipV="1">
            <a:off x="7508351" y="3221189"/>
            <a:ext cx="454250" cy="484949"/>
          </a:xfrm>
          <a:prstGeom prst="straightConnector1">
            <a:avLst/>
          </a:prstGeom>
          <a:ln w="31750" cmpd="tri">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7009557" y="767213"/>
            <a:ext cx="3685498" cy="2042445"/>
            <a:chOff x="1215512" y="2209800"/>
            <a:chExt cx="7090287" cy="3924300"/>
          </a:xfrm>
        </p:grpSpPr>
        <p:sp>
          <p:nvSpPr>
            <p:cNvPr id="75" name="object 6"/>
            <p:cNvSpPr/>
            <p:nvPr/>
          </p:nvSpPr>
          <p:spPr>
            <a:xfrm>
              <a:off x="3630167" y="2209800"/>
              <a:ext cx="4675632" cy="3924300"/>
            </a:xfrm>
            <a:prstGeom prst="rect">
              <a:avLst/>
            </a:prstGeom>
            <a:blipFill>
              <a:blip r:embed="rId16" cstate="print"/>
              <a:stretch>
                <a:fillRect/>
              </a:stretch>
            </a:blipFill>
          </p:spPr>
          <p:txBody>
            <a:bodyPr wrap="square" lIns="0" tIns="0" rIns="0" bIns="0" rtlCol="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215512" y="2210285"/>
              <a:ext cx="2343388" cy="3923815"/>
              <a:chOff x="1219200" y="2209800"/>
              <a:chExt cx="2356104" cy="3922712"/>
            </a:xfrm>
          </p:grpSpPr>
          <p:sp>
            <p:nvSpPr>
              <p:cNvPr id="77" name="object 5"/>
              <p:cNvSpPr/>
              <p:nvPr/>
            </p:nvSpPr>
            <p:spPr>
              <a:xfrm>
                <a:off x="1237462" y="2209800"/>
                <a:ext cx="2337816" cy="2562225"/>
              </a:xfrm>
              <a:prstGeom prst="rect">
                <a:avLst/>
              </a:prstGeom>
              <a:blipFill>
                <a:blip r:embed="rId17" cstate="print"/>
                <a:stretch>
                  <a:fillRect/>
                </a:stretch>
              </a:blipFill>
            </p:spPr>
            <p:txBody>
              <a:bodyPr wrap="square" lIns="0" tIns="0" rIns="0" bIns="0" rtlCol="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endParaRPr>
              </a:p>
            </p:txBody>
          </p:sp>
          <p:sp>
            <p:nvSpPr>
              <p:cNvPr id="79" name="object 4"/>
              <p:cNvSpPr/>
              <p:nvPr/>
            </p:nvSpPr>
            <p:spPr>
              <a:xfrm>
                <a:off x="1219200" y="4800663"/>
                <a:ext cx="2356104" cy="1331849"/>
              </a:xfrm>
              <a:prstGeom prst="rect">
                <a:avLst/>
              </a:prstGeom>
              <a:blipFill>
                <a:blip r:embed="rId18" cstate="print"/>
                <a:stretch>
                  <a:fillRect/>
                </a:stretch>
              </a:blipFill>
            </p:spPr>
            <p:txBody>
              <a:bodyPr wrap="square" lIns="0" tIns="0" rIns="0" bIns="0" rtlCol="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endParaRPr>
              </a:p>
            </p:txBody>
          </p:sp>
        </p:grpSp>
      </p:grpSp>
      <p:grpSp>
        <p:nvGrpSpPr>
          <p:cNvPr id="36" name="组合 35"/>
          <p:cNvGrpSpPr/>
          <p:nvPr/>
        </p:nvGrpSpPr>
        <p:grpSpPr>
          <a:xfrm>
            <a:off x="318818" y="4795592"/>
            <a:ext cx="5179343" cy="1946830"/>
            <a:chOff x="318818" y="4795592"/>
            <a:chExt cx="5179343" cy="1946830"/>
          </a:xfrm>
        </p:grpSpPr>
        <p:sp>
          <p:nvSpPr>
            <p:cNvPr id="81" name="文本框 80"/>
            <p:cNvSpPr txBox="1"/>
            <p:nvPr/>
          </p:nvSpPr>
          <p:spPr>
            <a:xfrm>
              <a:off x="318818" y="4795592"/>
              <a:ext cx="5179343" cy="1323439"/>
            </a:xfrm>
            <a:prstGeom prst="rect">
              <a:avLst/>
            </a:prstGeom>
            <a:solidFill>
              <a:srgbClr val="FFE9DA"/>
            </a:solidFill>
            <a:ln w="28575">
              <a:solidFill>
                <a:srgbClr val="17B9FF"/>
              </a:solidFill>
              <a:prstDash val="dash"/>
            </a:ln>
          </p:spPr>
          <p:txBody>
            <a:bodyPr wrap="square" rtlCol="0" anchor="t">
              <a:spAutoFit/>
            </a:bodyPr>
            <a:lstStyle/>
            <a:p>
              <a:pPr lvl="0" indent="360045"/>
              <a:r>
                <a:rPr lang="zh-CN" altLang="en-US" sz="2000" dirty="0">
                  <a:solidFill>
                    <a:srgbClr val="000000"/>
                  </a:solidFill>
                  <a:latin typeface="微软雅黑" panose="020B0503020204020204" pitchFamily="34" charset="-122"/>
                  <a:ea typeface="微软雅黑" panose="020B0503020204020204" pitchFamily="34" charset="-122"/>
                  <a:sym typeface="+mn-ea"/>
                </a:rPr>
                <a:t>  人是地球上具有最高智慧的动物，人类靠大脑进行</a:t>
              </a:r>
              <a:r>
                <a:rPr lang="zh-CN" altLang="en-US" sz="2000" dirty="0">
                  <a:solidFill>
                    <a:srgbClr val="00B0F0"/>
                  </a:solidFill>
                  <a:latin typeface="微软雅黑" panose="020B0503020204020204" pitchFamily="34" charset="-122"/>
                  <a:ea typeface="微软雅黑" panose="020B0503020204020204" pitchFamily="34" charset="-122"/>
                  <a:sym typeface="+mn-ea"/>
                </a:rPr>
                <a:t>思考、联想、记忆和推理判断</a:t>
              </a:r>
              <a:r>
                <a:rPr lang="zh-CN" altLang="en-US" sz="2000" dirty="0">
                  <a:solidFill>
                    <a:srgbClr val="000000"/>
                  </a:solidFill>
                  <a:latin typeface="微软雅黑" panose="020B0503020204020204" pitchFamily="34" charset="-122"/>
                  <a:ea typeface="微软雅黑" panose="020B0503020204020204" pitchFamily="34" charset="-122"/>
                  <a:sym typeface="+mn-ea"/>
                </a:rPr>
                <a:t>。</a:t>
              </a:r>
              <a:endParaRPr lang="en-US" altLang="zh-CN" sz="2000" dirty="0">
                <a:solidFill>
                  <a:srgbClr val="000000"/>
                </a:solidFill>
                <a:latin typeface="微软雅黑" panose="020B0503020204020204" pitchFamily="34" charset="-122"/>
                <a:ea typeface="微软雅黑" panose="020B0503020204020204" pitchFamily="34" charset="-122"/>
                <a:sym typeface="+mn-ea"/>
              </a:endParaRPr>
            </a:p>
            <a:p>
              <a:pPr lvl="0" indent="360045"/>
              <a:endParaRPr lang="en-US" altLang="zh-CN" sz="2000" dirty="0">
                <a:solidFill>
                  <a:srgbClr val="000000"/>
                </a:solidFill>
                <a:latin typeface="微软雅黑" panose="020B0503020204020204" pitchFamily="34" charset="-122"/>
                <a:ea typeface="微软雅黑" panose="020B0503020204020204" pitchFamily="34" charset="-122"/>
                <a:sym typeface="+mn-ea"/>
              </a:endParaRPr>
            </a:p>
            <a:p>
              <a:pPr lvl="0" indent="360045"/>
              <a:r>
                <a:rPr kumimoji="1" lang="zh-CN" altLang="en-US" sz="2000" dirty="0">
                  <a:latin typeface="微软雅黑" panose="020B0503020204020204" pitchFamily="34" charset="-122"/>
                  <a:ea typeface="微软雅黑" panose="020B0503020204020204" pitchFamily="34" charset="-122"/>
                </a:rPr>
                <a:t>建立</a:t>
              </a:r>
              <a:r>
                <a:rPr kumimoji="1" lang="zh-CN" altLang="en-US" sz="2000" b="1" dirty="0">
                  <a:solidFill>
                    <a:srgbClr val="00B0F0"/>
                  </a:solidFill>
                  <a:latin typeface="微软雅黑" panose="020B0503020204020204" pitchFamily="34" charset="-122"/>
                  <a:ea typeface="微软雅黑" panose="020B0503020204020204" pitchFamily="34" charset="-122"/>
                </a:rPr>
                <a:t>模仿人类大脑</a:t>
              </a:r>
              <a:r>
                <a:rPr kumimoji="1" lang="zh-CN" altLang="en-US" sz="2000" dirty="0">
                  <a:latin typeface="微软雅黑" panose="020B0503020204020204" pitchFamily="34" charset="-122"/>
                  <a:ea typeface="微软雅黑" panose="020B0503020204020204" pitchFamily="34" charset="-122"/>
                </a:rPr>
                <a:t>的模型</a:t>
              </a:r>
              <a:endParaRPr lang="zh-CN" altLang="en-US" sz="2000" dirty="0">
                <a:solidFill>
                  <a:srgbClr val="000000"/>
                </a:solidFill>
                <a:latin typeface="微软雅黑" panose="020B0503020204020204" pitchFamily="34" charset="-122"/>
                <a:ea typeface="微软雅黑" panose="020B0503020204020204" pitchFamily="34" charset="-122"/>
                <a:sym typeface="+mn-ea"/>
              </a:endParaRPr>
            </a:p>
          </p:txBody>
        </p:sp>
        <p:sp>
          <p:nvSpPr>
            <p:cNvPr id="35" name="矩形 34"/>
            <p:cNvSpPr/>
            <p:nvPr/>
          </p:nvSpPr>
          <p:spPr>
            <a:xfrm>
              <a:off x="3483288" y="5295872"/>
              <a:ext cx="1317990" cy="1446550"/>
            </a:xfrm>
            <a:prstGeom prst="rect">
              <a:avLst/>
            </a:prstGeom>
            <a:noFill/>
          </p:spPr>
          <p:txBody>
            <a:bodyPr wrap="none" lIns="91440" tIns="45720" rIns="91440" bIns="45720">
              <a:spAutoFit/>
            </a:bodyPr>
            <a:lstStyle/>
            <a:p>
              <a:pPr algn="ctr"/>
              <a:r>
                <a:rPr lang="zh-CN" altLang="en-US" sz="8800" b="1" cap="none" spc="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2" descr="https://img-blog.csdn.net/201708222042506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3601" y="493418"/>
            <a:ext cx="4214942" cy="2661046"/>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连接符: 曲线 57"/>
          <p:cNvCxnSpPr>
            <a:stCxn id="56" idx="4"/>
            <a:endCxn id="19" idx="1"/>
          </p:cNvCxnSpPr>
          <p:nvPr/>
        </p:nvCxnSpPr>
        <p:spPr>
          <a:xfrm rot="16200000" flipH="1">
            <a:off x="3700610" y="2985565"/>
            <a:ext cx="1473212" cy="2865356"/>
          </a:xfrm>
          <a:prstGeom prst="curvedConnector2">
            <a:avLst/>
          </a:prstGeom>
          <a:ln w="31750" cmpd="thickThin">
            <a:tailEnd type="triangle"/>
          </a:ln>
        </p:spPr>
        <p:style>
          <a:lnRef idx="1">
            <a:schemeClr val="accent2"/>
          </a:lnRef>
          <a:fillRef idx="0">
            <a:schemeClr val="accent2"/>
          </a:fillRef>
          <a:effectRef idx="0">
            <a:schemeClr val="accent2"/>
          </a:effectRef>
          <a:fontRef idx="minor">
            <a:schemeClr val="tx1"/>
          </a:fontRef>
        </p:style>
      </p:cxnSp>
      <p:sp>
        <p:nvSpPr>
          <p:cNvPr id="19" name="文本框 18"/>
          <p:cNvSpPr txBox="1"/>
          <p:nvPr/>
        </p:nvSpPr>
        <p:spPr>
          <a:xfrm>
            <a:off x="5869894" y="3585188"/>
            <a:ext cx="6230952" cy="3139321"/>
          </a:xfrm>
          <a:prstGeom prst="rect">
            <a:avLst/>
          </a:prstGeom>
          <a:solidFill>
            <a:schemeClr val="bg1"/>
          </a:solidFill>
          <a:ln w="31750" cmpd="thickThin">
            <a:solidFill>
              <a:schemeClr val="accent2"/>
            </a:solidFill>
          </a:ln>
        </p:spPr>
        <p:txBody>
          <a:bodyPr wrap="square" rtlCol="0">
            <a:spAutoFit/>
          </a:bodyPr>
          <a:lstStyle/>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496945" y="400051"/>
            <a:ext cx="434868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prstClr val="black"/>
                </a:solidFill>
                <a:latin typeface="微软雅黑" panose="020B0503020204020204" pitchFamily="34" charset="-122"/>
                <a:ea typeface="微软雅黑" panose="020B0503020204020204" pitchFamily="34" charset="-122"/>
              </a:rPr>
              <a:t>什么是深度学习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31" name="组合 30"/>
          <p:cNvGrpSpPr/>
          <p:nvPr/>
        </p:nvGrpSpPr>
        <p:grpSpPr>
          <a:xfrm>
            <a:off x="744307" y="1379528"/>
            <a:ext cx="5804143" cy="592470"/>
            <a:chOff x="793919" y="1426109"/>
            <a:chExt cx="5804143" cy="592470"/>
          </a:xfrm>
        </p:grpSpPr>
        <p:sp>
          <p:nvSpPr>
            <p:cNvPr id="32" name="矩形 31"/>
            <p:cNvSpPr/>
            <p:nvPr/>
          </p:nvSpPr>
          <p:spPr>
            <a:xfrm>
              <a:off x="1255027" y="1426109"/>
              <a:ext cx="5343035" cy="592470"/>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机器学习模型</a:t>
              </a: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grpSp>
        <p:nvGrpSpPr>
          <p:cNvPr id="18" name="组合 17"/>
          <p:cNvGrpSpPr/>
          <p:nvPr/>
        </p:nvGrpSpPr>
        <p:grpSpPr>
          <a:xfrm>
            <a:off x="6130754" y="3808365"/>
            <a:ext cx="5970092" cy="2332858"/>
            <a:chOff x="894674" y="2425761"/>
            <a:chExt cx="10627448" cy="3884074"/>
          </a:xfrm>
        </p:grpSpPr>
        <p:sp>
          <p:nvSpPr>
            <p:cNvPr id="6" name="內容版面配置區 2"/>
            <p:cNvSpPr txBox="1"/>
            <p:nvPr/>
          </p:nvSpPr>
          <p:spPr>
            <a:xfrm>
              <a:off x="894674" y="2531811"/>
              <a:ext cx="7886700" cy="48598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rPr>
                <a:t>图像识别</a:t>
              </a:r>
              <a:endParaRPr lang="en-US" altLang="zh-TW" dirty="0">
                <a:latin typeface="微软雅黑" panose="020B0503020204020204" pitchFamily="34" charset="-122"/>
                <a:ea typeface="微软雅黑" panose="020B0503020204020204" pitchFamily="34" charset="-122"/>
              </a:endParaRPr>
            </a:p>
            <a:p>
              <a:pPr marL="0" indent="0">
                <a:buNone/>
              </a:pPr>
              <a:endParaRPr lang="en-US" altLang="zh-TW" dirty="0">
                <a:latin typeface="微软雅黑" panose="020B0503020204020204" pitchFamily="34" charset="-122"/>
                <a:ea typeface="微软雅黑" panose="020B0503020204020204" pitchFamily="34" charset="-122"/>
              </a:endParaRPr>
            </a:p>
          </p:txBody>
        </p:sp>
        <p:graphicFrame>
          <p:nvGraphicFramePr>
            <p:cNvPr id="9" name="Object 12"/>
            <p:cNvGraphicFramePr>
              <a:graphicFrameLocks noChangeAspect="1"/>
            </p:cNvGraphicFramePr>
            <p:nvPr/>
          </p:nvGraphicFramePr>
          <p:xfrm>
            <a:off x="3172250" y="2570315"/>
            <a:ext cx="3822700" cy="460375"/>
          </p:xfrm>
          <a:graphic>
            <a:graphicData uri="http://schemas.openxmlformats.org/presentationml/2006/ole">
              <mc:AlternateContent xmlns:mc="http://schemas.openxmlformats.org/markup-compatibility/2006">
                <mc:Choice xmlns:v="urn:schemas-microsoft-com:vml" Requires="v">
                  <p:oleObj spid="_x0000_s7229" name="方程式" r:id="rId6" imgW="1790700" imgH="215900" progId="Equation.3">
                    <p:embed/>
                  </p:oleObj>
                </mc:Choice>
                <mc:Fallback>
                  <p:oleObj name="方程式" r:id="rId6" imgW="1790700" imgH="215900" progId="Equation.3">
                    <p:embed/>
                    <p:pic>
                      <p:nvPicPr>
                        <p:cNvPr id="0" name="图片 32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2250" y="2570315"/>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字方塊 7"/>
            <p:cNvSpPr txBox="1"/>
            <p:nvPr/>
          </p:nvSpPr>
          <p:spPr>
            <a:xfrm>
              <a:off x="7285611" y="2494581"/>
              <a:ext cx="1999784" cy="66616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“Cat”</a:t>
              </a:r>
              <a:endParaRPr lang="zh-TW" altLang="en-US" sz="2000"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3143857" y="5592469"/>
              <a:ext cx="8378265" cy="717366"/>
              <a:chOff x="3143250" y="6076875"/>
              <a:chExt cx="8378265" cy="717366"/>
            </a:xfrm>
          </p:grpSpPr>
          <p:graphicFrame>
            <p:nvGraphicFramePr>
              <p:cNvPr id="11" name="Object 12"/>
              <p:cNvGraphicFramePr>
                <a:graphicFrameLocks noChangeAspect="1"/>
              </p:cNvGraphicFramePr>
              <p:nvPr/>
            </p:nvGraphicFramePr>
            <p:xfrm>
              <a:off x="3143250" y="6140450"/>
              <a:ext cx="3822700" cy="460375"/>
            </p:xfrm>
            <a:graphic>
              <a:graphicData uri="http://schemas.openxmlformats.org/presentationml/2006/ole">
                <mc:AlternateContent xmlns:mc="http://schemas.openxmlformats.org/markup-compatibility/2006">
                  <mc:Choice xmlns:v="urn:schemas-microsoft-com:vml" Requires="v">
                    <p:oleObj spid="_x0000_s7230" name="公式" r:id="rId8" imgW="1675765" imgH="215900" progId="Equation.3">
                      <p:embed/>
                    </p:oleObj>
                  </mc:Choice>
                  <mc:Fallback>
                    <p:oleObj name="公式" r:id="rId8" imgW="1675765" imgH="215900" progId="Equation.3">
                      <p:embed/>
                      <p:pic>
                        <p:nvPicPr>
                          <p:cNvPr id="0" name="图片 32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3250" y="6140450"/>
                            <a:ext cx="3822700" cy="460375"/>
                          </a:xfrm>
                          <a:prstGeom prst="rect">
                            <a:avLst/>
                          </a:prstGeom>
                          <a:noFill/>
                        </p:spPr>
                      </p:pic>
                    </p:oleObj>
                  </mc:Fallback>
                </mc:AlternateContent>
              </a:graphicData>
            </a:graphic>
          </p:graphicFrame>
          <p:sp>
            <p:nvSpPr>
              <p:cNvPr id="14" name="文字方塊 10"/>
              <p:cNvSpPr txBox="1"/>
              <p:nvPr/>
            </p:nvSpPr>
            <p:spPr>
              <a:xfrm>
                <a:off x="6994343" y="6076875"/>
                <a:ext cx="4527172" cy="66616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“H</a:t>
                </a:r>
                <a:r>
                  <a:rPr lang="en-US" altLang="zh-CN" sz="2000" dirty="0">
                    <a:latin typeface="微软雅黑" panose="020B0503020204020204" pitchFamily="34" charset="-122"/>
                    <a:ea typeface="微软雅黑" panose="020B0503020204020204" pitchFamily="34" charset="-122"/>
                  </a:rPr>
                  <a:t>ow old are you</a:t>
                </a: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sp>
            <p:nvSpPr>
              <p:cNvPr id="16" name="矩形 15"/>
              <p:cNvSpPr/>
              <p:nvPr/>
            </p:nvSpPr>
            <p:spPr>
              <a:xfrm>
                <a:off x="3671287" y="6128081"/>
                <a:ext cx="2659840" cy="666160"/>
              </a:xfrm>
              <a:prstGeom prst="rect">
                <a:avLst/>
              </a:prstGeom>
            </p:spPr>
            <p:txBody>
              <a:bodyPr wrap="square">
                <a:spAutoFit/>
              </a:bodyPr>
              <a:lstStyle/>
              <a:p>
                <a:pPr algn="ctr"/>
                <a:r>
                  <a:rPr lang="en-US" altLang="zh-TW"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你几岁了</a:t>
                </a:r>
                <a:r>
                  <a:rPr lang="en-US" altLang="zh-TW" sz="2000" dirty="0">
                    <a:latin typeface="微软雅黑" panose="020B0503020204020204" pitchFamily="34" charset="-122"/>
                    <a:ea typeface="微软雅黑" panose="020B0503020204020204" pitchFamily="34" charset="-122"/>
                  </a:rPr>
                  <a:t>”          </a:t>
                </a:r>
                <a:endParaRPr lang="zh-TW" altLang="en-US" sz="2000" dirty="0">
                  <a:latin typeface="微软雅黑" panose="020B0503020204020204" pitchFamily="34" charset="-122"/>
                  <a:ea typeface="微软雅黑" panose="020B0503020204020204" pitchFamily="34" charset="-122"/>
                </a:endParaRPr>
              </a:p>
            </p:txBody>
          </p:sp>
        </p:grpSp>
        <p:pic>
          <p:nvPicPr>
            <p:cNvPr id="20" name="Picture 12" descr="https://encrypted-tbn1.gstatic.com/images?q=tbn:ANd9GcRcwlRKAlSIaCI4W5PRYVbuBQQXifF-56bFqAjh9DMe-_3Lh8_YKw"/>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87680" y="2425761"/>
              <a:ext cx="1106043" cy="83963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3143857" y="3576603"/>
              <a:ext cx="6438950" cy="666161"/>
              <a:chOff x="3181141" y="3509337"/>
              <a:chExt cx="6438950" cy="666161"/>
            </a:xfrm>
          </p:grpSpPr>
          <p:graphicFrame>
            <p:nvGraphicFramePr>
              <p:cNvPr id="7" name="Object 12"/>
              <p:cNvGraphicFramePr>
                <a:graphicFrameLocks noChangeAspect="1"/>
              </p:cNvGraphicFramePr>
              <p:nvPr/>
            </p:nvGraphicFramePr>
            <p:xfrm>
              <a:off x="3181141" y="3586088"/>
              <a:ext cx="3822700" cy="460375"/>
            </p:xfrm>
            <a:graphic>
              <a:graphicData uri="http://schemas.openxmlformats.org/presentationml/2006/ole">
                <mc:AlternateContent xmlns:mc="http://schemas.openxmlformats.org/markup-compatibility/2006">
                  <mc:Choice xmlns:v="urn:schemas-microsoft-com:vml" Requires="v">
                    <p:oleObj spid="_x0000_s7231" name="方程式" r:id="rId11" imgW="1790700" imgH="215900" progId="Equation.3">
                      <p:embed/>
                    </p:oleObj>
                  </mc:Choice>
                  <mc:Fallback>
                    <p:oleObj name="方程式" r:id="rId11" imgW="1790700" imgH="215900" progId="Equation.3">
                      <p:embed/>
                      <p:pic>
                        <p:nvPicPr>
                          <p:cNvPr id="0" name="图片 32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1141" y="3586088"/>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圖片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74973" y="3535178"/>
                <a:ext cx="2921108" cy="516844"/>
              </a:xfrm>
              <a:prstGeom prst="rect">
                <a:avLst/>
              </a:prstGeom>
            </p:spPr>
          </p:pic>
          <p:sp>
            <p:nvSpPr>
              <p:cNvPr id="21" name="文字方塊 9"/>
              <p:cNvSpPr txBox="1"/>
              <p:nvPr/>
            </p:nvSpPr>
            <p:spPr>
              <a:xfrm>
                <a:off x="7272650" y="3509337"/>
                <a:ext cx="2347441" cy="666161"/>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你好</a:t>
                </a: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grpSp>
        <p:sp>
          <p:nvSpPr>
            <p:cNvPr id="22" name="內容版面配置區 2"/>
            <p:cNvSpPr txBox="1"/>
            <p:nvPr/>
          </p:nvSpPr>
          <p:spPr>
            <a:xfrm>
              <a:off x="914505" y="3650125"/>
              <a:ext cx="7886700" cy="48598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rPr>
                <a:t>语音识别</a:t>
              </a:r>
              <a:endParaRPr lang="en-US" altLang="zh-TW" dirty="0">
                <a:latin typeface="微软雅黑" panose="020B0503020204020204" pitchFamily="34" charset="-122"/>
                <a:ea typeface="微软雅黑" panose="020B0503020204020204" pitchFamily="34" charset="-122"/>
              </a:endParaRPr>
            </a:p>
            <a:p>
              <a:pPr marL="0" indent="0">
                <a:buNone/>
              </a:pPr>
              <a:endParaRPr lang="en-US" altLang="zh-TW" dirty="0">
                <a:latin typeface="微软雅黑" panose="020B0503020204020204" pitchFamily="34" charset="-122"/>
                <a:ea typeface="微软雅黑" panose="020B0503020204020204" pitchFamily="34" charset="-122"/>
              </a:endParaRPr>
            </a:p>
          </p:txBody>
        </p:sp>
        <p:sp>
          <p:nvSpPr>
            <p:cNvPr id="23" name="內容版面配置區 2"/>
            <p:cNvSpPr txBox="1"/>
            <p:nvPr/>
          </p:nvSpPr>
          <p:spPr>
            <a:xfrm>
              <a:off x="914505" y="4588442"/>
              <a:ext cx="7886700" cy="48598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微软雅黑" panose="020B0503020204020204" pitchFamily="34" charset="-122"/>
                  <a:ea typeface="微软雅黑" panose="020B0503020204020204" pitchFamily="34" charset="-122"/>
                </a:rPr>
                <a:t>文本分类</a:t>
              </a:r>
              <a:endParaRPr lang="en-US" altLang="zh-TW" dirty="0">
                <a:latin typeface="微软雅黑" panose="020B0503020204020204" pitchFamily="34" charset="-122"/>
                <a:ea typeface="微软雅黑" panose="020B0503020204020204" pitchFamily="34" charset="-122"/>
              </a:endParaRPr>
            </a:p>
            <a:p>
              <a:pPr marL="0" indent="0">
                <a:buNone/>
              </a:pPr>
              <a:endParaRPr lang="en-US" altLang="zh-TW" dirty="0">
                <a:latin typeface="微软雅黑" panose="020B0503020204020204" pitchFamily="34" charset="-122"/>
                <a:ea typeface="微软雅黑" panose="020B0503020204020204" pitchFamily="34" charset="-122"/>
              </a:endParaRPr>
            </a:p>
          </p:txBody>
        </p:sp>
        <p:sp>
          <p:nvSpPr>
            <p:cNvPr id="24" name="內容版面配置區 2"/>
            <p:cNvSpPr txBox="1"/>
            <p:nvPr/>
          </p:nvSpPr>
          <p:spPr>
            <a:xfrm>
              <a:off x="914505" y="5642310"/>
              <a:ext cx="7886700" cy="4859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latin typeface="微软雅黑" panose="020B0503020204020204" pitchFamily="34" charset="-122"/>
                  <a:ea typeface="微软雅黑" panose="020B0503020204020204" pitchFamily="34" charset="-122"/>
                </a:rPr>
                <a:t>机器翻译</a:t>
              </a:r>
              <a:endParaRPr lang="en-US" altLang="zh-TW" sz="20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3085801" y="4181809"/>
              <a:ext cx="7386952" cy="1234849"/>
              <a:chOff x="3143857" y="4522207"/>
              <a:chExt cx="7386952" cy="1234849"/>
            </a:xfrm>
          </p:grpSpPr>
          <p:graphicFrame>
            <p:nvGraphicFramePr>
              <p:cNvPr id="10" name="Object 12"/>
              <p:cNvGraphicFramePr>
                <a:graphicFrameLocks noChangeAspect="1"/>
              </p:cNvGraphicFramePr>
              <p:nvPr/>
            </p:nvGraphicFramePr>
            <p:xfrm>
              <a:off x="3143857" y="4989512"/>
              <a:ext cx="3880756" cy="460375"/>
            </p:xfrm>
            <a:graphic>
              <a:graphicData uri="http://schemas.openxmlformats.org/presentationml/2006/ole">
                <mc:AlternateContent xmlns:mc="http://schemas.openxmlformats.org/markup-compatibility/2006">
                  <mc:Choice xmlns:v="urn:schemas-microsoft-com:vml" Requires="v">
                    <p:oleObj spid="_x0000_s7232" name="方程式" r:id="rId13" imgW="1790700" imgH="215900" progId="Equation.3">
                      <p:embed/>
                    </p:oleObj>
                  </mc:Choice>
                  <mc:Fallback>
                    <p:oleObj name="方程式" r:id="rId13" imgW="1790700" imgH="215900" progId="Equation.3">
                      <p:embed/>
                      <p:pic>
                        <p:nvPicPr>
                          <p:cNvPr id="0" name="图片 32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857" y="4989512"/>
                            <a:ext cx="3880756" cy="460375"/>
                          </a:xfrm>
                          <a:prstGeom prst="rect">
                            <a:avLst/>
                          </a:prstGeom>
                          <a:noFill/>
                        </p:spPr>
                      </p:pic>
                    </p:oleObj>
                  </mc:Fallback>
                </mc:AlternateContent>
              </a:graphicData>
            </a:graphic>
          </p:graphicFrame>
          <p:sp>
            <p:nvSpPr>
              <p:cNvPr id="13" name="文字方塊 9"/>
              <p:cNvSpPr txBox="1"/>
              <p:nvPr/>
            </p:nvSpPr>
            <p:spPr>
              <a:xfrm>
                <a:off x="7366568" y="4969252"/>
                <a:ext cx="3164241" cy="66616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体育新闻</a:t>
                </a: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4" cstate="print"/>
              <a:stretch>
                <a:fillRect/>
              </a:stretch>
            </p:blipFill>
            <p:spPr>
              <a:xfrm>
                <a:off x="4446761" y="4522207"/>
                <a:ext cx="987879" cy="1234849"/>
              </a:xfrm>
              <a:prstGeom prst="rect">
                <a:avLst/>
              </a:prstGeom>
            </p:spPr>
          </p:pic>
        </p:grpSp>
      </p:grpSp>
      <p:grpSp>
        <p:nvGrpSpPr>
          <p:cNvPr id="39" name="组合 38"/>
          <p:cNvGrpSpPr/>
          <p:nvPr/>
        </p:nvGrpSpPr>
        <p:grpSpPr>
          <a:xfrm>
            <a:off x="585057" y="2150123"/>
            <a:ext cx="5117668" cy="2074799"/>
            <a:chOff x="1490332" y="3713566"/>
            <a:chExt cx="5538515" cy="1999796"/>
          </a:xfrm>
        </p:grpSpPr>
        <p:sp>
          <p:nvSpPr>
            <p:cNvPr id="40" name="右箭头 5"/>
            <p:cNvSpPr/>
            <p:nvPr/>
          </p:nvSpPr>
          <p:spPr>
            <a:xfrm>
              <a:off x="3325568" y="4263452"/>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nvGrpSpPr>
            <p:cNvPr id="41" name="组 23"/>
            <p:cNvGrpSpPr/>
            <p:nvPr/>
          </p:nvGrpSpPr>
          <p:grpSpPr>
            <a:xfrm>
              <a:off x="1490332" y="3713566"/>
              <a:ext cx="1521787" cy="1685945"/>
              <a:chOff x="2398492" y="2910468"/>
              <a:chExt cx="1605350" cy="2117904"/>
            </a:xfrm>
          </p:grpSpPr>
          <p:pic>
            <p:nvPicPr>
              <p:cNvPr id="52" name="图片 51"/>
              <p:cNvPicPr>
                <a:picLocks noChangeAspect="1"/>
              </p:cNvPicPr>
              <p:nvPr/>
            </p:nvPicPr>
            <p:blipFill rotWithShape="1">
              <a:blip r:embed="rId15"/>
              <a:srcRect l="16420" t="18667" r="16652" b="13066"/>
              <a:stretch>
                <a:fillRect/>
              </a:stretch>
            </p:blipFill>
            <p:spPr>
              <a:xfrm>
                <a:off x="2527586" y="2910468"/>
                <a:ext cx="1150423" cy="1533898"/>
              </a:xfrm>
              <a:prstGeom prst="rect">
                <a:avLst/>
              </a:prstGeom>
            </p:spPr>
          </p:pic>
          <p:sp>
            <p:nvSpPr>
              <p:cNvPr id="53" name="矩形 52"/>
              <p:cNvSpPr/>
              <p:nvPr/>
            </p:nvSpPr>
            <p:spPr>
              <a:xfrm>
                <a:off x="2398492" y="4543918"/>
                <a:ext cx="1605350" cy="484454"/>
              </a:xfrm>
              <a:prstGeom prst="rect">
                <a:avLst/>
              </a:prstGeom>
            </p:spPr>
            <p:txBody>
              <a:bodyPr wrap="none">
                <a:spAutoFit/>
              </a:bodyPr>
              <a:lstStyle/>
              <a:p>
                <a:r>
                  <a:rPr kumimoji="1" lang="zh-CN" altLang="en-US" sz="2000" b="1" dirty="0">
                    <a:solidFill>
                      <a:srgbClr val="7030A0"/>
                    </a:solidFill>
                    <a:latin typeface="微软雅黑" panose="020B0503020204020204" pitchFamily="34" charset="-122"/>
                    <a:ea typeface="微软雅黑" panose="020B0503020204020204" pitchFamily="34" charset="-122"/>
                  </a:rPr>
                  <a:t>经验</a:t>
                </a:r>
                <a:r>
                  <a:rPr kumimoji="1" lang="en-US" altLang="zh-CN" sz="2000" b="1" dirty="0">
                    <a:solidFill>
                      <a:srgbClr val="7030A0"/>
                    </a:solidFill>
                    <a:latin typeface="微软雅黑" panose="020B0503020204020204" pitchFamily="34" charset="-122"/>
                    <a:ea typeface="微软雅黑" panose="020B0503020204020204" pitchFamily="34" charset="-122"/>
                  </a:rPr>
                  <a:t>=</a:t>
                </a:r>
                <a:r>
                  <a:rPr kumimoji="1" lang="zh-CN" altLang="en-US" sz="2000" b="1" dirty="0">
                    <a:solidFill>
                      <a:srgbClr val="7030A0"/>
                    </a:solidFill>
                    <a:latin typeface="微软雅黑" panose="020B0503020204020204" pitchFamily="34" charset="-122"/>
                    <a:ea typeface="微软雅黑" panose="020B0503020204020204" pitchFamily="34" charset="-122"/>
                  </a:rPr>
                  <a:t>数据</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pSp>
        <p:grpSp>
          <p:nvGrpSpPr>
            <p:cNvPr id="42" name="组 24"/>
            <p:cNvGrpSpPr/>
            <p:nvPr/>
          </p:nvGrpSpPr>
          <p:grpSpPr>
            <a:xfrm>
              <a:off x="5441136" y="3725397"/>
              <a:ext cx="1587711" cy="1692291"/>
              <a:chOff x="6566238" y="2925332"/>
              <a:chExt cx="1674894" cy="2125876"/>
            </a:xfrm>
          </p:grpSpPr>
          <p:pic>
            <p:nvPicPr>
              <p:cNvPr id="50" name="图片 49"/>
              <p:cNvPicPr>
                <a:picLocks noChangeAspect="1"/>
              </p:cNvPicPr>
              <p:nvPr/>
            </p:nvPicPr>
            <p:blipFill rotWithShape="1">
              <a:blip r:embed="rId16"/>
              <a:srcRect l="19880" r="19880"/>
              <a:stretch>
                <a:fillRect/>
              </a:stretch>
            </p:blipFill>
            <p:spPr>
              <a:xfrm>
                <a:off x="6566238" y="2925332"/>
                <a:ext cx="1626786" cy="1519034"/>
              </a:xfrm>
              <a:prstGeom prst="rect">
                <a:avLst/>
              </a:prstGeom>
            </p:spPr>
          </p:pic>
          <p:sp>
            <p:nvSpPr>
              <p:cNvPr id="51" name="矩形 50"/>
              <p:cNvSpPr/>
              <p:nvPr/>
            </p:nvSpPr>
            <p:spPr>
              <a:xfrm>
                <a:off x="6566238" y="4566754"/>
                <a:ext cx="1674894" cy="484454"/>
              </a:xfrm>
              <a:prstGeom prst="rect">
                <a:avLst/>
              </a:prstGeom>
            </p:spPr>
            <p:txBody>
              <a:bodyPr wrap="none">
                <a:spAutoFit/>
              </a:bodyPr>
              <a:lstStyle/>
              <a:p>
                <a:r>
                  <a:rPr kumimoji="1" lang="zh-CN" altLang="en-US" sz="2000" b="1" dirty="0">
                    <a:solidFill>
                      <a:srgbClr val="7030A0"/>
                    </a:solidFill>
                    <a:latin typeface="微软雅黑" panose="020B0503020204020204" pitchFamily="34" charset="-122"/>
                    <a:ea typeface="微软雅黑" panose="020B0503020204020204" pitchFamily="34" charset="-122"/>
                  </a:rPr>
                  <a:t>智能计算机</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pSp>
        <p:sp>
          <p:nvSpPr>
            <p:cNvPr id="43" name="右箭头 5"/>
            <p:cNvSpPr/>
            <p:nvPr/>
          </p:nvSpPr>
          <p:spPr>
            <a:xfrm>
              <a:off x="3325568" y="4798817"/>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4" name="右箭头 5"/>
            <p:cNvSpPr/>
            <p:nvPr/>
          </p:nvSpPr>
          <p:spPr>
            <a:xfrm>
              <a:off x="3325568" y="3725397"/>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3460167" y="3798017"/>
              <a:ext cx="1506937" cy="296651"/>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Task 1-model</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46" name="矩形 45"/>
            <p:cNvSpPr/>
            <p:nvPr/>
          </p:nvSpPr>
          <p:spPr>
            <a:xfrm>
              <a:off x="3464831" y="4872698"/>
              <a:ext cx="1506937" cy="296651"/>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Task 3-model</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47" name="矩形 46"/>
            <p:cNvSpPr/>
            <p:nvPr/>
          </p:nvSpPr>
          <p:spPr>
            <a:xfrm>
              <a:off x="3460167" y="4342030"/>
              <a:ext cx="1506937" cy="296651"/>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Task 2-model</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48" name="右箭头 5"/>
            <p:cNvSpPr/>
            <p:nvPr/>
          </p:nvSpPr>
          <p:spPr>
            <a:xfrm>
              <a:off x="3325568" y="5334182"/>
              <a:ext cx="1608732" cy="14524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3977488" y="5416711"/>
              <a:ext cx="387213" cy="296651"/>
            </a:xfrm>
            <a:prstGeom prst="rect">
              <a:avLst/>
            </a:prstGeom>
          </p:spPr>
          <p:txBody>
            <a:bodyPr wrap="none">
              <a:spAutoFit/>
            </a:bodyPr>
            <a:lstStyle/>
            <a:p>
              <a:r>
                <a:rPr kumimoji="1" lang="en-US" altLang="zh-CN" sz="1400" b="1" dirty="0">
                  <a:solidFill>
                    <a:srgbClr val="7030A0"/>
                  </a:solidFill>
                  <a:latin typeface="微软雅黑" panose="020B0503020204020204" pitchFamily="34" charset="-122"/>
                  <a:ea typeface="微软雅黑" panose="020B0503020204020204" pitchFamily="34" charset="-122"/>
                </a:rPr>
                <a:t>…</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grpSp>
      <p:sp>
        <p:nvSpPr>
          <p:cNvPr id="56" name="椭圆 55"/>
          <p:cNvSpPr/>
          <p:nvPr/>
        </p:nvSpPr>
        <p:spPr>
          <a:xfrm>
            <a:off x="2241741" y="3221189"/>
            <a:ext cx="1525593" cy="460448"/>
          </a:xfrm>
          <a:prstGeom prst="ellipse">
            <a:avLst/>
          </a:prstGeom>
          <a:noFill/>
          <a:ln w="31750" cmpd="thickThi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矩形 58"/>
          <p:cNvSpPr/>
          <p:nvPr/>
        </p:nvSpPr>
        <p:spPr>
          <a:xfrm>
            <a:off x="7384904" y="3716382"/>
            <a:ext cx="224477" cy="2483103"/>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7061011" y="6294372"/>
            <a:ext cx="901590" cy="369332"/>
          </a:xfrm>
          <a:prstGeom prst="rect">
            <a:avLst/>
          </a:prstGeom>
          <a:noFill/>
        </p:spPr>
        <p:txBody>
          <a:bodyPr wrap="square" rtlCol="0">
            <a:spAutoFit/>
          </a:bodyPr>
          <a:lstStyle/>
          <a:p>
            <a:pPr algn="ctr"/>
            <a:r>
              <a:rPr lang="zh-CN" altLang="en-US" dirty="0">
                <a:solidFill>
                  <a:schemeClr val="accent2"/>
                </a:solidFill>
                <a:latin typeface="微软雅黑" panose="020B0503020204020204" pitchFamily="34" charset="-122"/>
                <a:ea typeface="微软雅黑" panose="020B0503020204020204" pitchFamily="34" charset="-122"/>
              </a:rPr>
              <a:t>模型</a:t>
            </a:r>
          </a:p>
        </p:txBody>
      </p:sp>
      <p:sp>
        <p:nvSpPr>
          <p:cNvPr id="30" name="椭圆 29"/>
          <p:cNvSpPr/>
          <p:nvPr/>
        </p:nvSpPr>
        <p:spPr>
          <a:xfrm>
            <a:off x="5503267" y="253190"/>
            <a:ext cx="6626008" cy="3016915"/>
          </a:xfrm>
          <a:prstGeom prst="ellipse">
            <a:avLst/>
          </a:prstGeom>
          <a:noFill/>
          <a:ln w="317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3" name="直接箭头连接符 72"/>
          <p:cNvCxnSpPr/>
          <p:nvPr/>
        </p:nvCxnSpPr>
        <p:spPr>
          <a:xfrm flipV="1">
            <a:off x="7508351" y="3221189"/>
            <a:ext cx="454250" cy="484949"/>
          </a:xfrm>
          <a:prstGeom prst="straightConnector1">
            <a:avLst/>
          </a:prstGeom>
          <a:ln w="31750" cmpd="tri">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5290264" y="53163"/>
            <a:ext cx="2071381" cy="1159068"/>
            <a:chOff x="1215512" y="2209800"/>
            <a:chExt cx="7090287" cy="3924300"/>
          </a:xfrm>
        </p:grpSpPr>
        <p:sp>
          <p:nvSpPr>
            <p:cNvPr id="75" name="object 6"/>
            <p:cNvSpPr/>
            <p:nvPr/>
          </p:nvSpPr>
          <p:spPr>
            <a:xfrm>
              <a:off x="3630167" y="2209800"/>
              <a:ext cx="4675632" cy="3924300"/>
            </a:xfrm>
            <a:prstGeom prst="rect">
              <a:avLst/>
            </a:prstGeom>
            <a:blipFill>
              <a:blip r:embed="rId17" cstate="print"/>
              <a:stretch>
                <a:fillRect/>
              </a:stretch>
            </a:blipFill>
          </p:spPr>
          <p:txBody>
            <a:bodyPr wrap="square" lIns="0" tIns="0" rIns="0" bIns="0" rtlCol="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215512" y="2210285"/>
              <a:ext cx="2343388" cy="3923815"/>
              <a:chOff x="1219200" y="2209800"/>
              <a:chExt cx="2356104" cy="3922712"/>
            </a:xfrm>
          </p:grpSpPr>
          <p:sp>
            <p:nvSpPr>
              <p:cNvPr id="77" name="object 5"/>
              <p:cNvSpPr/>
              <p:nvPr/>
            </p:nvSpPr>
            <p:spPr>
              <a:xfrm>
                <a:off x="1237462" y="2209800"/>
                <a:ext cx="2337816" cy="2562225"/>
              </a:xfrm>
              <a:prstGeom prst="rect">
                <a:avLst/>
              </a:prstGeom>
              <a:blipFill>
                <a:blip r:embed="rId18" cstate="print"/>
                <a:stretch>
                  <a:fillRect/>
                </a:stretch>
              </a:blipFill>
            </p:spPr>
            <p:txBody>
              <a:bodyPr wrap="square" lIns="0" tIns="0" rIns="0" bIns="0" rtlCol="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endParaRPr>
              </a:p>
            </p:txBody>
          </p:sp>
          <p:sp>
            <p:nvSpPr>
              <p:cNvPr id="79" name="object 4"/>
              <p:cNvSpPr/>
              <p:nvPr/>
            </p:nvSpPr>
            <p:spPr>
              <a:xfrm>
                <a:off x="1219200" y="4800663"/>
                <a:ext cx="2356104" cy="1331849"/>
              </a:xfrm>
              <a:prstGeom prst="rect">
                <a:avLst/>
              </a:prstGeom>
              <a:blipFill>
                <a:blip r:embed="rId19" cstate="print"/>
                <a:stretch>
                  <a:fillRect/>
                </a:stretch>
              </a:blipFill>
            </p:spPr>
            <p:txBody>
              <a:bodyPr wrap="square" lIns="0" tIns="0" rIns="0" bIns="0" rtlCol="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endParaRPr>
              </a:p>
            </p:txBody>
          </p:sp>
        </p:grpSp>
      </p:grpSp>
      <p:grpSp>
        <p:nvGrpSpPr>
          <p:cNvPr id="36" name="组合 35"/>
          <p:cNvGrpSpPr/>
          <p:nvPr/>
        </p:nvGrpSpPr>
        <p:grpSpPr>
          <a:xfrm>
            <a:off x="318818" y="4775272"/>
            <a:ext cx="5179343" cy="1967150"/>
            <a:chOff x="318818" y="4775272"/>
            <a:chExt cx="5179343" cy="1967150"/>
          </a:xfrm>
        </p:grpSpPr>
        <p:sp>
          <p:nvSpPr>
            <p:cNvPr id="81" name="文本框 80"/>
            <p:cNvSpPr txBox="1"/>
            <p:nvPr/>
          </p:nvSpPr>
          <p:spPr>
            <a:xfrm>
              <a:off x="318818" y="4775272"/>
              <a:ext cx="5179343" cy="1323439"/>
            </a:xfrm>
            <a:prstGeom prst="rect">
              <a:avLst/>
            </a:prstGeom>
            <a:solidFill>
              <a:srgbClr val="FFE9DA"/>
            </a:solidFill>
            <a:ln w="28575">
              <a:solidFill>
                <a:srgbClr val="17B9FF"/>
              </a:solidFill>
              <a:prstDash val="dash"/>
            </a:ln>
          </p:spPr>
          <p:txBody>
            <a:bodyPr wrap="square" rtlCol="0" anchor="t">
              <a:spAutoFit/>
            </a:bodyPr>
            <a:lstStyle/>
            <a:p>
              <a:pPr lvl="0" indent="360045"/>
              <a:r>
                <a:rPr lang="zh-CN" altLang="en-US" sz="2000" dirty="0">
                  <a:solidFill>
                    <a:srgbClr val="000000"/>
                  </a:solidFill>
                  <a:latin typeface="微软雅黑" panose="020B0503020204020204" pitchFamily="34" charset="-122"/>
                  <a:ea typeface="微软雅黑" panose="020B0503020204020204" pitchFamily="34" charset="-122"/>
                  <a:sym typeface="+mn-ea"/>
                </a:rPr>
                <a:t>  人是地球上具有最高智慧的动物，人类靠大脑进行</a:t>
              </a:r>
              <a:r>
                <a:rPr lang="zh-CN" altLang="en-US" sz="2000" dirty="0">
                  <a:solidFill>
                    <a:srgbClr val="00B0F0"/>
                  </a:solidFill>
                  <a:latin typeface="微软雅黑" panose="020B0503020204020204" pitchFamily="34" charset="-122"/>
                  <a:ea typeface="微软雅黑" panose="020B0503020204020204" pitchFamily="34" charset="-122"/>
                  <a:sym typeface="+mn-ea"/>
                </a:rPr>
                <a:t>思考、联想、记忆和推理判断</a:t>
              </a:r>
              <a:r>
                <a:rPr lang="zh-CN" altLang="en-US" sz="2000" dirty="0">
                  <a:solidFill>
                    <a:srgbClr val="000000"/>
                  </a:solidFill>
                  <a:latin typeface="微软雅黑" panose="020B0503020204020204" pitchFamily="34" charset="-122"/>
                  <a:ea typeface="微软雅黑" panose="020B0503020204020204" pitchFamily="34" charset="-122"/>
                  <a:sym typeface="+mn-ea"/>
                </a:rPr>
                <a:t>。</a:t>
              </a:r>
              <a:endParaRPr lang="en-US" altLang="zh-CN" sz="2000" dirty="0">
                <a:solidFill>
                  <a:srgbClr val="000000"/>
                </a:solidFill>
                <a:latin typeface="微软雅黑" panose="020B0503020204020204" pitchFamily="34" charset="-122"/>
                <a:ea typeface="微软雅黑" panose="020B0503020204020204" pitchFamily="34" charset="-122"/>
                <a:sym typeface="+mn-ea"/>
              </a:endParaRPr>
            </a:p>
            <a:p>
              <a:pPr lvl="0" indent="360045"/>
              <a:endParaRPr lang="en-US" altLang="zh-CN" sz="2000" dirty="0">
                <a:solidFill>
                  <a:srgbClr val="000000"/>
                </a:solidFill>
                <a:latin typeface="微软雅黑" panose="020B0503020204020204" pitchFamily="34" charset="-122"/>
                <a:ea typeface="微软雅黑" panose="020B0503020204020204" pitchFamily="34" charset="-122"/>
                <a:sym typeface="+mn-ea"/>
              </a:endParaRPr>
            </a:p>
            <a:p>
              <a:pPr lvl="0" indent="360045"/>
              <a:r>
                <a:rPr kumimoji="1" lang="zh-CN" altLang="en-US" sz="2000" dirty="0">
                  <a:latin typeface="微软雅黑" panose="020B0503020204020204" pitchFamily="34" charset="-122"/>
                  <a:ea typeface="微软雅黑" panose="020B0503020204020204" pitchFamily="34" charset="-122"/>
                </a:rPr>
                <a:t>建立</a:t>
              </a:r>
              <a:r>
                <a:rPr kumimoji="1" lang="zh-CN" altLang="en-US" sz="2000" b="1" dirty="0">
                  <a:solidFill>
                    <a:srgbClr val="00B0F0"/>
                  </a:solidFill>
                  <a:latin typeface="微软雅黑" panose="020B0503020204020204" pitchFamily="34" charset="-122"/>
                  <a:ea typeface="微软雅黑" panose="020B0503020204020204" pitchFamily="34" charset="-122"/>
                </a:rPr>
                <a:t>模仿人类大脑</a:t>
              </a:r>
              <a:r>
                <a:rPr kumimoji="1" lang="zh-CN" altLang="en-US" sz="2000" dirty="0">
                  <a:latin typeface="微软雅黑" panose="020B0503020204020204" pitchFamily="34" charset="-122"/>
                  <a:ea typeface="微软雅黑" panose="020B0503020204020204" pitchFamily="34" charset="-122"/>
                </a:rPr>
                <a:t>的模型</a:t>
              </a:r>
              <a:endParaRPr lang="zh-CN" altLang="en-US" sz="2000" dirty="0">
                <a:solidFill>
                  <a:srgbClr val="000000"/>
                </a:solidFill>
                <a:latin typeface="微软雅黑" panose="020B0503020204020204" pitchFamily="34" charset="-122"/>
                <a:ea typeface="微软雅黑" panose="020B0503020204020204" pitchFamily="34" charset="-122"/>
                <a:sym typeface="+mn-ea"/>
              </a:endParaRPr>
            </a:p>
          </p:txBody>
        </p:sp>
        <p:sp>
          <p:nvSpPr>
            <p:cNvPr id="35" name="矩形 34"/>
            <p:cNvSpPr/>
            <p:nvPr/>
          </p:nvSpPr>
          <p:spPr>
            <a:xfrm>
              <a:off x="3483288" y="5295872"/>
              <a:ext cx="1317990" cy="1446550"/>
            </a:xfrm>
            <a:prstGeom prst="rect">
              <a:avLst/>
            </a:prstGeom>
            <a:noFill/>
          </p:spPr>
          <p:txBody>
            <a:bodyPr wrap="none" lIns="91440" tIns="45720" rIns="91440" bIns="45720">
              <a:spAutoFit/>
            </a:bodyPr>
            <a:lstStyle/>
            <a:p>
              <a:pPr algn="ctr"/>
              <a:r>
                <a:rPr lang="zh-CN" altLang="en-US" sz="8800" b="1" cap="none" spc="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a:t>
              </a:r>
            </a:p>
          </p:txBody>
        </p:sp>
      </p:grpSp>
      <p:sp>
        <p:nvSpPr>
          <p:cNvPr id="61" name="云形标注 33"/>
          <p:cNvSpPr/>
          <p:nvPr/>
        </p:nvSpPr>
        <p:spPr>
          <a:xfrm>
            <a:off x="6045416" y="1549797"/>
            <a:ext cx="5376968" cy="990421"/>
          </a:xfrm>
          <a:prstGeom prst="cloudCallout">
            <a:avLst>
              <a:gd name="adj1" fmla="val -2059"/>
              <a:gd name="adj2" fmla="val 134905"/>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b="1" dirty="0">
                <a:solidFill>
                  <a:srgbClr val="7030A0"/>
                </a:solidFill>
                <a:latin typeface="微软雅黑" panose="020B0503020204020204" pitchFamily="34" charset="-122"/>
                <a:ea typeface="微软雅黑" panose="020B0503020204020204" pitchFamily="34" charset="-122"/>
              </a:rPr>
              <a:t>使用神经网络这种函数来解决机器学习问题！层数多所以深度！</a:t>
            </a:r>
            <a:endParaRPr lang="en-US" altLang="zh-CN" b="1" dirty="0">
              <a:solidFill>
                <a:srgbClr val="7030A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42708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发展历程</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0" name="图片 49"/>
          <p:cNvPicPr>
            <a:picLocks noChangeAspect="1"/>
          </p:cNvPicPr>
          <p:nvPr/>
        </p:nvPicPr>
        <p:blipFill>
          <a:blip r:embed="rId3"/>
          <a:stretch>
            <a:fillRect/>
          </a:stretch>
        </p:blipFill>
        <p:spPr>
          <a:xfrm>
            <a:off x="6574840" y="138102"/>
            <a:ext cx="5588132" cy="3474720"/>
          </a:xfrm>
          <a:prstGeom prst="rect">
            <a:avLst/>
          </a:prstGeom>
        </p:spPr>
      </p:pic>
      <p:sp>
        <p:nvSpPr>
          <p:cNvPr id="11" name="矩形 10"/>
          <p:cNvSpPr/>
          <p:nvPr/>
        </p:nvSpPr>
        <p:spPr>
          <a:xfrm>
            <a:off x="1025747" y="1388422"/>
            <a:ext cx="51144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lang="zh-CN" altLang="en-US" sz="2400" b="1" dirty="0">
                <a:solidFill>
                  <a:srgbClr val="0033CC"/>
                </a:solidFill>
                <a:latin typeface="微软雅黑" panose="020B0503020204020204" pitchFamily="34" charset="-122"/>
                <a:ea typeface="微软雅黑" panose="020B0503020204020204" pitchFamily="34" charset="-122"/>
              </a:rPr>
              <a:t>第一次高潮</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28" y="1401263"/>
            <a:ext cx="498966" cy="498966"/>
          </a:xfrm>
          <a:prstGeom prst="rect">
            <a:avLst/>
          </a:prstGeom>
        </p:spPr>
      </p:pic>
      <p:sp>
        <p:nvSpPr>
          <p:cNvPr id="13" name="矩形 12"/>
          <p:cNvSpPr/>
          <p:nvPr/>
        </p:nvSpPr>
        <p:spPr>
          <a:xfrm>
            <a:off x="584266" y="1895371"/>
            <a:ext cx="5771996" cy="1338828"/>
          </a:xfrm>
          <a:prstGeom prst="rect">
            <a:avLst/>
          </a:prstGeom>
        </p:spPr>
        <p:txBody>
          <a:bodyPr wrap="square">
            <a:spAutoFit/>
          </a:bodyPr>
          <a:lstStyle/>
          <a:p>
            <a:pPr marL="457200" indent="-457200">
              <a:lnSpc>
                <a:spcPct val="150000"/>
              </a:lnSpc>
              <a:buFont typeface="Wingdings" panose="05000000000000000000" pitchFamily="2" charset="2"/>
              <a:buChar char="l"/>
            </a:pPr>
            <a:r>
              <a:rPr lang="en-US" altLang="zh-CN" dirty="0">
                <a:solidFill>
                  <a:prstClr val="black"/>
                </a:solidFill>
                <a:latin typeface="微软雅黑" panose="020B0503020204020204" pitchFamily="34" charset="-122"/>
                <a:ea typeface="微软雅黑" panose="020B0503020204020204" pitchFamily="34" charset="-122"/>
              </a:rPr>
              <a:t>1962</a:t>
            </a:r>
            <a:r>
              <a:rPr lang="zh-CN" altLang="en-US" dirty="0">
                <a:solidFill>
                  <a:prstClr val="black"/>
                </a:solidFill>
                <a:latin typeface="微软雅黑" panose="020B0503020204020204" pitchFamily="34" charset="-122"/>
                <a:ea typeface="微软雅黑" panose="020B0503020204020204" pitchFamily="34" charset="-122"/>
              </a:rPr>
              <a:t>年， </a:t>
            </a:r>
            <a:r>
              <a:rPr lang="en-US" altLang="zh-CN" dirty="0">
                <a:solidFill>
                  <a:prstClr val="black"/>
                </a:solidFill>
                <a:latin typeface="微软雅黑" panose="020B0503020204020204" pitchFamily="34" charset="-122"/>
                <a:ea typeface="微软雅黑" panose="020B0503020204020204" pitchFamily="34" charset="-122"/>
              </a:rPr>
              <a:t>Frank Rosenblatt </a:t>
            </a:r>
            <a:r>
              <a:rPr lang="zh-CN" altLang="en-US" dirty="0">
                <a:solidFill>
                  <a:prstClr val="black"/>
                </a:solidFill>
                <a:latin typeface="微软雅黑" panose="020B0503020204020204" pitchFamily="34" charset="-122"/>
                <a:ea typeface="微软雅黑" panose="020B0503020204020204" pitchFamily="34" charset="-122"/>
              </a:rPr>
              <a:t>提出感知器模型</a:t>
            </a:r>
            <a:endParaRPr lang="en-US" altLang="zh-CN"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en-US" altLang="zh-CN" dirty="0">
                <a:solidFill>
                  <a:prstClr val="black"/>
                </a:solidFill>
                <a:latin typeface="微软雅黑" panose="020B0503020204020204" pitchFamily="34" charset="-122"/>
                <a:ea typeface="微软雅黑" panose="020B0503020204020204" pitchFamily="34" charset="-122"/>
              </a:rPr>
              <a:t>1969</a:t>
            </a:r>
            <a:r>
              <a:rPr lang="zh-CN" altLang="en-US" dirty="0">
                <a:solidFill>
                  <a:prstClr val="black"/>
                </a:solidFill>
                <a:latin typeface="微软雅黑" panose="020B0503020204020204" pitchFamily="34" charset="-122"/>
                <a:ea typeface="微软雅黑" panose="020B0503020204020204" pitchFamily="34" charset="-122"/>
              </a:rPr>
              <a:t>年，</a:t>
            </a:r>
            <a:r>
              <a:rPr lang="en-US" altLang="zh-CN" dirty="0">
                <a:solidFill>
                  <a:prstClr val="black"/>
                </a:solidFill>
                <a:latin typeface="微软雅黑" panose="020B0503020204020204" pitchFamily="34" charset="-122"/>
                <a:ea typeface="微软雅黑" panose="020B0503020204020204" pitchFamily="34" charset="-122"/>
              </a:rPr>
              <a:t>M.</a:t>
            </a: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Minsky </a:t>
            </a:r>
            <a:r>
              <a:rPr lang="zh-CN" altLang="en-US" dirty="0">
                <a:solidFill>
                  <a:prstClr val="black"/>
                </a:solidFill>
                <a:latin typeface="微软雅黑" panose="020B0503020204020204" pitchFamily="34" charset="-122"/>
                <a:ea typeface="微软雅黑" panose="020B0503020204020204" pitchFamily="34" charset="-122"/>
              </a:rPr>
              <a:t>等人指出</a:t>
            </a:r>
            <a:r>
              <a:rPr lang="zh-CN" altLang="en-US" dirty="0">
                <a:solidFill>
                  <a:srgbClr val="CC0099"/>
                </a:solidFill>
                <a:latin typeface="微软雅黑" panose="020B0503020204020204" pitchFamily="34" charset="-122"/>
                <a:ea typeface="微软雅黑" panose="020B0503020204020204" pitchFamily="34" charset="-122"/>
              </a:rPr>
              <a:t>感知器不能解决高阶谓词问题和异或问题</a:t>
            </a:r>
            <a:r>
              <a:rPr lang="zh-CN" altLang="en-US" dirty="0">
                <a:solidFill>
                  <a:prstClr val="black"/>
                </a:solidFill>
                <a:latin typeface="微软雅黑" panose="020B0503020204020204" pitchFamily="34" charset="-122"/>
                <a:ea typeface="微软雅黑" panose="020B0503020204020204" pitchFamily="34" charset="-122"/>
              </a:rPr>
              <a:t>，将感知器拉下神坛</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15" name="圆角矩形 194"/>
          <p:cNvSpPr/>
          <p:nvPr/>
        </p:nvSpPr>
        <p:spPr>
          <a:xfrm>
            <a:off x="7474857" y="162054"/>
            <a:ext cx="1389386" cy="3178777"/>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89029" y="3340568"/>
            <a:ext cx="5114435" cy="511807"/>
          </a:xfrm>
          <a:prstGeom prst="rect">
            <a:avLst/>
          </a:prstGeom>
        </p:spPr>
        <p:txBody>
          <a:bodyPr wrap="square">
            <a:spAutoFit/>
          </a:bodyPr>
          <a:lstStyle/>
          <a:p>
            <a:pPr lvl="0">
              <a:lnSpc>
                <a:spcPct val="125000"/>
              </a:lnSpc>
              <a:defRPr/>
            </a:pPr>
            <a:r>
              <a:rPr lang="zh-CN" altLang="en-US" sz="2400" b="1" dirty="0">
                <a:solidFill>
                  <a:srgbClr val="0033CC"/>
                </a:solidFill>
                <a:latin typeface="微软雅黑" panose="020B0503020204020204" pitchFamily="34" charset="-122"/>
                <a:ea typeface="微软雅黑" panose="020B0503020204020204" pitchFamily="34" charset="-122"/>
              </a:rPr>
              <a:t>第二次高潮</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29" y="3324839"/>
            <a:ext cx="498966" cy="498966"/>
          </a:xfrm>
          <a:prstGeom prst="rect">
            <a:avLst/>
          </a:prstGeom>
        </p:spPr>
      </p:pic>
      <p:sp>
        <p:nvSpPr>
          <p:cNvPr id="18" name="矩形 17"/>
          <p:cNvSpPr/>
          <p:nvPr/>
        </p:nvSpPr>
        <p:spPr>
          <a:xfrm>
            <a:off x="563628" y="3736005"/>
            <a:ext cx="11186819" cy="923330"/>
          </a:xfrm>
          <a:prstGeom prst="rect">
            <a:avLst/>
          </a:prstGeom>
        </p:spPr>
        <p:txBody>
          <a:bodyPr wrap="square">
            <a:spAutoFit/>
          </a:bodyPr>
          <a:lstStyle/>
          <a:p>
            <a:pPr marL="457200" indent="-457200">
              <a:lnSpc>
                <a:spcPct val="150000"/>
              </a:lnSpc>
              <a:buFont typeface="Wingdings" panose="05000000000000000000" pitchFamily="2" charset="2"/>
              <a:buChar char="l"/>
            </a:pPr>
            <a:r>
              <a:rPr lang="zh-CN" altLang="en-US" dirty="0">
                <a:solidFill>
                  <a:prstClr val="black"/>
                </a:solidFill>
                <a:latin typeface="微软雅黑" panose="020B0503020204020204" pitchFamily="34" charset="-122"/>
                <a:ea typeface="微软雅黑" panose="020B0503020204020204" pitchFamily="34" charset="-122"/>
              </a:rPr>
              <a:t>人工智能对自动制导车的失败，而</a:t>
            </a:r>
            <a:r>
              <a:rPr lang="zh-CN" altLang="en-US" dirty="0">
                <a:solidFill>
                  <a:srgbClr val="CC0099"/>
                </a:solidFill>
                <a:latin typeface="微软雅黑" panose="020B0503020204020204" pitchFamily="34" charset="-122"/>
                <a:ea typeface="微软雅黑" panose="020B0503020204020204" pitchFamily="34" charset="-122"/>
              </a:rPr>
              <a:t>利用神经网络有可能解决这个问题</a:t>
            </a:r>
            <a:r>
              <a:rPr lang="zh-CN" altLang="en-US" dirty="0">
                <a:solidFill>
                  <a:prstClr val="black"/>
                </a:solidFill>
                <a:latin typeface="微软雅黑" panose="020B0503020204020204" pitchFamily="34" charset="-122"/>
                <a:ea typeface="微软雅黑" panose="020B0503020204020204" pitchFamily="34" charset="-122"/>
              </a:rPr>
              <a:t>，导致了人工神经网络的第二次高潮。</a:t>
            </a:r>
          </a:p>
          <a:p>
            <a:pPr marL="457200" indent="-457200">
              <a:lnSpc>
                <a:spcPct val="150000"/>
              </a:lnSpc>
              <a:buFont typeface="Wingdings" panose="05000000000000000000" pitchFamily="2" charset="2"/>
              <a:buChar char="l"/>
            </a:pPr>
            <a:r>
              <a:rPr lang="en-US" altLang="zh-CN" dirty="0">
                <a:solidFill>
                  <a:prstClr val="black"/>
                </a:solidFill>
                <a:latin typeface="微软雅黑" panose="020B0503020204020204" pitchFamily="34" charset="-122"/>
                <a:ea typeface="微软雅黑" panose="020B0503020204020204" pitchFamily="34" charset="-122"/>
              </a:rPr>
              <a:t>1986</a:t>
            </a:r>
            <a:r>
              <a:rPr lang="zh-CN" altLang="en-US" dirty="0">
                <a:solidFill>
                  <a:prstClr val="black"/>
                </a:solidFill>
                <a:latin typeface="微软雅黑" panose="020B0503020204020204" pitchFamily="34" charset="-122"/>
                <a:ea typeface="微软雅黑" panose="020B0503020204020204" pitchFamily="34" charset="-122"/>
              </a:rPr>
              <a:t>年，</a:t>
            </a:r>
            <a:r>
              <a:rPr lang="en-US" altLang="zh-CN" dirty="0" err="1">
                <a:solidFill>
                  <a:prstClr val="black"/>
                </a:solidFill>
                <a:latin typeface="微软雅黑" panose="020B0503020204020204" pitchFamily="34" charset="-122"/>
                <a:ea typeface="微软雅黑" panose="020B0503020204020204" pitchFamily="34" charset="-122"/>
              </a:rPr>
              <a:t>Rumelhart</a:t>
            </a:r>
            <a:r>
              <a:rPr lang="zh-CN" altLang="en-US" dirty="0">
                <a:solidFill>
                  <a:prstClr val="black"/>
                </a:solidFill>
                <a:latin typeface="微软雅黑" panose="020B0503020204020204" pitchFamily="34" charset="-122"/>
                <a:ea typeface="微软雅黑" panose="020B0503020204020204" pitchFamily="34" charset="-122"/>
              </a:rPr>
              <a:t>等提出多层网络的学习算法</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srgbClr val="CC0099"/>
                </a:solidFill>
                <a:latin typeface="微软雅黑" panose="020B0503020204020204" pitchFamily="34" charset="-122"/>
                <a:ea typeface="微软雅黑" panose="020B0503020204020204" pitchFamily="34" charset="-122"/>
              </a:rPr>
              <a:t>反向传播算法</a:t>
            </a:r>
          </a:p>
        </p:txBody>
      </p:sp>
      <p:sp>
        <p:nvSpPr>
          <p:cNvPr id="20" name="圆角矩形 194"/>
          <p:cNvSpPr/>
          <p:nvPr/>
        </p:nvSpPr>
        <p:spPr>
          <a:xfrm>
            <a:off x="8877118" y="138102"/>
            <a:ext cx="1668809" cy="3202466"/>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194"/>
          <p:cNvSpPr/>
          <p:nvPr/>
        </p:nvSpPr>
        <p:spPr>
          <a:xfrm>
            <a:off x="10545927" y="138102"/>
            <a:ext cx="1629920" cy="3186737"/>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46385" y="4765441"/>
            <a:ext cx="5114435"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lang="zh-CN" altLang="en-US" sz="2400" b="1" dirty="0">
                <a:solidFill>
                  <a:srgbClr val="0033CC"/>
                </a:solidFill>
                <a:latin typeface="微软雅黑" panose="020B0503020204020204" pitchFamily="34" charset="-122"/>
                <a:ea typeface="微软雅黑" panose="020B0503020204020204" pitchFamily="34" charset="-122"/>
              </a:rPr>
              <a:t>第三次高潮</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266" y="4778282"/>
            <a:ext cx="498966" cy="498966"/>
          </a:xfrm>
          <a:prstGeom prst="rect">
            <a:avLst/>
          </a:prstGeom>
          <a:solidFill>
            <a:schemeClr val="bg1"/>
          </a:solidFill>
        </p:spPr>
      </p:pic>
      <p:sp>
        <p:nvSpPr>
          <p:cNvPr id="24" name="矩形 23"/>
          <p:cNvSpPr/>
          <p:nvPr/>
        </p:nvSpPr>
        <p:spPr>
          <a:xfrm>
            <a:off x="590663" y="5305702"/>
            <a:ext cx="8061413" cy="925703"/>
          </a:xfrm>
          <a:prstGeom prst="rect">
            <a:avLst/>
          </a:prstGeom>
        </p:spPr>
        <p:txBody>
          <a:bodyPr wrap="square">
            <a:spAutoFit/>
          </a:bodyPr>
          <a:lstStyle/>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en-US" altLang="zh-CN" dirty="0">
                <a:solidFill>
                  <a:prstClr val="black"/>
                </a:solidFill>
                <a:latin typeface="微软雅黑" panose="020B0503020204020204" pitchFamily="34" charset="-122"/>
                <a:ea typeface="微软雅黑" panose="020B0503020204020204" pitchFamily="34" charset="-122"/>
              </a:rPr>
              <a:t>2006</a:t>
            </a:r>
            <a:r>
              <a:rPr lang="zh-CN" altLang="en-US" dirty="0">
                <a:solidFill>
                  <a:prstClr val="black"/>
                </a:solidFill>
                <a:latin typeface="微软雅黑" panose="020B0503020204020204" pitchFamily="34" charset="-122"/>
                <a:ea typeface="微软雅黑" panose="020B0503020204020204" pitchFamily="34" charset="-122"/>
              </a:rPr>
              <a:t>年，深度学习被提出，开始使用</a:t>
            </a:r>
            <a:r>
              <a:rPr lang="zh-CN" altLang="en-US" dirty="0">
                <a:solidFill>
                  <a:srgbClr val="CC0099"/>
                </a:solidFill>
                <a:latin typeface="微软雅黑" panose="020B0503020204020204" pitchFamily="34" charset="-122"/>
                <a:ea typeface="微软雅黑" panose="020B0503020204020204" pitchFamily="34" charset="-122"/>
              </a:rPr>
              <a:t>更深的网络模型</a:t>
            </a:r>
            <a:r>
              <a:rPr lang="zh-CN" altLang="en-US" dirty="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a:p>
            <a:pPr marL="355600" marR="311150" indent="-342900" algn="just" eaLnBrk="0" fontAlgn="base" hangingPunct="0">
              <a:lnSpc>
                <a:spcPct val="150000"/>
              </a:lnSpc>
              <a:spcBef>
                <a:spcPts val="430"/>
              </a:spcBef>
              <a:spcAft>
                <a:spcPct val="0"/>
              </a:spcAft>
              <a:buFont typeface="Wingdings" panose="05000000000000000000" pitchFamily="2" charset="2"/>
              <a:buChar char="l"/>
              <a:tabLst>
                <a:tab pos="756920" algn="l"/>
              </a:tabLst>
              <a:defRPr/>
            </a:pPr>
            <a:r>
              <a:rPr lang="en-US" altLang="zh-CN" dirty="0">
                <a:solidFill>
                  <a:prstClr val="black"/>
                </a:solidFill>
                <a:latin typeface="微软雅黑" panose="020B0503020204020204" pitchFamily="34" charset="-122"/>
                <a:ea typeface="微软雅黑" panose="020B0503020204020204" pitchFamily="34" charset="-122"/>
              </a:rPr>
              <a:t>2012</a:t>
            </a:r>
            <a:r>
              <a:rPr lang="zh-CN" altLang="en-US" dirty="0">
                <a:solidFill>
                  <a:prstClr val="black"/>
                </a:solidFill>
                <a:latin typeface="微软雅黑" panose="020B0503020204020204" pitchFamily="34" charset="-122"/>
                <a:ea typeface="微软雅黑" panose="020B0503020204020204" pitchFamily="34" charset="-122"/>
              </a:rPr>
              <a:t>年，深度学习算法在</a:t>
            </a:r>
            <a:r>
              <a:rPr lang="zh-CN" altLang="en-US" dirty="0">
                <a:solidFill>
                  <a:srgbClr val="CC0099"/>
                </a:solidFill>
                <a:latin typeface="微软雅黑" panose="020B0503020204020204" pitchFamily="34" charset="-122"/>
                <a:ea typeface="微软雅黑" panose="020B0503020204020204" pitchFamily="34" charset="-122"/>
              </a:rPr>
              <a:t>语言和视觉识别</a:t>
            </a:r>
            <a:r>
              <a:rPr lang="zh-CN" altLang="en-US" dirty="0">
                <a:solidFill>
                  <a:prstClr val="black"/>
                </a:solidFill>
                <a:latin typeface="微软雅黑" panose="020B0503020204020204" pitchFamily="34" charset="-122"/>
                <a:ea typeface="微软雅黑" panose="020B0503020204020204" pitchFamily="34" charset="-122"/>
              </a:rPr>
              <a:t>上实现突破。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animBg="1"/>
      <p:bldP spid="16" grpId="0"/>
      <p:bldP spid="18" grpId="0"/>
      <p:bldP spid="20" grpId="0" animBg="1"/>
      <p:bldP spid="21" grpId="0" animBg="1"/>
      <p:bldP spid="22"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深度学习基础</a:t>
            </a:r>
          </a:p>
        </p:txBody>
      </p:sp>
      <p:sp>
        <p:nvSpPr>
          <p:cNvPr id="17" name="圆角矩形 16"/>
          <p:cNvSpPr/>
          <p:nvPr/>
        </p:nvSpPr>
        <p:spPr>
          <a:xfrm>
            <a:off x="3646001" y="260934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深度学习概述</a:t>
            </a:r>
          </a:p>
        </p:txBody>
      </p:sp>
      <p:sp>
        <p:nvSpPr>
          <p:cNvPr id="18" name="圆角矩形 17"/>
          <p:cNvSpPr/>
          <p:nvPr/>
        </p:nvSpPr>
        <p:spPr>
          <a:xfrm>
            <a:off x="3646001" y="3562528"/>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深度学习入门知识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40852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prstClr val="black"/>
                </a:solidFill>
                <a:latin typeface="微软雅黑" panose="020B0503020204020204" pitchFamily="34" charset="-122"/>
                <a:ea typeface="微软雅黑" panose="020B0503020204020204" pitchFamily="34" charset="-122"/>
              </a:rPr>
              <a:t>神经元</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744307" y="2274490"/>
            <a:ext cx="6173442" cy="2130263"/>
          </a:xfrm>
          <a:prstGeom prst="rect">
            <a:avLst/>
          </a:prstGeom>
          <a:ln w="34925">
            <a:solidFill>
              <a:schemeClr val="bg1"/>
            </a:solidFill>
          </a:ln>
        </p:spPr>
        <p:txBody>
          <a:bodyPr wrap="square">
            <a:spAutoFit/>
          </a:bodyPr>
          <a:lstStyle/>
          <a:p>
            <a:pPr marL="285750" lvl="1" indent="-285750">
              <a:lnSpc>
                <a:spcPct val="150000"/>
              </a:lnSpc>
              <a:buFont typeface="Wingdings" panose="05000000000000000000" pitchFamily="2" charset="2"/>
              <a:buChar char="p"/>
              <a:defRPr/>
            </a:pPr>
            <a:r>
              <a:rPr lang="zh-CN" altLang="en-US" dirty="0">
                <a:solidFill>
                  <a:srgbClr val="FF0000"/>
                </a:solidFill>
                <a:latin typeface="微软雅黑" panose="020B0503020204020204" pitchFamily="34" charset="-122"/>
                <a:ea typeface="微软雅黑" panose="020B0503020204020204" pitchFamily="34" charset="-122"/>
              </a:rPr>
              <a:t>生物神经元</a:t>
            </a:r>
            <a:endParaRPr lang="en-US" altLang="zh-CN" dirty="0">
              <a:solidFill>
                <a:srgbClr val="FF0000"/>
              </a:solidFill>
              <a:latin typeface="微软雅黑" panose="020B0503020204020204" pitchFamily="34" charset="-122"/>
              <a:ea typeface="微软雅黑" panose="020B0503020204020204" pitchFamily="34" charset="-122"/>
            </a:endParaRPr>
          </a:p>
          <a:p>
            <a:pPr marL="857250" lvl="1" indent="-400050">
              <a:lnSpc>
                <a:spcPct val="150000"/>
              </a:lnSpc>
              <a:buFont typeface="+mj-ea"/>
              <a:buAutoNum type="circleNumDbPlain"/>
              <a:defRPr/>
            </a:pPr>
            <a:r>
              <a:rPr lang="zh-CN" altLang="en-US" dirty="0">
                <a:latin typeface="微软雅黑" panose="020B0503020204020204" pitchFamily="34" charset="-122"/>
                <a:ea typeface="微软雅黑" panose="020B0503020204020204" pitchFamily="34" charset="-122"/>
              </a:rPr>
              <a:t>神经元间通过突触两两相连</a:t>
            </a:r>
            <a:endParaRPr lang="en-US" altLang="zh-CN" dirty="0">
              <a:latin typeface="微软雅黑" panose="020B0503020204020204" pitchFamily="34" charset="-122"/>
              <a:ea typeface="微软雅黑" panose="020B0503020204020204" pitchFamily="34" charset="-122"/>
            </a:endParaRPr>
          </a:p>
          <a:p>
            <a:pPr marL="857250" lvl="1" indent="-400050">
              <a:lnSpc>
                <a:spcPct val="150000"/>
              </a:lnSpc>
              <a:buFont typeface="+mj-ea"/>
              <a:buAutoNum type="circleNumDbPlain"/>
              <a:defRPr/>
            </a:pPr>
            <a:r>
              <a:rPr lang="zh-CN" altLang="en-US" u="sng" dirty="0">
                <a:solidFill>
                  <a:srgbClr val="FF3300"/>
                </a:solidFill>
                <a:latin typeface="微软雅黑" panose="020B0503020204020204" pitchFamily="34" charset="-122"/>
                <a:ea typeface="微软雅黑" panose="020B0503020204020204" pitchFamily="34" charset="-122"/>
              </a:rPr>
              <a:t>树突</a:t>
            </a:r>
            <a:r>
              <a:rPr lang="zh-CN" altLang="en-US" dirty="0">
                <a:latin typeface="微软雅黑" panose="020B0503020204020204" pitchFamily="34" charset="-122"/>
                <a:ea typeface="微软雅黑" panose="020B0503020204020204" pitchFamily="34" charset="-122"/>
              </a:rPr>
              <a:t>接收</a:t>
            </a:r>
            <a:r>
              <a:rPr lang="zh-CN" altLang="en-US" dirty="0">
                <a:solidFill>
                  <a:srgbClr val="0070C0"/>
                </a:solidFill>
                <a:latin typeface="微软雅黑" panose="020B0503020204020204" pitchFamily="34" charset="-122"/>
                <a:ea typeface="微软雅黑" panose="020B0503020204020204" pitchFamily="34" charset="-122"/>
              </a:rPr>
              <a:t>来自多个神经元的信号</a:t>
            </a:r>
            <a:endParaRPr lang="en-US" altLang="zh-CN" dirty="0">
              <a:solidFill>
                <a:srgbClr val="0070C0"/>
              </a:solidFill>
              <a:latin typeface="微软雅黑" panose="020B0503020204020204" pitchFamily="34" charset="-122"/>
              <a:ea typeface="微软雅黑" panose="020B0503020204020204" pitchFamily="34" charset="-122"/>
            </a:endParaRPr>
          </a:p>
          <a:p>
            <a:pPr marL="857250" lvl="1" indent="-400050">
              <a:lnSpc>
                <a:spcPct val="150000"/>
              </a:lnSpc>
              <a:buFont typeface="+mj-ea"/>
              <a:buAutoNum type="circleNumDbPlain"/>
              <a:defRPr/>
            </a:pPr>
            <a:r>
              <a:rPr lang="zh-CN" altLang="en-US" u="sng" dirty="0">
                <a:solidFill>
                  <a:srgbClr val="FF3300"/>
                </a:solidFill>
                <a:latin typeface="微软雅黑" panose="020B0503020204020204" pitchFamily="34" charset="-122"/>
                <a:ea typeface="微软雅黑" panose="020B0503020204020204" pitchFamily="34" charset="-122"/>
              </a:rPr>
              <a:t>轴突</a:t>
            </a:r>
            <a:r>
              <a:rPr lang="zh-CN" altLang="en-US" dirty="0">
                <a:latin typeface="微软雅黑" panose="020B0503020204020204" pitchFamily="34" charset="-122"/>
                <a:ea typeface="微软雅黑" panose="020B0503020204020204" pitchFamily="34" charset="-122"/>
              </a:rPr>
              <a:t>根据树突传递过来的</a:t>
            </a:r>
            <a:r>
              <a:rPr lang="zh-CN" altLang="en-US" dirty="0">
                <a:solidFill>
                  <a:srgbClr val="0070C0"/>
                </a:solidFill>
                <a:latin typeface="微软雅黑" panose="020B0503020204020204" pitchFamily="34" charset="-122"/>
                <a:ea typeface="微软雅黑" panose="020B0503020204020204" pitchFamily="34" charset="-122"/>
              </a:rPr>
              <a:t>综合信号的强弱是否超过某一阈值</a:t>
            </a:r>
            <a:r>
              <a:rPr lang="zh-CN" altLang="en-US" dirty="0">
                <a:latin typeface="微软雅黑" panose="020B0503020204020204" pitchFamily="34" charset="-122"/>
                <a:ea typeface="微软雅黑" panose="020B0503020204020204" pitchFamily="34" charset="-122"/>
              </a:rPr>
              <a:t>来决定是否将该信号传递给下一个神经元</a:t>
            </a:r>
            <a:endParaRPr lang="en-US" altLang="zh-CN" dirty="0">
              <a:latin typeface="微软雅黑" panose="020B0503020204020204" pitchFamily="34" charset="-122"/>
              <a:ea typeface="微软雅黑" panose="020B0503020204020204" pitchFamily="34" charset="-122"/>
            </a:endParaRPr>
          </a:p>
        </p:txBody>
      </p:sp>
      <p:sp>
        <p:nvSpPr>
          <p:cNvPr id="29" name="矩形 28"/>
          <p:cNvSpPr/>
          <p:nvPr/>
        </p:nvSpPr>
        <p:spPr>
          <a:xfrm>
            <a:off x="697818" y="4550502"/>
            <a:ext cx="6173442" cy="1299266"/>
          </a:xfrm>
          <a:prstGeom prst="rect">
            <a:avLst/>
          </a:prstGeom>
          <a:ln w="34925">
            <a:solidFill>
              <a:schemeClr val="bg1"/>
            </a:solidFill>
          </a:ln>
        </p:spPr>
        <p:txBody>
          <a:bodyPr wrap="square">
            <a:spAutoFit/>
          </a:bodyPr>
          <a:lstStyle/>
          <a:p>
            <a:pPr marL="285750" lvl="1" indent="-285750">
              <a:lnSpc>
                <a:spcPct val="150000"/>
              </a:lnSpc>
              <a:buFont typeface="Wingdings" panose="05000000000000000000" pitchFamily="2" charset="2"/>
              <a:buChar char="p"/>
              <a:defRPr/>
            </a:pPr>
            <a:r>
              <a:rPr lang="zh-CN" altLang="en-US" dirty="0">
                <a:solidFill>
                  <a:srgbClr val="FF0000"/>
                </a:solidFill>
                <a:latin typeface="微软雅黑" panose="020B0503020204020204" pitchFamily="34" charset="-122"/>
                <a:ea typeface="微软雅黑" panose="020B0503020204020204" pitchFamily="34" charset="-122"/>
              </a:rPr>
              <a:t>生物神经元的启示</a:t>
            </a:r>
            <a:endParaRPr lang="en-US" altLang="zh-CN" dirty="0">
              <a:solidFill>
                <a:srgbClr val="FF0000"/>
              </a:solidFill>
              <a:latin typeface="微软雅黑" panose="020B0503020204020204" pitchFamily="34" charset="-122"/>
              <a:ea typeface="微软雅黑" panose="020B0503020204020204" pitchFamily="34" charset="-122"/>
            </a:endParaRPr>
          </a:p>
          <a:p>
            <a:pPr marL="857250" lvl="2" indent="-400050">
              <a:lnSpc>
                <a:spcPct val="150000"/>
              </a:lnSpc>
              <a:buFont typeface="+mj-ea"/>
              <a:buAutoNum type="circleNumDbPlain"/>
              <a:defRPr/>
            </a:pPr>
            <a:r>
              <a:rPr lang="zh-CN" altLang="en-US" dirty="0">
                <a:latin typeface="微软雅黑" panose="020B0503020204020204" pitchFamily="34" charset="-122"/>
                <a:ea typeface="微软雅黑" panose="020B0503020204020204" pitchFamily="34" charset="-122"/>
              </a:rPr>
              <a:t>每个神经元都是一个</a:t>
            </a:r>
            <a:r>
              <a:rPr lang="zh-CN" altLang="en-US" b="1" dirty="0">
                <a:latin typeface="微软雅黑" panose="020B0503020204020204" pitchFamily="34" charset="-122"/>
                <a:ea typeface="微软雅黑" panose="020B0503020204020204" pitchFamily="34" charset="-122"/>
              </a:rPr>
              <a:t>多输入单输出的信号处理单元</a:t>
            </a:r>
            <a:endParaRPr lang="en-US" altLang="zh-CN" b="1" dirty="0">
              <a:latin typeface="微软雅黑" panose="020B0503020204020204" pitchFamily="34" charset="-122"/>
              <a:ea typeface="微软雅黑" panose="020B0503020204020204" pitchFamily="34" charset="-122"/>
            </a:endParaRPr>
          </a:p>
          <a:p>
            <a:pPr marL="857250" lvl="2" indent="-400050">
              <a:lnSpc>
                <a:spcPct val="150000"/>
              </a:lnSpc>
              <a:buFont typeface="+mj-ea"/>
              <a:buAutoNum type="circleNumDbPlain"/>
              <a:defRPr/>
            </a:pPr>
            <a:r>
              <a:rPr lang="zh-CN" altLang="en-US" dirty="0">
                <a:latin typeface="微软雅黑" panose="020B0503020204020204" pitchFamily="34" charset="-122"/>
                <a:ea typeface="微软雅黑" panose="020B0503020204020204" pitchFamily="34" charset="-122"/>
              </a:rPr>
              <a:t>神经元具有</a:t>
            </a:r>
            <a:r>
              <a:rPr lang="zh-CN" altLang="en-US" b="1" dirty="0">
                <a:latin typeface="微软雅黑" panose="020B0503020204020204" pitchFamily="34" charset="-122"/>
                <a:ea typeface="微软雅黑" panose="020B0503020204020204" pitchFamily="34" charset="-122"/>
              </a:rPr>
              <a:t>阈值特性</a:t>
            </a:r>
            <a:endParaRPr lang="en-US" altLang="zh-CN" b="1"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744307" y="1379528"/>
            <a:ext cx="5804143" cy="546753"/>
            <a:chOff x="793919" y="1426109"/>
            <a:chExt cx="5804143" cy="546753"/>
          </a:xfrm>
        </p:grpSpPr>
        <p:sp>
          <p:nvSpPr>
            <p:cNvPr id="15" name="矩形 14"/>
            <p:cNvSpPr/>
            <p:nvPr/>
          </p:nvSpPr>
          <p:spPr>
            <a:xfrm>
              <a:off x="1255027" y="1426109"/>
              <a:ext cx="534303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生物神经元</a:t>
              </a: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grpSp>
        <p:nvGrpSpPr>
          <p:cNvPr id="17" name="组合 16"/>
          <p:cNvGrpSpPr/>
          <p:nvPr/>
        </p:nvGrpSpPr>
        <p:grpSpPr>
          <a:xfrm>
            <a:off x="7275674" y="926655"/>
            <a:ext cx="4076852" cy="5004690"/>
            <a:chOff x="1608146" y="1335785"/>
            <a:chExt cx="4076852" cy="5004690"/>
          </a:xfrm>
        </p:grpSpPr>
        <p:sp>
          <p:nvSpPr>
            <p:cNvPr id="18" name="object 3"/>
            <p:cNvSpPr/>
            <p:nvPr/>
          </p:nvSpPr>
          <p:spPr>
            <a:xfrm>
              <a:off x="2138143" y="1647825"/>
              <a:ext cx="3119501" cy="4692650"/>
            </a:xfrm>
            <a:prstGeom prst="rect">
              <a:avLst/>
            </a:prstGeom>
            <a:blipFill>
              <a:blip r:embed="rId3" cstate="print"/>
              <a:stretch>
                <a:fillRect/>
              </a:stretch>
            </a:blipFill>
          </p:spPr>
          <p:txBody>
            <a:bodyPr wrap="square" lIns="0" tIns="0" rIns="0" bIns="0" rtlCol="0"/>
            <a:lstStyle/>
            <a:p>
              <a:endParaRPr/>
            </a:p>
          </p:txBody>
        </p:sp>
        <p:sp>
          <p:nvSpPr>
            <p:cNvPr id="19" name="object 5"/>
            <p:cNvSpPr txBox="1"/>
            <p:nvPr/>
          </p:nvSpPr>
          <p:spPr>
            <a:xfrm>
              <a:off x="2546320" y="1335785"/>
              <a:ext cx="1818005" cy="302895"/>
            </a:xfrm>
            <a:prstGeom prst="rect">
              <a:avLst/>
            </a:prstGeom>
          </p:spPr>
          <p:txBody>
            <a:bodyPr vert="horz" wrap="square" lIns="0" tIns="0" rIns="0" bIns="0" rtlCol="0">
              <a:spAutoFit/>
            </a:bodyPr>
            <a:lstStyle/>
            <a:p>
              <a:pPr marL="12700">
                <a:lnSpc>
                  <a:spcPts val="2380"/>
                </a:lnSpc>
              </a:pPr>
              <a:r>
                <a:rPr sz="2000" b="1" spc="0" dirty="0">
                  <a:solidFill>
                    <a:srgbClr val="FF0000"/>
                  </a:solidFill>
                  <a:latin typeface="宋体" panose="02010600030101010101" pitchFamily="2" charset="-122"/>
                  <a:cs typeface="宋体" panose="02010600030101010101" pitchFamily="2" charset="-122"/>
                </a:rPr>
                <a:t>树突：接收信号</a:t>
              </a:r>
              <a:endParaRPr sz="2000">
                <a:latin typeface="宋体" panose="02010600030101010101" pitchFamily="2" charset="-122"/>
                <a:cs typeface="宋体" panose="02010600030101010101" pitchFamily="2" charset="-122"/>
              </a:endParaRPr>
            </a:p>
          </p:txBody>
        </p:sp>
        <p:sp>
          <p:nvSpPr>
            <p:cNvPr id="30" name="object 6"/>
            <p:cNvSpPr txBox="1"/>
            <p:nvPr/>
          </p:nvSpPr>
          <p:spPr>
            <a:xfrm>
              <a:off x="3997422" y="4111370"/>
              <a:ext cx="1050925" cy="302895"/>
            </a:xfrm>
            <a:prstGeom prst="rect">
              <a:avLst/>
            </a:prstGeom>
          </p:spPr>
          <p:txBody>
            <a:bodyPr vert="horz" wrap="square" lIns="0" tIns="0" rIns="0" bIns="0" rtlCol="0">
              <a:spAutoFit/>
            </a:bodyPr>
            <a:lstStyle/>
            <a:p>
              <a:pPr marL="12700">
                <a:lnSpc>
                  <a:spcPts val="2380"/>
                </a:lnSpc>
              </a:pPr>
              <a:r>
                <a:rPr sz="2000" b="1" spc="0" dirty="0">
                  <a:solidFill>
                    <a:srgbClr val="FF0000"/>
                  </a:solidFill>
                  <a:latin typeface="宋体" panose="02010600030101010101" pitchFamily="2" charset="-122"/>
                  <a:cs typeface="宋体" panose="02010600030101010101" pitchFamily="2" charset="-122"/>
                </a:rPr>
                <a:t>传出信号</a:t>
              </a:r>
              <a:endParaRPr sz="2000" dirty="0">
                <a:latin typeface="宋体" panose="02010600030101010101" pitchFamily="2" charset="-122"/>
                <a:cs typeface="宋体" panose="02010600030101010101" pitchFamily="2" charset="-122"/>
              </a:endParaRPr>
            </a:p>
          </p:txBody>
        </p:sp>
        <p:sp>
          <p:nvSpPr>
            <p:cNvPr id="31" name="object 7"/>
            <p:cNvSpPr txBox="1"/>
            <p:nvPr/>
          </p:nvSpPr>
          <p:spPr>
            <a:xfrm>
              <a:off x="4126073" y="4901945"/>
              <a:ext cx="1558925" cy="621665"/>
            </a:xfrm>
            <a:prstGeom prst="rect">
              <a:avLst/>
            </a:prstGeom>
          </p:spPr>
          <p:txBody>
            <a:bodyPr vert="horz" wrap="square" lIns="0" tIns="0" rIns="0" bIns="0" rtlCol="0">
              <a:spAutoFit/>
            </a:bodyPr>
            <a:lstStyle/>
            <a:p>
              <a:pPr marL="268605">
                <a:lnSpc>
                  <a:spcPct val="100000"/>
                </a:lnSpc>
              </a:pPr>
              <a:r>
                <a:rPr sz="2000" dirty="0">
                  <a:solidFill>
                    <a:srgbClr val="0000FF"/>
                  </a:solidFill>
                  <a:latin typeface="宋体" panose="02010600030101010101" pitchFamily="2" charset="-122"/>
                  <a:cs typeface="宋体" panose="02010600030101010101" pitchFamily="2" charset="-122"/>
                </a:rPr>
                <a:t>突轴末端</a:t>
              </a:r>
              <a:endParaRPr sz="2000">
                <a:latin typeface="宋体" panose="02010600030101010101" pitchFamily="2" charset="-122"/>
                <a:cs typeface="宋体" panose="02010600030101010101" pitchFamily="2" charset="-122"/>
              </a:endParaRPr>
            </a:p>
            <a:p>
              <a:pPr marL="12700">
                <a:lnSpc>
                  <a:spcPts val="2380"/>
                </a:lnSpc>
                <a:spcBef>
                  <a:spcPts val="110"/>
                </a:spcBef>
              </a:pPr>
              <a:r>
                <a:rPr sz="2000" dirty="0">
                  <a:solidFill>
                    <a:srgbClr val="0000FF"/>
                  </a:solidFill>
                  <a:latin typeface="宋体" panose="02010600030101010101" pitchFamily="2" charset="-122"/>
                  <a:cs typeface="宋体" panose="02010600030101010101" pitchFamily="2" charset="-122"/>
                </a:rPr>
                <a:t>的分支：</a:t>
              </a:r>
              <a:r>
                <a:rPr sz="2000" b="1" spc="10" dirty="0">
                  <a:solidFill>
                    <a:srgbClr val="C00000"/>
                  </a:solidFill>
                  <a:latin typeface="黑体" panose="02010609060101010101" pitchFamily="49" charset="-122"/>
                  <a:cs typeface="黑体" panose="02010609060101010101" pitchFamily="49" charset="-122"/>
                </a:rPr>
                <a:t>突触</a:t>
              </a:r>
              <a:endParaRPr sz="2000">
                <a:latin typeface="黑体" panose="02010609060101010101" pitchFamily="49" charset="-122"/>
                <a:cs typeface="黑体" panose="02010609060101010101" pitchFamily="49" charset="-122"/>
              </a:endParaRPr>
            </a:p>
          </p:txBody>
        </p:sp>
        <p:sp>
          <p:nvSpPr>
            <p:cNvPr id="32" name="object 8"/>
            <p:cNvSpPr txBox="1"/>
            <p:nvPr/>
          </p:nvSpPr>
          <p:spPr>
            <a:xfrm>
              <a:off x="4121501" y="3365245"/>
              <a:ext cx="1297940" cy="302895"/>
            </a:xfrm>
            <a:prstGeom prst="rect">
              <a:avLst/>
            </a:prstGeom>
          </p:spPr>
          <p:txBody>
            <a:bodyPr vert="horz" wrap="square" lIns="0" tIns="0" rIns="0" bIns="0" rtlCol="0">
              <a:spAutoFit/>
            </a:bodyPr>
            <a:lstStyle/>
            <a:p>
              <a:pPr marL="12700">
                <a:lnSpc>
                  <a:spcPts val="2380"/>
                </a:lnSpc>
              </a:pPr>
              <a:r>
                <a:rPr sz="2000" dirty="0">
                  <a:latin typeface="宋体" panose="02010600030101010101" pitchFamily="2" charset="-122"/>
                  <a:cs typeface="宋体" panose="02010600030101010101" pitchFamily="2" charset="-122"/>
                </a:rPr>
                <a:t>传向细胞体</a:t>
              </a:r>
            </a:p>
          </p:txBody>
        </p:sp>
        <p:sp>
          <p:nvSpPr>
            <p:cNvPr id="33" name="object 9"/>
            <p:cNvSpPr/>
            <p:nvPr/>
          </p:nvSpPr>
          <p:spPr>
            <a:xfrm>
              <a:off x="1833343" y="3629025"/>
              <a:ext cx="1066800" cy="152400"/>
            </a:xfrm>
            <a:custGeom>
              <a:avLst/>
              <a:gdLst/>
              <a:ahLst/>
              <a:cxnLst/>
              <a:rect l="l" t="t" r="r" b="b"/>
              <a:pathLst>
                <a:path w="1066800" h="152400">
                  <a:moveTo>
                    <a:pt x="1066800" y="0"/>
                  </a:moveTo>
                  <a:lnTo>
                    <a:pt x="1059820" y="29640"/>
                  </a:lnTo>
                  <a:lnTo>
                    <a:pt x="1040780" y="53863"/>
                  </a:lnTo>
                  <a:lnTo>
                    <a:pt x="1012525" y="70205"/>
                  </a:lnTo>
                  <a:lnTo>
                    <a:pt x="977900" y="76200"/>
                  </a:lnTo>
                  <a:lnTo>
                    <a:pt x="622300" y="76200"/>
                  </a:lnTo>
                  <a:lnTo>
                    <a:pt x="587674" y="82194"/>
                  </a:lnTo>
                  <a:lnTo>
                    <a:pt x="559419" y="98536"/>
                  </a:lnTo>
                  <a:lnTo>
                    <a:pt x="540379" y="122759"/>
                  </a:lnTo>
                  <a:lnTo>
                    <a:pt x="533400" y="152400"/>
                  </a:lnTo>
                  <a:lnTo>
                    <a:pt x="526413" y="122759"/>
                  </a:lnTo>
                  <a:lnTo>
                    <a:pt x="507361" y="98536"/>
                  </a:lnTo>
                  <a:lnTo>
                    <a:pt x="479103" y="82194"/>
                  </a:lnTo>
                  <a:lnTo>
                    <a:pt x="444500" y="76200"/>
                  </a:lnTo>
                  <a:lnTo>
                    <a:pt x="88900" y="76200"/>
                  </a:lnTo>
                  <a:lnTo>
                    <a:pt x="54296" y="70205"/>
                  </a:lnTo>
                  <a:lnTo>
                    <a:pt x="26038" y="53863"/>
                  </a:lnTo>
                  <a:lnTo>
                    <a:pt x="6986" y="29640"/>
                  </a:lnTo>
                  <a:lnTo>
                    <a:pt x="0" y="0"/>
                  </a:lnTo>
                </a:path>
              </a:pathLst>
            </a:custGeom>
            <a:ln w="9525">
              <a:solidFill>
                <a:srgbClr val="000000"/>
              </a:solidFill>
            </a:ln>
          </p:spPr>
          <p:txBody>
            <a:bodyPr wrap="square" lIns="0" tIns="0" rIns="0" bIns="0" rtlCol="0"/>
            <a:lstStyle/>
            <a:p>
              <a:endParaRPr/>
            </a:p>
          </p:txBody>
        </p:sp>
        <p:sp>
          <p:nvSpPr>
            <p:cNvPr id="34" name="object 10"/>
            <p:cNvSpPr txBox="1"/>
            <p:nvPr/>
          </p:nvSpPr>
          <p:spPr>
            <a:xfrm>
              <a:off x="1608146" y="3112515"/>
              <a:ext cx="1659255" cy="1444625"/>
            </a:xfrm>
            <a:prstGeom prst="rect">
              <a:avLst/>
            </a:prstGeom>
          </p:spPr>
          <p:txBody>
            <a:bodyPr vert="horz" wrap="square" lIns="0" tIns="0" rIns="0" bIns="0" rtlCol="0">
              <a:spAutoFit/>
            </a:bodyPr>
            <a:lstStyle/>
            <a:p>
              <a:pPr marL="12700">
                <a:lnSpc>
                  <a:spcPts val="1895"/>
                </a:lnSpc>
              </a:pPr>
              <a:r>
                <a:rPr sz="2000" dirty="0">
                  <a:latin typeface="宋体" panose="02010600030101010101" pitchFamily="2" charset="-122"/>
                  <a:cs typeface="宋体" panose="02010600030101010101" pitchFamily="2" charset="-122"/>
                </a:rPr>
                <a:t>细胞核</a:t>
              </a:r>
            </a:p>
            <a:p>
              <a:pPr marL="882015">
                <a:lnSpc>
                  <a:spcPts val="1895"/>
                </a:lnSpc>
              </a:pPr>
              <a:r>
                <a:rPr sz="2000" dirty="0">
                  <a:latin typeface="宋体" panose="02010600030101010101" pitchFamily="2" charset="-122"/>
                  <a:cs typeface="宋体" panose="02010600030101010101" pitchFamily="2" charset="-122"/>
                </a:rPr>
                <a:t>细胞质</a:t>
              </a:r>
            </a:p>
            <a:p>
              <a:pPr marL="380365">
                <a:lnSpc>
                  <a:spcPct val="100000"/>
                </a:lnSpc>
                <a:spcBef>
                  <a:spcPts val="1675"/>
                </a:spcBef>
              </a:pPr>
              <a:r>
                <a:rPr sz="2000" dirty="0">
                  <a:solidFill>
                    <a:srgbClr val="0000FF"/>
                  </a:solidFill>
                  <a:latin typeface="宋体" panose="02010600030101010101" pitchFamily="2" charset="-122"/>
                  <a:cs typeface="宋体" panose="02010600030101010101" pitchFamily="2" charset="-122"/>
                </a:rPr>
                <a:t>细胞体</a:t>
              </a:r>
              <a:endParaRPr sz="2000" dirty="0">
                <a:latin typeface="宋体" panose="02010600030101010101" pitchFamily="2" charset="-122"/>
                <a:cs typeface="宋体" panose="02010600030101010101" pitchFamily="2" charset="-122"/>
              </a:endParaRPr>
            </a:p>
            <a:p>
              <a:pPr marL="1072515">
                <a:lnSpc>
                  <a:spcPts val="2380"/>
                </a:lnSpc>
                <a:spcBef>
                  <a:spcPts val="1125"/>
                </a:spcBef>
              </a:pPr>
              <a:r>
                <a:rPr sz="2000" dirty="0">
                  <a:solidFill>
                    <a:srgbClr val="0000FF"/>
                  </a:solidFill>
                  <a:latin typeface="宋体" panose="02010600030101010101" pitchFamily="2" charset="-122"/>
                  <a:cs typeface="宋体" panose="02010600030101010101" pitchFamily="2" charset="-122"/>
                </a:rPr>
                <a:t>轴突</a:t>
              </a:r>
              <a:endParaRPr sz="2000" dirty="0">
                <a:latin typeface="宋体" panose="02010600030101010101" pitchFamily="2" charset="-122"/>
                <a:cs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40852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神经元</a:t>
            </a:r>
          </a:p>
        </p:txBody>
      </p:sp>
      <p:sp>
        <p:nvSpPr>
          <p:cNvPr id="71" name="矩形 70"/>
          <p:cNvSpPr/>
          <p:nvPr/>
        </p:nvSpPr>
        <p:spPr>
          <a:xfrm>
            <a:off x="1205415" y="1379528"/>
            <a:ext cx="534303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人工神经元</a:t>
            </a:r>
          </a:p>
        </p:txBody>
      </p:sp>
      <p:pic>
        <p:nvPicPr>
          <p:cNvPr id="72" name="图片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307" y="1445209"/>
            <a:ext cx="461108" cy="461108"/>
          </a:xfrm>
          <a:prstGeom prst="rect">
            <a:avLst/>
          </a:prstGeom>
        </p:spPr>
      </p:pic>
      <p:sp>
        <p:nvSpPr>
          <p:cNvPr id="21" name="object 3"/>
          <p:cNvSpPr/>
          <p:nvPr/>
        </p:nvSpPr>
        <p:spPr>
          <a:xfrm>
            <a:off x="7805671" y="1238695"/>
            <a:ext cx="3119501" cy="4692650"/>
          </a:xfrm>
          <a:prstGeom prst="rect">
            <a:avLst/>
          </a:prstGeom>
          <a:blipFill>
            <a:blip r:embed="rId3" cstate="print"/>
            <a:stretch>
              <a:fillRect/>
            </a:stretch>
          </a:blipFill>
        </p:spPr>
        <p:txBody>
          <a:bodyPr wrap="square" lIns="0" tIns="0" rIns="0" bIns="0" rtlCol="0"/>
          <a:lstStyle/>
          <a:p>
            <a:endParaRPr/>
          </a:p>
        </p:txBody>
      </p:sp>
      <p:sp>
        <p:nvSpPr>
          <p:cNvPr id="22" name="object 5"/>
          <p:cNvSpPr txBox="1"/>
          <p:nvPr/>
        </p:nvSpPr>
        <p:spPr>
          <a:xfrm>
            <a:off x="8213848" y="926655"/>
            <a:ext cx="1818005" cy="302895"/>
          </a:xfrm>
          <a:prstGeom prst="rect">
            <a:avLst/>
          </a:prstGeom>
        </p:spPr>
        <p:txBody>
          <a:bodyPr vert="horz" wrap="square" lIns="0" tIns="0" rIns="0" bIns="0" rtlCol="0">
            <a:spAutoFit/>
          </a:bodyPr>
          <a:lstStyle/>
          <a:p>
            <a:pPr marL="12700">
              <a:lnSpc>
                <a:spcPts val="2380"/>
              </a:lnSpc>
            </a:pPr>
            <a:r>
              <a:rPr sz="2000" b="1" spc="0" dirty="0">
                <a:solidFill>
                  <a:srgbClr val="FF0000"/>
                </a:solidFill>
                <a:latin typeface="宋体" panose="02010600030101010101" pitchFamily="2" charset="-122"/>
                <a:cs typeface="宋体" panose="02010600030101010101" pitchFamily="2" charset="-122"/>
              </a:rPr>
              <a:t>树突：接收信号</a:t>
            </a:r>
            <a:endParaRPr sz="2000">
              <a:latin typeface="宋体" panose="02010600030101010101" pitchFamily="2" charset="-122"/>
              <a:cs typeface="宋体" panose="02010600030101010101" pitchFamily="2" charset="-122"/>
            </a:endParaRPr>
          </a:p>
        </p:txBody>
      </p:sp>
      <p:sp>
        <p:nvSpPr>
          <p:cNvPr id="23" name="object 6"/>
          <p:cNvSpPr txBox="1"/>
          <p:nvPr/>
        </p:nvSpPr>
        <p:spPr>
          <a:xfrm>
            <a:off x="9664950" y="3702240"/>
            <a:ext cx="1050925" cy="302895"/>
          </a:xfrm>
          <a:prstGeom prst="rect">
            <a:avLst/>
          </a:prstGeom>
        </p:spPr>
        <p:txBody>
          <a:bodyPr vert="horz" wrap="square" lIns="0" tIns="0" rIns="0" bIns="0" rtlCol="0">
            <a:spAutoFit/>
          </a:bodyPr>
          <a:lstStyle/>
          <a:p>
            <a:pPr marL="12700">
              <a:lnSpc>
                <a:spcPts val="2380"/>
              </a:lnSpc>
            </a:pPr>
            <a:r>
              <a:rPr sz="2000" b="1" spc="0" dirty="0">
                <a:solidFill>
                  <a:srgbClr val="FF0000"/>
                </a:solidFill>
                <a:latin typeface="宋体" panose="02010600030101010101" pitchFamily="2" charset="-122"/>
                <a:cs typeface="宋体" panose="02010600030101010101" pitchFamily="2" charset="-122"/>
              </a:rPr>
              <a:t>传出信号</a:t>
            </a:r>
            <a:endParaRPr sz="2000" dirty="0">
              <a:latin typeface="宋体" panose="02010600030101010101" pitchFamily="2" charset="-122"/>
              <a:cs typeface="宋体" panose="02010600030101010101" pitchFamily="2" charset="-122"/>
            </a:endParaRPr>
          </a:p>
        </p:txBody>
      </p:sp>
      <p:sp>
        <p:nvSpPr>
          <p:cNvPr id="24" name="object 7"/>
          <p:cNvSpPr txBox="1"/>
          <p:nvPr/>
        </p:nvSpPr>
        <p:spPr>
          <a:xfrm>
            <a:off x="9793601" y="4492815"/>
            <a:ext cx="1558925" cy="621665"/>
          </a:xfrm>
          <a:prstGeom prst="rect">
            <a:avLst/>
          </a:prstGeom>
        </p:spPr>
        <p:txBody>
          <a:bodyPr vert="horz" wrap="square" lIns="0" tIns="0" rIns="0" bIns="0" rtlCol="0">
            <a:spAutoFit/>
          </a:bodyPr>
          <a:lstStyle/>
          <a:p>
            <a:pPr marL="268605">
              <a:lnSpc>
                <a:spcPct val="100000"/>
              </a:lnSpc>
            </a:pPr>
            <a:r>
              <a:rPr sz="2000" dirty="0">
                <a:solidFill>
                  <a:srgbClr val="0000FF"/>
                </a:solidFill>
                <a:latin typeface="宋体" panose="02010600030101010101" pitchFamily="2" charset="-122"/>
                <a:cs typeface="宋体" panose="02010600030101010101" pitchFamily="2" charset="-122"/>
              </a:rPr>
              <a:t>突轴末端</a:t>
            </a:r>
            <a:endParaRPr sz="2000">
              <a:latin typeface="宋体" panose="02010600030101010101" pitchFamily="2" charset="-122"/>
              <a:cs typeface="宋体" panose="02010600030101010101" pitchFamily="2" charset="-122"/>
            </a:endParaRPr>
          </a:p>
          <a:p>
            <a:pPr marL="12700">
              <a:lnSpc>
                <a:spcPts val="2380"/>
              </a:lnSpc>
              <a:spcBef>
                <a:spcPts val="110"/>
              </a:spcBef>
            </a:pPr>
            <a:r>
              <a:rPr sz="2000" dirty="0">
                <a:solidFill>
                  <a:srgbClr val="0000FF"/>
                </a:solidFill>
                <a:latin typeface="宋体" panose="02010600030101010101" pitchFamily="2" charset="-122"/>
                <a:cs typeface="宋体" panose="02010600030101010101" pitchFamily="2" charset="-122"/>
              </a:rPr>
              <a:t>的分支：</a:t>
            </a:r>
            <a:r>
              <a:rPr sz="2000" b="1" spc="10" dirty="0">
                <a:solidFill>
                  <a:srgbClr val="C00000"/>
                </a:solidFill>
                <a:latin typeface="黑体" panose="02010609060101010101" pitchFamily="49" charset="-122"/>
                <a:cs typeface="黑体" panose="02010609060101010101" pitchFamily="49" charset="-122"/>
              </a:rPr>
              <a:t>突触</a:t>
            </a:r>
            <a:endParaRPr sz="2000">
              <a:latin typeface="黑体" panose="02010609060101010101" pitchFamily="49" charset="-122"/>
              <a:cs typeface="黑体" panose="02010609060101010101" pitchFamily="49" charset="-122"/>
            </a:endParaRPr>
          </a:p>
        </p:txBody>
      </p:sp>
      <p:sp>
        <p:nvSpPr>
          <p:cNvPr id="25" name="object 8"/>
          <p:cNvSpPr txBox="1"/>
          <p:nvPr/>
        </p:nvSpPr>
        <p:spPr>
          <a:xfrm>
            <a:off x="9789029" y="2956115"/>
            <a:ext cx="1297940" cy="302895"/>
          </a:xfrm>
          <a:prstGeom prst="rect">
            <a:avLst/>
          </a:prstGeom>
        </p:spPr>
        <p:txBody>
          <a:bodyPr vert="horz" wrap="square" lIns="0" tIns="0" rIns="0" bIns="0" rtlCol="0">
            <a:spAutoFit/>
          </a:bodyPr>
          <a:lstStyle/>
          <a:p>
            <a:pPr marL="12700">
              <a:lnSpc>
                <a:spcPts val="2380"/>
              </a:lnSpc>
            </a:pPr>
            <a:r>
              <a:rPr sz="2000" dirty="0">
                <a:latin typeface="宋体" panose="02010600030101010101" pitchFamily="2" charset="-122"/>
                <a:cs typeface="宋体" panose="02010600030101010101" pitchFamily="2" charset="-122"/>
              </a:rPr>
              <a:t>传向细胞体</a:t>
            </a:r>
          </a:p>
        </p:txBody>
      </p:sp>
      <p:sp>
        <p:nvSpPr>
          <p:cNvPr id="26" name="object 9"/>
          <p:cNvSpPr/>
          <p:nvPr/>
        </p:nvSpPr>
        <p:spPr>
          <a:xfrm>
            <a:off x="7500871" y="3219895"/>
            <a:ext cx="1066800" cy="152400"/>
          </a:xfrm>
          <a:custGeom>
            <a:avLst/>
            <a:gdLst/>
            <a:ahLst/>
            <a:cxnLst/>
            <a:rect l="l" t="t" r="r" b="b"/>
            <a:pathLst>
              <a:path w="1066800" h="152400">
                <a:moveTo>
                  <a:pt x="1066800" y="0"/>
                </a:moveTo>
                <a:lnTo>
                  <a:pt x="1059820" y="29640"/>
                </a:lnTo>
                <a:lnTo>
                  <a:pt x="1040780" y="53863"/>
                </a:lnTo>
                <a:lnTo>
                  <a:pt x="1012525" y="70205"/>
                </a:lnTo>
                <a:lnTo>
                  <a:pt x="977900" y="76200"/>
                </a:lnTo>
                <a:lnTo>
                  <a:pt x="622300" y="76200"/>
                </a:lnTo>
                <a:lnTo>
                  <a:pt x="587674" y="82194"/>
                </a:lnTo>
                <a:lnTo>
                  <a:pt x="559419" y="98536"/>
                </a:lnTo>
                <a:lnTo>
                  <a:pt x="540379" y="122759"/>
                </a:lnTo>
                <a:lnTo>
                  <a:pt x="533400" y="152400"/>
                </a:lnTo>
                <a:lnTo>
                  <a:pt x="526413" y="122759"/>
                </a:lnTo>
                <a:lnTo>
                  <a:pt x="507361" y="98536"/>
                </a:lnTo>
                <a:lnTo>
                  <a:pt x="479103" y="82194"/>
                </a:lnTo>
                <a:lnTo>
                  <a:pt x="444500" y="76200"/>
                </a:lnTo>
                <a:lnTo>
                  <a:pt x="88900" y="76200"/>
                </a:lnTo>
                <a:lnTo>
                  <a:pt x="54296" y="70205"/>
                </a:lnTo>
                <a:lnTo>
                  <a:pt x="26038" y="53863"/>
                </a:lnTo>
                <a:lnTo>
                  <a:pt x="6986" y="29640"/>
                </a:lnTo>
                <a:lnTo>
                  <a:pt x="0" y="0"/>
                </a:lnTo>
              </a:path>
            </a:pathLst>
          </a:custGeom>
          <a:ln w="9525">
            <a:solidFill>
              <a:srgbClr val="000000"/>
            </a:solidFill>
          </a:ln>
        </p:spPr>
        <p:txBody>
          <a:bodyPr wrap="square" lIns="0" tIns="0" rIns="0" bIns="0" rtlCol="0"/>
          <a:lstStyle/>
          <a:p>
            <a:endParaRPr/>
          </a:p>
        </p:txBody>
      </p:sp>
      <p:sp>
        <p:nvSpPr>
          <p:cNvPr id="27" name="object 10"/>
          <p:cNvSpPr txBox="1"/>
          <p:nvPr/>
        </p:nvSpPr>
        <p:spPr>
          <a:xfrm>
            <a:off x="7275674" y="2703385"/>
            <a:ext cx="1659255" cy="1444625"/>
          </a:xfrm>
          <a:prstGeom prst="rect">
            <a:avLst/>
          </a:prstGeom>
        </p:spPr>
        <p:txBody>
          <a:bodyPr vert="horz" wrap="square" lIns="0" tIns="0" rIns="0" bIns="0" rtlCol="0">
            <a:spAutoFit/>
          </a:bodyPr>
          <a:lstStyle/>
          <a:p>
            <a:pPr marL="12700">
              <a:lnSpc>
                <a:spcPts val="1895"/>
              </a:lnSpc>
            </a:pPr>
            <a:r>
              <a:rPr sz="2000" dirty="0">
                <a:latin typeface="宋体" panose="02010600030101010101" pitchFamily="2" charset="-122"/>
                <a:cs typeface="宋体" panose="02010600030101010101" pitchFamily="2" charset="-122"/>
              </a:rPr>
              <a:t>细胞核</a:t>
            </a:r>
          </a:p>
          <a:p>
            <a:pPr marL="882015">
              <a:lnSpc>
                <a:spcPts val="1895"/>
              </a:lnSpc>
            </a:pPr>
            <a:r>
              <a:rPr sz="2000" dirty="0">
                <a:latin typeface="宋体" panose="02010600030101010101" pitchFamily="2" charset="-122"/>
                <a:cs typeface="宋体" panose="02010600030101010101" pitchFamily="2" charset="-122"/>
              </a:rPr>
              <a:t>细胞质</a:t>
            </a:r>
          </a:p>
          <a:p>
            <a:pPr marL="380365">
              <a:lnSpc>
                <a:spcPct val="100000"/>
              </a:lnSpc>
              <a:spcBef>
                <a:spcPts val="1675"/>
              </a:spcBef>
            </a:pPr>
            <a:r>
              <a:rPr sz="2000" dirty="0">
                <a:solidFill>
                  <a:srgbClr val="0000FF"/>
                </a:solidFill>
                <a:latin typeface="宋体" panose="02010600030101010101" pitchFamily="2" charset="-122"/>
                <a:cs typeface="宋体" panose="02010600030101010101" pitchFamily="2" charset="-122"/>
              </a:rPr>
              <a:t>细胞体</a:t>
            </a:r>
            <a:endParaRPr sz="2000" dirty="0">
              <a:latin typeface="宋体" panose="02010600030101010101" pitchFamily="2" charset="-122"/>
              <a:cs typeface="宋体" panose="02010600030101010101" pitchFamily="2" charset="-122"/>
            </a:endParaRPr>
          </a:p>
          <a:p>
            <a:pPr marL="1072515">
              <a:lnSpc>
                <a:spcPts val="2380"/>
              </a:lnSpc>
              <a:spcBef>
                <a:spcPts val="1125"/>
              </a:spcBef>
            </a:pPr>
            <a:r>
              <a:rPr sz="2000" dirty="0">
                <a:solidFill>
                  <a:srgbClr val="0000FF"/>
                </a:solidFill>
                <a:latin typeface="宋体" panose="02010600030101010101" pitchFamily="2" charset="-122"/>
                <a:cs typeface="宋体" panose="02010600030101010101" pitchFamily="2" charset="-122"/>
              </a:rPr>
              <a:t>轴突</a:t>
            </a:r>
            <a:endParaRPr sz="2000" dirty="0">
              <a:latin typeface="宋体" panose="02010600030101010101" pitchFamily="2" charset="-122"/>
              <a:cs typeface="宋体" panose="02010600030101010101" pitchFamily="2" charset="-122"/>
            </a:endParaRPr>
          </a:p>
        </p:txBody>
      </p:sp>
      <p:pic>
        <p:nvPicPr>
          <p:cNvPr id="1240" name="Picture 216" descr="http://images2015.cnblogs.com/blog/764050/201606/764050-20160619145050085-11400573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949" y="2535752"/>
            <a:ext cx="6315624" cy="2669214"/>
          </a:xfrm>
          <a:prstGeom prst="rect">
            <a:avLst/>
          </a:prstGeom>
          <a:noFill/>
          <a:extLst>
            <a:ext uri="{909E8E84-426E-40DD-AFC4-6F175D3DCCD1}">
              <a14:hiddenFill xmlns:a14="http://schemas.microsoft.com/office/drawing/2010/main">
                <a:solidFill>
                  <a:srgbClr val="FFFFFF"/>
                </a:solidFill>
              </a14:hiddenFill>
            </a:ext>
          </a:extLst>
        </p:spPr>
      </p:pic>
      <p:sp>
        <p:nvSpPr>
          <p:cNvPr id="55" name="圆角矩形 194"/>
          <p:cNvSpPr/>
          <p:nvPr/>
        </p:nvSpPr>
        <p:spPr>
          <a:xfrm>
            <a:off x="2611972" y="2309422"/>
            <a:ext cx="521870" cy="2785254"/>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194"/>
          <p:cNvSpPr/>
          <p:nvPr/>
        </p:nvSpPr>
        <p:spPr>
          <a:xfrm>
            <a:off x="4891050" y="2309422"/>
            <a:ext cx="228879" cy="2785254"/>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2290186" y="5176331"/>
            <a:ext cx="1249093" cy="256324"/>
          </a:xfrm>
          <a:prstGeom prst="rect">
            <a:avLst/>
          </a:prstGeom>
          <a:noFill/>
        </p:spPr>
        <p:txBody>
          <a:bodyPr wrap="square" rtlCol="0">
            <a:spAutoFit/>
          </a:bodyPr>
          <a:lstStyle/>
          <a:p>
            <a:pPr algn="ctr"/>
            <a:r>
              <a:rPr lang="zh-CN" altLang="en-US" dirty="0">
                <a:solidFill>
                  <a:srgbClr val="CC0099"/>
                </a:solidFill>
                <a:latin typeface="微软雅黑" panose="020B0503020204020204" pitchFamily="34" charset="-122"/>
                <a:ea typeface="微软雅黑" panose="020B0503020204020204" pitchFamily="34" charset="-122"/>
              </a:rPr>
              <a:t>权重</a:t>
            </a:r>
          </a:p>
        </p:txBody>
      </p:sp>
      <p:sp>
        <p:nvSpPr>
          <p:cNvPr id="62" name="文本框 61"/>
          <p:cNvSpPr txBox="1"/>
          <p:nvPr/>
        </p:nvSpPr>
        <p:spPr>
          <a:xfrm>
            <a:off x="4660488" y="5179289"/>
            <a:ext cx="703283" cy="369332"/>
          </a:xfrm>
          <a:prstGeom prst="rect">
            <a:avLst/>
          </a:prstGeom>
          <a:noFill/>
        </p:spPr>
        <p:txBody>
          <a:bodyPr wrap="square" rtlCol="0">
            <a:spAutoFit/>
          </a:bodyPr>
          <a:lstStyle/>
          <a:p>
            <a:pPr algn="ctr"/>
            <a:r>
              <a:rPr lang="zh-CN" altLang="en-US" dirty="0">
                <a:solidFill>
                  <a:srgbClr val="CC0099"/>
                </a:solidFill>
                <a:latin typeface="微软雅黑" panose="020B0503020204020204" pitchFamily="34" charset="-122"/>
                <a:ea typeface="微软雅黑" panose="020B0503020204020204" pitchFamily="34" charset="-122"/>
              </a:rPr>
              <a:t>偏置</a:t>
            </a:r>
          </a:p>
        </p:txBody>
      </p:sp>
      <p:sp>
        <p:nvSpPr>
          <p:cNvPr id="28" name="圆角矩形 194"/>
          <p:cNvSpPr/>
          <p:nvPr/>
        </p:nvSpPr>
        <p:spPr>
          <a:xfrm>
            <a:off x="5189118" y="2306823"/>
            <a:ext cx="228879" cy="2785254"/>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9584" y="5082722"/>
            <a:ext cx="1249093" cy="369332"/>
          </a:xfrm>
          <a:prstGeom prst="rect">
            <a:avLst/>
          </a:prstGeom>
          <a:noFill/>
        </p:spPr>
        <p:txBody>
          <a:bodyPr wrap="square" rtlCol="0">
            <a:spAutoFit/>
          </a:bodyPr>
          <a:lstStyle/>
          <a:p>
            <a:pPr algn="ctr"/>
            <a:r>
              <a:rPr lang="zh-CN" altLang="en-US" dirty="0">
                <a:solidFill>
                  <a:srgbClr val="CC0099"/>
                </a:solidFill>
                <a:latin typeface="微软雅黑" panose="020B0503020204020204" pitchFamily="34" charset="-122"/>
                <a:ea typeface="微软雅黑" panose="020B0503020204020204" pitchFamily="34" charset="-122"/>
              </a:rPr>
              <a:t>激活函数</a:t>
            </a:r>
          </a:p>
        </p:txBody>
      </p:sp>
      <p:pic>
        <p:nvPicPr>
          <p:cNvPr id="34" name="Picture 59" descr="https://gss3.bdstatic.com/-Po3dSag_xI4khGkpoWK1HF6hhy/baike/c0%3Dbaike116%2C5%2C5%2C116%2C38/sign=9fcc11b6cfbf6c81e33a24badd57da50/d000baa1cd11728b445e79fccbfcc3cec2fd2cf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56074" y="5555462"/>
            <a:ext cx="1314819" cy="1024256"/>
          </a:xfrm>
          <a:prstGeom prst="rect">
            <a:avLst/>
          </a:prstGeom>
          <a:noFill/>
          <a:extLst>
            <a:ext uri="{909E8E84-426E-40DD-AFC4-6F175D3DCCD1}">
              <a14:hiddenFill xmlns:a14="http://schemas.microsoft.com/office/drawing/2010/main">
                <a:solidFill>
                  <a:srgbClr val="FFFFFF"/>
                </a:solidFill>
              </a14:hiddenFill>
            </a:ext>
          </a:extLst>
        </p:spPr>
      </p:pic>
      <p:sp>
        <p:nvSpPr>
          <p:cNvPr id="35" name="椭圆 34"/>
          <p:cNvSpPr/>
          <p:nvPr/>
        </p:nvSpPr>
        <p:spPr>
          <a:xfrm>
            <a:off x="5582148" y="5526951"/>
            <a:ext cx="1659256" cy="1052767"/>
          </a:xfrm>
          <a:prstGeom prst="ellipse">
            <a:avLst/>
          </a:prstGeom>
          <a:solidFill>
            <a:srgbClr val="FF3300">
              <a:alpha val="10000"/>
            </a:srgbClr>
          </a:solidFill>
          <a:ln w="31750">
            <a:solidFill>
              <a:srgbClr val="FF3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61" grpId="0"/>
      <p:bldP spid="62" grpId="0"/>
      <p:bldP spid="28" grpId="0" animBg="1"/>
      <p:bldP spid="29" grpId="0"/>
      <p:bldP spid="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40852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神经元</a:t>
            </a:r>
          </a:p>
        </p:txBody>
      </p:sp>
      <p:grpSp>
        <p:nvGrpSpPr>
          <p:cNvPr id="3" name="组合 2"/>
          <p:cNvGrpSpPr/>
          <p:nvPr/>
        </p:nvGrpSpPr>
        <p:grpSpPr>
          <a:xfrm>
            <a:off x="975950" y="2309422"/>
            <a:ext cx="6315624" cy="3208432"/>
            <a:chOff x="1334814" y="1786462"/>
            <a:chExt cx="6743693" cy="4622959"/>
          </a:xfrm>
        </p:grpSpPr>
        <p:pic>
          <p:nvPicPr>
            <p:cNvPr id="1240" name="Picture 216" descr="http://images2015.cnblogs.com/blog/764050/201606/764050-20160619145050085-11400573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814" y="2112576"/>
              <a:ext cx="6743693" cy="3846012"/>
            </a:xfrm>
            <a:prstGeom prst="rect">
              <a:avLst/>
            </a:prstGeom>
            <a:noFill/>
            <a:extLst>
              <a:ext uri="{909E8E84-426E-40DD-AFC4-6F175D3DCCD1}">
                <a14:hiddenFill xmlns:a14="http://schemas.microsoft.com/office/drawing/2010/main">
                  <a:solidFill>
                    <a:srgbClr val="FFFFFF"/>
                  </a:solidFill>
                </a14:hiddenFill>
              </a:ext>
            </a:extLst>
          </p:spPr>
        </p:pic>
        <p:sp>
          <p:nvSpPr>
            <p:cNvPr id="55" name="圆角矩形 194"/>
            <p:cNvSpPr/>
            <p:nvPr/>
          </p:nvSpPr>
          <p:spPr>
            <a:xfrm>
              <a:off x="3081725" y="1786462"/>
              <a:ext cx="557242" cy="4013212"/>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194"/>
            <p:cNvSpPr/>
            <p:nvPr/>
          </p:nvSpPr>
          <p:spPr>
            <a:xfrm>
              <a:off x="5515277" y="1786462"/>
              <a:ext cx="244392" cy="4013212"/>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2738128" y="5917328"/>
              <a:ext cx="1333756" cy="369331"/>
            </a:xfrm>
            <a:prstGeom prst="rect">
              <a:avLst/>
            </a:prstGeom>
            <a:noFill/>
          </p:spPr>
          <p:txBody>
            <a:bodyPr wrap="square" rtlCol="0">
              <a:spAutoFit/>
            </a:bodyPr>
            <a:lstStyle/>
            <a:p>
              <a:pPr algn="ctr"/>
              <a:r>
                <a:rPr lang="zh-CN" altLang="en-US" dirty="0">
                  <a:solidFill>
                    <a:srgbClr val="CC0099"/>
                  </a:solidFill>
                  <a:latin typeface="微软雅黑" panose="020B0503020204020204" pitchFamily="34" charset="-122"/>
                  <a:ea typeface="微软雅黑" panose="020B0503020204020204" pitchFamily="34" charset="-122"/>
                </a:rPr>
                <a:t>权重</a:t>
              </a:r>
            </a:p>
          </p:txBody>
        </p:sp>
        <p:sp>
          <p:nvSpPr>
            <p:cNvPr id="62" name="文本框 61"/>
            <p:cNvSpPr txBox="1"/>
            <p:nvPr/>
          </p:nvSpPr>
          <p:spPr>
            <a:xfrm>
              <a:off x="5265852" y="5877259"/>
              <a:ext cx="814696" cy="532162"/>
            </a:xfrm>
            <a:prstGeom prst="rect">
              <a:avLst/>
            </a:prstGeom>
            <a:noFill/>
          </p:spPr>
          <p:txBody>
            <a:bodyPr wrap="square" rtlCol="0">
              <a:spAutoFit/>
            </a:bodyPr>
            <a:lstStyle/>
            <a:p>
              <a:pPr algn="ctr"/>
              <a:r>
                <a:rPr lang="zh-CN" altLang="en-US" dirty="0">
                  <a:solidFill>
                    <a:srgbClr val="CC0099"/>
                  </a:solidFill>
                  <a:latin typeface="微软雅黑" panose="020B0503020204020204" pitchFamily="34" charset="-122"/>
                  <a:ea typeface="微软雅黑" panose="020B0503020204020204" pitchFamily="34" charset="-122"/>
                </a:rPr>
                <a:t>偏置</a:t>
              </a:r>
            </a:p>
          </p:txBody>
        </p:sp>
      </p:grpSp>
      <p:sp>
        <p:nvSpPr>
          <p:cNvPr id="28" name="圆角矩形 194"/>
          <p:cNvSpPr/>
          <p:nvPr/>
        </p:nvSpPr>
        <p:spPr>
          <a:xfrm>
            <a:off x="5189118" y="2306823"/>
            <a:ext cx="228879" cy="2785254"/>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748588" y="5092077"/>
            <a:ext cx="1249093" cy="369332"/>
          </a:xfrm>
          <a:prstGeom prst="rect">
            <a:avLst/>
          </a:prstGeom>
          <a:noFill/>
        </p:spPr>
        <p:txBody>
          <a:bodyPr wrap="square" rtlCol="0">
            <a:spAutoFit/>
          </a:bodyPr>
          <a:lstStyle/>
          <a:p>
            <a:pPr algn="ctr"/>
            <a:r>
              <a:rPr lang="zh-CN" altLang="en-US" dirty="0">
                <a:solidFill>
                  <a:srgbClr val="CC0099"/>
                </a:solidFill>
                <a:latin typeface="微软雅黑" panose="020B0503020204020204" pitchFamily="34" charset="-122"/>
                <a:ea typeface="微软雅黑" panose="020B0503020204020204" pitchFamily="34" charset="-122"/>
              </a:rPr>
              <a:t>激活函数</a:t>
            </a:r>
          </a:p>
        </p:txBody>
      </p:sp>
      <p:grpSp>
        <p:nvGrpSpPr>
          <p:cNvPr id="33" name="组合 32"/>
          <p:cNvGrpSpPr/>
          <p:nvPr/>
        </p:nvGrpSpPr>
        <p:grpSpPr>
          <a:xfrm>
            <a:off x="5568637" y="5552240"/>
            <a:ext cx="1659256" cy="1052767"/>
            <a:chOff x="6325424" y="708969"/>
            <a:chExt cx="2713473" cy="1469732"/>
          </a:xfrm>
        </p:grpSpPr>
        <p:pic>
          <p:nvPicPr>
            <p:cNvPr id="34" name="Picture 59" descr="https://gss3.bdstatic.com/-Po3dSag_xI4khGkpoWK1HF6hhy/baike/c0%3Dbaike116%2C5%2C5%2C116%2C38/sign=9fcc11b6cfbf6c81e33a24badd57da50/d000baa1cd11728b445e79fccbfcc3cec2fd2cf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9854" y="748772"/>
              <a:ext cx="2150196" cy="1429929"/>
            </a:xfrm>
            <a:prstGeom prst="rect">
              <a:avLst/>
            </a:prstGeom>
            <a:noFill/>
            <a:extLst>
              <a:ext uri="{909E8E84-426E-40DD-AFC4-6F175D3DCCD1}">
                <a14:hiddenFill xmlns:a14="http://schemas.microsoft.com/office/drawing/2010/main">
                  <a:solidFill>
                    <a:srgbClr val="FFFFFF"/>
                  </a:solidFill>
                </a14:hiddenFill>
              </a:ext>
            </a:extLst>
          </p:spPr>
        </p:pic>
        <p:sp>
          <p:nvSpPr>
            <p:cNvPr id="35" name="椭圆 34"/>
            <p:cNvSpPr/>
            <p:nvPr/>
          </p:nvSpPr>
          <p:spPr>
            <a:xfrm>
              <a:off x="6325424" y="708969"/>
              <a:ext cx="2713473" cy="1469732"/>
            </a:xfrm>
            <a:prstGeom prst="ellipse">
              <a:avLst/>
            </a:prstGeom>
            <a:solidFill>
              <a:srgbClr val="FF3300">
                <a:alpha val="10000"/>
              </a:srgbClr>
            </a:solidFill>
            <a:ln w="31750">
              <a:solidFill>
                <a:srgbClr val="FF3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49" name="组合 48"/>
          <p:cNvGrpSpPr/>
          <p:nvPr/>
        </p:nvGrpSpPr>
        <p:grpSpPr>
          <a:xfrm>
            <a:off x="744307" y="1379528"/>
            <a:ext cx="5804143" cy="546753"/>
            <a:chOff x="793919" y="1426109"/>
            <a:chExt cx="5804143" cy="546753"/>
          </a:xfrm>
        </p:grpSpPr>
        <p:sp>
          <p:nvSpPr>
            <p:cNvPr id="50" name="矩形 49"/>
            <p:cNvSpPr/>
            <p:nvPr/>
          </p:nvSpPr>
          <p:spPr>
            <a:xfrm>
              <a:off x="1255027" y="1426109"/>
              <a:ext cx="534303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人工神经元的数学模型</a:t>
              </a:r>
            </a:p>
          </p:txBody>
        </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sp>
        <p:nvSpPr>
          <p:cNvPr id="40" name="矩形: 圆角 104"/>
          <p:cNvSpPr/>
          <p:nvPr/>
        </p:nvSpPr>
        <p:spPr>
          <a:xfrm>
            <a:off x="8393841" y="4050530"/>
            <a:ext cx="2908907" cy="2550858"/>
          </a:xfrm>
          <a:prstGeom prst="roundRect">
            <a:avLst/>
          </a:prstGeom>
          <a:solidFill>
            <a:schemeClr val="bg1"/>
          </a:solidFill>
          <a:ln w="254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grpSp>
        <p:nvGrpSpPr>
          <p:cNvPr id="42" name="组合 41"/>
          <p:cNvGrpSpPr/>
          <p:nvPr/>
        </p:nvGrpSpPr>
        <p:grpSpPr>
          <a:xfrm>
            <a:off x="8714580" y="4224335"/>
            <a:ext cx="2221677" cy="2263202"/>
            <a:chOff x="705917" y="3435681"/>
            <a:chExt cx="2268138" cy="2324578"/>
          </a:xfrm>
          <a:noFill/>
        </p:grpSpPr>
        <p:grpSp>
          <p:nvGrpSpPr>
            <p:cNvPr id="47" name="组合 46"/>
            <p:cNvGrpSpPr/>
            <p:nvPr/>
          </p:nvGrpSpPr>
          <p:grpSpPr>
            <a:xfrm>
              <a:off x="705917" y="3546173"/>
              <a:ext cx="2268138" cy="2214086"/>
              <a:chOff x="882869" y="2679545"/>
              <a:chExt cx="2268138" cy="2214086"/>
            </a:xfrm>
            <a:grpFill/>
          </p:grpSpPr>
          <p:sp>
            <p:nvSpPr>
              <p:cNvPr id="59" name="流程图: 接点 40"/>
              <p:cNvSpPr/>
              <p:nvPr/>
            </p:nvSpPr>
            <p:spPr>
              <a:xfrm>
                <a:off x="882869" y="2679545"/>
                <a:ext cx="442826" cy="430097"/>
              </a:xfrm>
              <a:prstGeom prst="flowChartConnector">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60" name="流程图: 接点 41"/>
              <p:cNvSpPr/>
              <p:nvPr/>
            </p:nvSpPr>
            <p:spPr>
              <a:xfrm>
                <a:off x="882869" y="3609989"/>
                <a:ext cx="442826" cy="430097"/>
              </a:xfrm>
              <a:prstGeom prst="flowChartConnector">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3" name="流程图: 接点 42"/>
              <p:cNvSpPr/>
              <p:nvPr/>
            </p:nvSpPr>
            <p:spPr>
              <a:xfrm>
                <a:off x="882869" y="4463534"/>
                <a:ext cx="442826" cy="430097"/>
              </a:xfrm>
              <a:prstGeom prst="flowChartConnector">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4" name="流程图: 接点 43"/>
              <p:cNvSpPr/>
              <p:nvPr/>
            </p:nvSpPr>
            <p:spPr>
              <a:xfrm>
                <a:off x="2396941" y="3214461"/>
                <a:ext cx="442826" cy="430097"/>
              </a:xfrm>
              <a:prstGeom prst="flowChartConnector">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65" name="直接箭头连接符 64"/>
              <p:cNvCxnSpPr>
                <a:stCxn id="59" idx="6"/>
                <a:endCxn id="64" idx="1"/>
              </p:cNvCxnSpPr>
              <p:nvPr/>
            </p:nvCxnSpPr>
            <p:spPr>
              <a:xfrm>
                <a:off x="1325695" y="2894594"/>
                <a:ext cx="1136097" cy="382853"/>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p:cNvCxnSpPr>
                <a:stCxn id="60" idx="6"/>
                <a:endCxn id="64" idx="2"/>
              </p:cNvCxnSpPr>
              <p:nvPr/>
            </p:nvCxnSpPr>
            <p:spPr>
              <a:xfrm flipV="1">
                <a:off x="1325695" y="3429510"/>
                <a:ext cx="1071246" cy="395528"/>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p:cNvCxnSpPr>
                <a:stCxn id="63" idx="6"/>
                <a:endCxn id="64" idx="3"/>
              </p:cNvCxnSpPr>
              <p:nvPr/>
            </p:nvCxnSpPr>
            <p:spPr>
              <a:xfrm flipV="1">
                <a:off x="1325695" y="3581572"/>
                <a:ext cx="1136097" cy="1097011"/>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p:cNvCxnSpPr>
                <a:stCxn id="64" idx="6"/>
              </p:cNvCxnSpPr>
              <p:nvPr/>
            </p:nvCxnSpPr>
            <p:spPr>
              <a:xfrm flipV="1">
                <a:off x="2839767" y="3421771"/>
                <a:ext cx="311240" cy="7739"/>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文本框 47"/>
                <p:cNvSpPr txBox="1"/>
                <p:nvPr/>
              </p:nvSpPr>
              <p:spPr>
                <a:xfrm>
                  <a:off x="1816363" y="3847621"/>
                  <a:ext cx="442826"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1816363" y="3847621"/>
                  <a:ext cx="442826"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1730512" y="4188860"/>
                  <a:ext cx="442826"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1730512" y="4188860"/>
                  <a:ext cx="442826"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1885554" y="4513062"/>
                  <a:ext cx="442826"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1885554" y="4513062"/>
                  <a:ext cx="442826"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1044382" y="3435681"/>
                  <a:ext cx="442826"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1044382" y="3435681"/>
                  <a:ext cx="442826"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1021976" y="4328396"/>
                  <a:ext cx="442826"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1021976" y="4328396"/>
                  <a:ext cx="442826"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967891" y="5062603"/>
                  <a:ext cx="442826"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967891" y="5062603"/>
                  <a:ext cx="442826"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grpSp>
      <p:grpSp>
        <p:nvGrpSpPr>
          <p:cNvPr id="43" name="组合 42"/>
          <p:cNvGrpSpPr/>
          <p:nvPr/>
        </p:nvGrpSpPr>
        <p:grpSpPr>
          <a:xfrm>
            <a:off x="10190398" y="4917511"/>
            <a:ext cx="409838" cy="277530"/>
            <a:chOff x="10373210" y="3344429"/>
            <a:chExt cx="629169" cy="408385"/>
          </a:xfrm>
          <a:noFill/>
        </p:grpSpPr>
        <p:cxnSp>
          <p:nvCxnSpPr>
            <p:cNvPr id="44" name="直接连接符 43"/>
            <p:cNvCxnSpPr/>
            <p:nvPr/>
          </p:nvCxnSpPr>
          <p:spPr>
            <a:xfrm>
              <a:off x="10732886" y="3403093"/>
              <a:ext cx="0" cy="305711"/>
            </a:xfrm>
            <a:prstGeom prst="line">
              <a:avLst/>
            </a:prstGeom>
            <a:grpFill/>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45" name="文本框 44"/>
                <p:cNvSpPr txBox="1"/>
                <p:nvPr/>
              </p:nvSpPr>
              <p:spPr>
                <a:xfrm>
                  <a:off x="10373210" y="3359082"/>
                  <a:ext cx="494419" cy="393732"/>
                </a:xfrm>
                <a:prstGeom prst="rect">
                  <a:avLst/>
                </a:prstGeom>
                <a:grp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accent6"/>
                            </a:solidFill>
                            <a:latin typeface="Cambria Math" panose="02040503050406030204" pitchFamily="18" charset="0"/>
                            <a:ea typeface="Cambria Math" panose="02040503050406030204" pitchFamily="18" charset="0"/>
                          </a:rPr>
                          <m:t>Σ</m:t>
                        </m:r>
                      </m:oMath>
                    </m:oMathPara>
                  </a14:m>
                  <a:endParaRPr lang="zh-CN" altLang="en-US" sz="2400" dirty="0">
                    <a:solidFill>
                      <a:srgbClr val="00B050"/>
                    </a:solidFill>
                  </a:endParaRPr>
                </a:p>
              </p:txBody>
            </p:sp>
          </mc:Choice>
          <mc:Fallback xmlns="">
            <p:sp>
              <p:nvSpPr>
                <p:cNvPr id="143" name="文本框 142"/>
                <p:cNvSpPr txBox="1">
                  <a:spLocks noRot="1" noChangeAspect="1" noMove="1" noResize="1" noEditPoints="1" noAdjustHandles="1" noChangeArrowheads="1" noChangeShapeType="1" noTextEdit="1"/>
                </p:cNvSpPr>
                <p:nvPr/>
              </p:nvSpPr>
              <p:spPr>
                <a:xfrm>
                  <a:off x="10373210" y="3359082"/>
                  <a:ext cx="494419" cy="393732"/>
                </a:xfrm>
                <a:prstGeom prst="rect">
                  <a:avLst/>
                </a:prstGeom>
                <a:blipFill rotWithShape="1">
                  <a:blip r:embed="rId5"/>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0714740" y="3344429"/>
                  <a:ext cx="287639" cy="393732"/>
                </a:xfrm>
                <a:prstGeom prst="rect">
                  <a:avLst/>
                </a:prstGeom>
                <a:grp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𝑓</m:t>
                        </m:r>
                      </m:oMath>
                    </m:oMathPara>
                  </a14:m>
                  <a:endParaRPr lang="zh-CN" altLang="en-US" sz="2400" dirty="0">
                    <a:solidFill>
                      <a:schemeClr val="accent6"/>
                    </a:solidFill>
                  </a:endParaRPr>
                </a:p>
              </p:txBody>
            </p:sp>
          </mc:Choice>
          <mc:Fallback xmlns="">
            <p:sp>
              <p:nvSpPr>
                <p:cNvPr id="144" name="文本框 143"/>
                <p:cNvSpPr txBox="1">
                  <a:spLocks noRot="1" noChangeAspect="1" noMove="1" noResize="1" noEditPoints="1" noAdjustHandles="1" noChangeArrowheads="1" noChangeShapeType="1" noTextEdit="1"/>
                </p:cNvSpPr>
                <p:nvPr/>
              </p:nvSpPr>
              <p:spPr>
                <a:xfrm>
                  <a:off x="10714740" y="3344429"/>
                  <a:ext cx="287639" cy="393732"/>
                </a:xfrm>
                <a:prstGeom prst="rect">
                  <a:avLst/>
                </a:prstGeom>
                <a:blipFill rotWithShape="1">
                  <a:blip r:embed="rId5"/>
                  <a:stretch>
                    <a:fillRect l="-36364" r="-31818" b="-35000"/>
                  </a:stretch>
                </a:blipFill>
              </p:spPr>
              <p:txBody>
                <a:bodyPr/>
                <a:lstStyle/>
                <a:p>
                  <a:r>
                    <a:rPr lang="zh-CN" altLang="en-US">
                      <a:noFill/>
                    </a:rPr>
                    <a:t> </a:t>
                  </a:r>
                  <a:endParaRPr lang="zh-CN" altLang="en-US">
                    <a:noFill/>
                  </a:endParaRPr>
                </a:p>
              </p:txBody>
            </p:sp>
          </mc:Fallback>
        </mc:AlternateContent>
      </p:grpSp>
      <p:sp>
        <p:nvSpPr>
          <p:cNvPr id="70" name="矩形: 圆角 105"/>
          <p:cNvSpPr/>
          <p:nvPr/>
        </p:nvSpPr>
        <p:spPr>
          <a:xfrm>
            <a:off x="10148428" y="3569828"/>
            <a:ext cx="1475059" cy="858124"/>
          </a:xfrm>
          <a:prstGeom prst="roundRect">
            <a:avLst/>
          </a:prstGeom>
          <a:solidFill>
            <a:schemeClr val="bg1"/>
          </a:solidFill>
          <a:ln w="2540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solidFill>
                  <a:schemeClr val="accent5"/>
                </a:solidFill>
                <a:latin typeface="微软雅黑" panose="020B0503020204020204" pitchFamily="34" charset="-122"/>
                <a:ea typeface="微软雅黑" panose="020B0503020204020204" pitchFamily="34" charset="-122"/>
              </a:rPr>
              <a:t>之后的神经元均会以这种形式表示</a:t>
            </a:r>
          </a:p>
        </p:txBody>
      </p:sp>
      <p:grpSp>
        <p:nvGrpSpPr>
          <p:cNvPr id="72" name="组合 71"/>
          <p:cNvGrpSpPr/>
          <p:nvPr/>
        </p:nvGrpSpPr>
        <p:grpSpPr>
          <a:xfrm>
            <a:off x="8622886" y="1147271"/>
            <a:ext cx="2450816" cy="2550857"/>
            <a:chOff x="7713118" y="863777"/>
            <a:chExt cx="2617128" cy="2515585"/>
          </a:xfrm>
        </p:grpSpPr>
        <p:sp>
          <p:nvSpPr>
            <p:cNvPr id="73" name="流程图: 接点 93"/>
            <p:cNvSpPr/>
            <p:nvPr/>
          </p:nvSpPr>
          <p:spPr>
            <a:xfrm>
              <a:off x="7713118" y="1011330"/>
              <a:ext cx="510962" cy="412722"/>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74" name="流程图: 接点 94"/>
            <p:cNvSpPr/>
            <p:nvPr/>
          </p:nvSpPr>
          <p:spPr>
            <a:xfrm>
              <a:off x="7713118" y="1629907"/>
              <a:ext cx="510962" cy="412722"/>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5" name="流程图: 接点 95"/>
            <p:cNvSpPr/>
            <p:nvPr/>
          </p:nvSpPr>
          <p:spPr>
            <a:xfrm>
              <a:off x="7713118" y="2276625"/>
              <a:ext cx="510962" cy="412722"/>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6" name="流程图: 接点 96"/>
            <p:cNvSpPr/>
            <p:nvPr/>
          </p:nvSpPr>
          <p:spPr>
            <a:xfrm>
              <a:off x="9460155" y="1524637"/>
              <a:ext cx="510962" cy="412722"/>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77" name="直接箭头连接符 76"/>
            <p:cNvCxnSpPr>
              <a:stCxn id="73" idx="6"/>
              <a:endCxn id="76" idx="1"/>
            </p:cNvCxnSpPr>
            <p:nvPr/>
          </p:nvCxnSpPr>
          <p:spPr>
            <a:xfrm>
              <a:off x="8224080" y="1217692"/>
              <a:ext cx="1310904" cy="367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p:cNvCxnSpPr>
              <a:stCxn id="74" idx="6"/>
              <a:endCxn id="76" idx="2"/>
            </p:cNvCxnSpPr>
            <p:nvPr/>
          </p:nvCxnSpPr>
          <p:spPr>
            <a:xfrm flipV="1">
              <a:off x="8224080" y="1730998"/>
              <a:ext cx="1236075" cy="105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p:cNvCxnSpPr>
              <a:stCxn id="75" idx="6"/>
              <a:endCxn id="76" idx="3"/>
            </p:cNvCxnSpPr>
            <p:nvPr/>
          </p:nvCxnSpPr>
          <p:spPr>
            <a:xfrm flipV="1">
              <a:off x="8224080" y="1876917"/>
              <a:ext cx="1310904" cy="606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p:cNvCxnSpPr>
              <a:stCxn id="76" idx="6"/>
            </p:cNvCxnSpPr>
            <p:nvPr/>
          </p:nvCxnSpPr>
          <p:spPr>
            <a:xfrm flipV="1">
              <a:off x="9971117" y="1723572"/>
              <a:ext cx="359129" cy="7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1" name="文本框 80"/>
                <p:cNvSpPr txBox="1"/>
                <p:nvPr/>
              </p:nvSpPr>
              <p:spPr>
                <a:xfrm>
                  <a:off x="8994424" y="1300601"/>
                  <a:ext cx="510962" cy="354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88" name="文本框 87"/>
                <p:cNvSpPr txBox="1">
                  <a:spLocks noRot="1" noChangeAspect="1" noMove="1" noResize="1" noEditPoints="1" noAdjustHandles="1" noChangeArrowheads="1" noChangeShapeType="1" noTextEdit="1"/>
                </p:cNvSpPr>
                <p:nvPr/>
              </p:nvSpPr>
              <p:spPr>
                <a:xfrm>
                  <a:off x="8994424" y="1300601"/>
                  <a:ext cx="510962" cy="354412"/>
                </a:xfrm>
                <a:prstGeom prst="rect">
                  <a:avLst/>
                </a:prstGeom>
                <a:blipFill rotWithShape="1">
                  <a:blip r:embed="rId5"/>
                  <a:stretch>
                    <a:fillRect b="-169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8874692" y="1574657"/>
                  <a:ext cx="510962" cy="354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89" name="文本框 88"/>
                <p:cNvSpPr txBox="1">
                  <a:spLocks noRot="1" noChangeAspect="1" noMove="1" noResize="1" noEditPoints="1" noAdjustHandles="1" noChangeArrowheads="1" noChangeShapeType="1" noTextEdit="1"/>
                </p:cNvSpPr>
                <p:nvPr/>
              </p:nvSpPr>
              <p:spPr>
                <a:xfrm>
                  <a:off x="8874692" y="1574657"/>
                  <a:ext cx="510962" cy="354412"/>
                </a:xfrm>
                <a:prstGeom prst="rect">
                  <a:avLst/>
                </a:prstGeom>
                <a:blipFill rotWithShape="1">
                  <a:blip r:embed="rId5"/>
                  <a:stretch>
                    <a:fillRect b="-169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3" name="文本框 82"/>
                <p:cNvSpPr txBox="1"/>
                <p:nvPr/>
              </p:nvSpPr>
              <p:spPr>
                <a:xfrm>
                  <a:off x="9005850" y="1843375"/>
                  <a:ext cx="510962" cy="354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90" name="文本框 89"/>
                <p:cNvSpPr txBox="1">
                  <a:spLocks noRot="1" noChangeAspect="1" noMove="1" noResize="1" noEditPoints="1" noAdjustHandles="1" noChangeArrowheads="1" noChangeShapeType="1" noTextEdit="1"/>
                </p:cNvSpPr>
                <p:nvPr/>
              </p:nvSpPr>
              <p:spPr>
                <a:xfrm>
                  <a:off x="9005850" y="1843375"/>
                  <a:ext cx="510962" cy="354412"/>
                </a:xfrm>
                <a:prstGeom prst="rect">
                  <a:avLst/>
                </a:prstGeom>
                <a:blipFill rotWithShape="1">
                  <a:blip r:embed="rId5"/>
                  <a:stretch>
                    <a:fillRect b="-169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8094917" y="863777"/>
                  <a:ext cx="510962" cy="354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91" name="文本框 90"/>
                <p:cNvSpPr txBox="1">
                  <a:spLocks noRot="1" noChangeAspect="1" noMove="1" noResize="1" noEditPoints="1" noAdjustHandles="1" noChangeArrowheads="1" noChangeShapeType="1" noTextEdit="1"/>
                </p:cNvSpPr>
                <p:nvPr/>
              </p:nvSpPr>
              <p:spPr>
                <a:xfrm>
                  <a:off x="8094917" y="863777"/>
                  <a:ext cx="510962" cy="354412"/>
                </a:xfrm>
                <a:prstGeom prst="rect">
                  <a:avLst/>
                </a:prstGeom>
                <a:blipFill rotWithShape="1">
                  <a:blip r:embed="rId5"/>
                  <a:stretch>
                    <a:fillRect b="-169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5" name="文本框 104"/>
                <p:cNvSpPr txBox="1"/>
                <p:nvPr/>
              </p:nvSpPr>
              <p:spPr>
                <a:xfrm>
                  <a:off x="8101211" y="1432100"/>
                  <a:ext cx="510962" cy="354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92" name="文本框 91"/>
                <p:cNvSpPr txBox="1">
                  <a:spLocks noRot="1" noChangeAspect="1" noMove="1" noResize="1" noEditPoints="1" noAdjustHandles="1" noChangeArrowheads="1" noChangeShapeType="1" noTextEdit="1"/>
                </p:cNvSpPr>
                <p:nvPr/>
              </p:nvSpPr>
              <p:spPr>
                <a:xfrm>
                  <a:off x="8101211" y="1432100"/>
                  <a:ext cx="510962" cy="354412"/>
                </a:xfrm>
                <a:prstGeom prst="rect">
                  <a:avLst/>
                </a:prstGeom>
                <a:blipFill rotWithShape="1">
                  <a:blip r:embed="rId5"/>
                  <a:stretch>
                    <a:fillRect b="-169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6" name="文本框 105"/>
                <p:cNvSpPr txBox="1"/>
                <p:nvPr/>
              </p:nvSpPr>
              <p:spPr>
                <a:xfrm>
                  <a:off x="8067041" y="2083278"/>
                  <a:ext cx="510962" cy="354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93" name="文本框 92"/>
                <p:cNvSpPr txBox="1">
                  <a:spLocks noRot="1" noChangeAspect="1" noMove="1" noResize="1" noEditPoints="1" noAdjustHandles="1" noChangeArrowheads="1" noChangeShapeType="1" noTextEdit="1"/>
                </p:cNvSpPr>
                <p:nvPr/>
              </p:nvSpPr>
              <p:spPr>
                <a:xfrm>
                  <a:off x="8067041" y="2083278"/>
                  <a:ext cx="510962" cy="354412"/>
                </a:xfrm>
                <a:prstGeom prst="rect">
                  <a:avLst/>
                </a:prstGeom>
                <a:blipFill rotWithShape="1">
                  <a:blip r:embed="rId5"/>
                  <a:stretch>
                    <a:fillRect b="-1695"/>
                  </a:stretch>
                </a:blipFill>
              </p:spPr>
              <p:txBody>
                <a:bodyPr/>
                <a:lstStyle/>
                <a:p>
                  <a:r>
                    <a:rPr lang="zh-CN" altLang="en-US">
                      <a:noFill/>
                    </a:rPr>
                    <a:t> </a:t>
                  </a:r>
                  <a:endParaRPr lang="zh-CN" altLang="en-US">
                    <a:noFill/>
                  </a:endParaRPr>
                </a:p>
              </p:txBody>
            </p:sp>
          </mc:Fallback>
        </mc:AlternateContent>
        <p:cxnSp>
          <p:nvCxnSpPr>
            <p:cNvPr id="107" name="直接连接符 106"/>
            <p:cNvCxnSpPr/>
            <p:nvPr/>
          </p:nvCxnSpPr>
          <p:spPr>
            <a:xfrm>
              <a:off x="9727621" y="1627808"/>
              <a:ext cx="0" cy="204769"/>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08" name="文本框 107"/>
                <p:cNvSpPr txBox="1"/>
                <p:nvPr/>
              </p:nvSpPr>
              <p:spPr>
                <a:xfrm>
                  <a:off x="9451626" y="1598329"/>
                  <a:ext cx="379389" cy="2637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accent6"/>
                            </a:solidFill>
                            <a:latin typeface="Cambria Math" panose="02040503050406030204" pitchFamily="18" charset="0"/>
                            <a:ea typeface="Cambria Math" panose="02040503050406030204" pitchFamily="18" charset="0"/>
                          </a:rPr>
                          <m:t>Σ</m:t>
                        </m:r>
                      </m:oMath>
                    </m:oMathPara>
                  </a14:m>
                  <a:endParaRPr lang="zh-CN" altLang="en-US" sz="2400" dirty="0">
                    <a:solidFill>
                      <a:srgbClr val="00B050"/>
                    </a:solidFill>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9451626" y="1598329"/>
                  <a:ext cx="379389" cy="263726"/>
                </a:xfrm>
                <a:prstGeom prst="rect">
                  <a:avLst/>
                </a:prstGeom>
                <a:blipFill rotWithShape="1">
                  <a:blip r:embed="rId5"/>
                  <a:stretch>
                    <a:fillRect l="-5172" r="-1724" b="-47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9" name="文本框 108"/>
                <p:cNvSpPr txBox="1"/>
                <p:nvPr/>
              </p:nvSpPr>
              <p:spPr>
                <a:xfrm>
                  <a:off x="9713696" y="1588514"/>
                  <a:ext cx="220718" cy="2637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𝑓</m:t>
                        </m:r>
                      </m:oMath>
                    </m:oMathPara>
                  </a14:m>
                  <a:endParaRPr lang="zh-CN" altLang="en-US" sz="2400" dirty="0">
                    <a:solidFill>
                      <a:schemeClr val="accent6"/>
                    </a:solidFill>
                  </a:endParaRPr>
                </a:p>
              </p:txBody>
            </p:sp>
          </mc:Choice>
          <mc:Fallback xmlns="">
            <p:sp>
              <p:nvSpPr>
                <p:cNvPr id="86" name="文本框 85"/>
                <p:cNvSpPr txBox="1">
                  <a:spLocks noRot="1" noChangeAspect="1" noMove="1" noResize="1" noEditPoints="1" noAdjustHandles="1" noChangeArrowheads="1" noChangeShapeType="1" noTextEdit="1"/>
                </p:cNvSpPr>
                <p:nvPr/>
              </p:nvSpPr>
              <p:spPr>
                <a:xfrm>
                  <a:off x="9713696" y="1588514"/>
                  <a:ext cx="220718" cy="263726"/>
                </a:xfrm>
                <a:prstGeom prst="rect">
                  <a:avLst/>
                </a:prstGeom>
                <a:blipFill rotWithShape="1">
                  <a:blip r:embed="rId5"/>
                  <a:stretch>
                    <a:fillRect l="-61765" r="-55882" b="-84091"/>
                  </a:stretch>
                </a:blipFill>
              </p:spPr>
              <p:txBody>
                <a:bodyPr/>
                <a:lstStyle/>
                <a:p>
                  <a:r>
                    <a:rPr lang="zh-CN" altLang="en-US">
                      <a:noFill/>
                    </a:rPr>
                    <a:t> </a:t>
                  </a:r>
                  <a:endParaRPr lang="zh-CN" altLang="en-US">
                    <a:noFill/>
                  </a:endParaRPr>
                </a:p>
              </p:txBody>
            </p:sp>
          </mc:Fallback>
        </mc:AlternateContent>
        <p:sp>
          <p:nvSpPr>
            <p:cNvPr id="110" name="流程图: 接点 101"/>
            <p:cNvSpPr/>
            <p:nvPr/>
          </p:nvSpPr>
          <p:spPr>
            <a:xfrm>
              <a:off x="7713118" y="2966640"/>
              <a:ext cx="510962" cy="412722"/>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200" dirty="0">
                <a:solidFill>
                  <a:schemeClr val="accent2"/>
                </a:solidFill>
              </a:endParaRPr>
            </a:p>
          </p:txBody>
        </p:sp>
        <p:cxnSp>
          <p:nvCxnSpPr>
            <p:cNvPr id="111" name="直接箭头连接符 110"/>
            <p:cNvCxnSpPr>
              <a:stCxn id="110" idx="6"/>
              <a:endCxn id="76" idx="4"/>
            </p:cNvCxnSpPr>
            <p:nvPr/>
          </p:nvCxnSpPr>
          <p:spPr>
            <a:xfrm flipV="1">
              <a:off x="8224080" y="1937359"/>
              <a:ext cx="1491556" cy="12356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2" name="文本框 111"/>
                <p:cNvSpPr txBox="1"/>
                <p:nvPr/>
              </p:nvSpPr>
              <p:spPr>
                <a:xfrm>
                  <a:off x="9317595" y="1913132"/>
                  <a:ext cx="5109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2"/>
                            </a:solidFill>
                            <a:latin typeface="Cambria Math" panose="02040503050406030204" pitchFamily="18" charset="0"/>
                          </a:rPr>
                          <m:t>𝑏</m:t>
                        </m:r>
                      </m:oMath>
                    </m:oMathPara>
                  </a14:m>
                  <a:endParaRPr lang="zh-CN" altLang="en-US" dirty="0">
                    <a:solidFill>
                      <a:schemeClr val="accent2"/>
                    </a:solidFill>
                  </a:endParaRPr>
                </a:p>
              </p:txBody>
            </p:sp>
          </mc:Choice>
          <mc:Fallback xmlns="">
            <p:sp>
              <p:nvSpPr>
                <p:cNvPr id="103" name="文本框 102"/>
                <p:cNvSpPr txBox="1">
                  <a:spLocks noRot="1" noChangeAspect="1" noMove="1" noResize="1" noEditPoints="1" noAdjustHandles="1" noChangeArrowheads="1" noChangeShapeType="1" noTextEdit="1"/>
                </p:cNvSpPr>
                <p:nvPr/>
              </p:nvSpPr>
              <p:spPr>
                <a:xfrm>
                  <a:off x="9317595" y="1913132"/>
                  <a:ext cx="510962"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8111159" y="2862320"/>
                  <a:ext cx="51096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accent2"/>
                            </a:solidFill>
                            <a:latin typeface="Cambria Math" panose="02040503050406030204" pitchFamily="18" charset="0"/>
                          </a:rPr>
                          <m:t>+</m:t>
                        </m:r>
                        <m:r>
                          <a:rPr lang="en-US" altLang="zh-CN" sz="1600" b="0" i="1" smtClean="0">
                            <a:solidFill>
                              <a:schemeClr val="accent2"/>
                            </a:solidFill>
                            <a:latin typeface="Cambria Math" panose="02040503050406030204" pitchFamily="18" charset="0"/>
                          </a:rPr>
                          <m:t>1</m:t>
                        </m:r>
                      </m:oMath>
                    </m:oMathPara>
                  </a14:m>
                  <a:endParaRPr lang="zh-CN" altLang="en-US" sz="1600" dirty="0"/>
                </a:p>
              </p:txBody>
            </p:sp>
          </mc:Choice>
          <mc:Fallback xmlns="">
            <p:sp>
              <p:nvSpPr>
                <p:cNvPr id="104" name="文本框 103"/>
                <p:cNvSpPr txBox="1">
                  <a:spLocks noRot="1" noChangeAspect="1" noMove="1" noResize="1" noEditPoints="1" noAdjustHandles="1" noChangeArrowheads="1" noChangeShapeType="1" noTextEdit="1"/>
                </p:cNvSpPr>
                <p:nvPr/>
              </p:nvSpPr>
              <p:spPr>
                <a:xfrm>
                  <a:off x="8111159" y="2862320"/>
                  <a:ext cx="510962" cy="33855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68375" y="4981808"/>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Python</a:t>
            </a:r>
            <a:r>
              <a:rPr lang="zh-CN" altLang="en-US" sz="2800" dirty="0">
                <a:solidFill>
                  <a:schemeClr val="tx1"/>
                </a:solidFill>
                <a:latin typeface="微软雅黑" panose="020B0503020204020204" pitchFamily="34" charset="-122"/>
                <a:ea typeface="微软雅黑" panose="020B0503020204020204" pitchFamily="34" charset="-122"/>
              </a:rPr>
              <a:t>基础知识</a:t>
            </a:r>
          </a:p>
        </p:txBody>
      </p:sp>
      <p:sp>
        <p:nvSpPr>
          <p:cNvPr id="3" name="椭圆 2"/>
          <p:cNvSpPr/>
          <p:nvPr/>
        </p:nvSpPr>
        <p:spPr>
          <a:xfrm>
            <a:off x="1719253" y="4928434"/>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10" name="圆角矩形 9"/>
          <p:cNvSpPr/>
          <p:nvPr/>
        </p:nvSpPr>
        <p:spPr>
          <a:xfrm>
            <a:off x="2068374" y="166529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深度学习平台</a:t>
            </a:r>
          </a:p>
        </p:txBody>
      </p:sp>
      <p:sp>
        <p:nvSpPr>
          <p:cNvPr id="11" name="椭圆 10"/>
          <p:cNvSpPr/>
          <p:nvPr/>
        </p:nvSpPr>
        <p:spPr>
          <a:xfrm>
            <a:off x="1719253" y="161191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2" name="圆角矩形 11"/>
          <p:cNvSpPr/>
          <p:nvPr/>
        </p:nvSpPr>
        <p:spPr>
          <a:xfrm>
            <a:off x="2068375" y="280723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深度学习基础</a:t>
            </a:r>
          </a:p>
        </p:txBody>
      </p:sp>
      <p:sp>
        <p:nvSpPr>
          <p:cNvPr id="13" name="椭圆 12"/>
          <p:cNvSpPr/>
          <p:nvPr/>
        </p:nvSpPr>
        <p:spPr>
          <a:xfrm>
            <a:off x="1719253" y="275386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4" name="圆角矩形 13"/>
          <p:cNvSpPr/>
          <p:nvPr/>
        </p:nvSpPr>
        <p:spPr>
          <a:xfrm>
            <a:off x="2068375" y="389581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自然语言处理基础</a:t>
            </a:r>
          </a:p>
        </p:txBody>
      </p:sp>
      <p:sp>
        <p:nvSpPr>
          <p:cNvPr id="15" name="椭圆 14"/>
          <p:cNvSpPr/>
          <p:nvPr/>
        </p:nvSpPr>
        <p:spPr>
          <a:xfrm>
            <a:off x="1719253" y="384243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 name="矩形 1"/>
          <p:cNvSpPr/>
          <p:nvPr/>
        </p:nvSpPr>
        <p:spPr>
          <a:xfrm>
            <a:off x="1719253" y="336030"/>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496473" y="2838150"/>
            <a:ext cx="394700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深度学习概述</a:t>
            </a:r>
            <a:endParaRPr lang="en-US" altLang="zh-CN" dirty="0"/>
          </a:p>
          <a:p>
            <a:r>
              <a:rPr lang="zh-CN" altLang="en-US" dirty="0"/>
              <a:t>深度学习入门知识</a:t>
            </a:r>
          </a:p>
        </p:txBody>
      </p:sp>
      <p:sp>
        <p:nvSpPr>
          <p:cNvPr id="21" name="文本框 20"/>
          <p:cNvSpPr txBox="1"/>
          <p:nvPr/>
        </p:nvSpPr>
        <p:spPr>
          <a:xfrm>
            <a:off x="6496473" y="3926722"/>
            <a:ext cx="3947002"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自然语言处理概述</a:t>
            </a:r>
            <a:endParaRPr lang="en-US" altLang="zh-CN" dirty="0"/>
          </a:p>
          <a:p>
            <a:r>
              <a:rPr lang="zh-CN" altLang="en-US" dirty="0"/>
              <a:t>自然语言处理入门知识</a:t>
            </a:r>
          </a:p>
        </p:txBody>
      </p:sp>
      <p:sp>
        <p:nvSpPr>
          <p:cNvPr id="22" name="文本框 21"/>
          <p:cNvSpPr txBox="1"/>
          <p:nvPr/>
        </p:nvSpPr>
        <p:spPr>
          <a:xfrm>
            <a:off x="6496479" y="5012720"/>
            <a:ext cx="3946995"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概述、基础语法</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机器学习常用库</a:t>
            </a:r>
          </a:p>
        </p:txBody>
      </p:sp>
      <p:sp>
        <p:nvSpPr>
          <p:cNvPr id="23" name="文本框 22"/>
          <p:cNvSpPr txBox="1"/>
          <p:nvPr/>
        </p:nvSpPr>
        <p:spPr>
          <a:xfrm>
            <a:off x="6496472" y="1696204"/>
            <a:ext cx="516395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飞桨</a:t>
            </a:r>
            <a:r>
              <a:rPr lang="en-US" altLang="zh-CN" sz="2000" dirty="0">
                <a:latin typeface="微软雅黑" panose="020B0503020204020204" pitchFamily="34" charset="-122"/>
                <a:ea typeface="微软雅黑" panose="020B0503020204020204" pitchFamily="34" charset="-122"/>
              </a:rPr>
              <a:t>PaddlePaddle</a:t>
            </a:r>
          </a:p>
          <a:p>
            <a:r>
              <a:rPr lang="en-US" altLang="zh-CN" sz="2000" dirty="0">
                <a:latin typeface="微软雅黑" panose="020B0503020204020204" pitchFamily="34" charset="-122"/>
                <a:ea typeface="微软雅黑" panose="020B0503020204020204" pitchFamily="34" charset="-122"/>
              </a:rPr>
              <a:t>AI Studio</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40852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神经元</a:t>
            </a:r>
          </a:p>
        </p:txBody>
      </p:sp>
      <p:grpSp>
        <p:nvGrpSpPr>
          <p:cNvPr id="70" name="组合 69"/>
          <p:cNvGrpSpPr/>
          <p:nvPr/>
        </p:nvGrpSpPr>
        <p:grpSpPr>
          <a:xfrm>
            <a:off x="744307" y="1379528"/>
            <a:ext cx="5804143" cy="546753"/>
            <a:chOff x="793919" y="1426109"/>
            <a:chExt cx="5804143" cy="546753"/>
          </a:xfrm>
        </p:grpSpPr>
        <p:sp>
          <p:nvSpPr>
            <p:cNvPr id="71" name="矩形 70"/>
            <p:cNvSpPr/>
            <p:nvPr/>
          </p:nvSpPr>
          <p:spPr>
            <a:xfrm>
              <a:off x="1255027" y="1426109"/>
              <a:ext cx="534303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激活函数</a:t>
              </a:r>
            </a:p>
          </p:txBody>
        </p:sp>
        <p:pic>
          <p:nvPicPr>
            <p:cNvPr id="72" name="图片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grpSp>
        <p:nvGrpSpPr>
          <p:cNvPr id="4" name="组合 3"/>
          <p:cNvGrpSpPr/>
          <p:nvPr/>
        </p:nvGrpSpPr>
        <p:grpSpPr>
          <a:xfrm>
            <a:off x="3366934" y="1628373"/>
            <a:ext cx="2215214" cy="1355493"/>
            <a:chOff x="6325424" y="708969"/>
            <a:chExt cx="2713473" cy="1469732"/>
          </a:xfrm>
        </p:grpSpPr>
        <p:pic>
          <p:nvPicPr>
            <p:cNvPr id="30" name="Picture 59" descr="https://gss3.bdstatic.com/-Po3dSag_xI4khGkpoWK1HF6hhy/baike/c0%3Dbaike116%2C5%2C5%2C116%2C38/sign=9fcc11b6cfbf6c81e33a24badd57da50/d000baa1cd11728b445e79fccbfcc3cec2fd2cf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9854" y="748772"/>
              <a:ext cx="2150196" cy="1429929"/>
            </a:xfrm>
            <a:prstGeom prst="rect">
              <a:avLst/>
            </a:prstGeom>
            <a:noFill/>
            <a:extLst>
              <a:ext uri="{909E8E84-426E-40DD-AFC4-6F175D3DCCD1}">
                <a14:hiddenFill xmlns:a14="http://schemas.microsoft.com/office/drawing/2010/main">
                  <a:solidFill>
                    <a:srgbClr val="FFFFFF"/>
                  </a:solidFill>
                </a14:hiddenFill>
              </a:ext>
            </a:extLst>
          </p:spPr>
        </p:pic>
        <p:sp>
          <p:nvSpPr>
            <p:cNvPr id="31" name="椭圆 30"/>
            <p:cNvSpPr/>
            <p:nvPr/>
          </p:nvSpPr>
          <p:spPr>
            <a:xfrm>
              <a:off x="6325424" y="708969"/>
              <a:ext cx="2713473" cy="1469732"/>
            </a:xfrm>
            <a:prstGeom prst="ellipse">
              <a:avLst/>
            </a:prstGeom>
            <a:solidFill>
              <a:srgbClr val="FF3300">
                <a:alpha val="10000"/>
              </a:srgbClr>
            </a:solidFill>
            <a:ln w="31750">
              <a:solidFill>
                <a:srgbClr val="FF3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32" name="组合 32"/>
          <p:cNvGrpSpPr/>
          <p:nvPr/>
        </p:nvGrpSpPr>
        <p:grpSpPr>
          <a:xfrm>
            <a:off x="5263982" y="1523999"/>
            <a:ext cx="6431927" cy="720768"/>
            <a:chOff x="6540082" y="4165871"/>
            <a:chExt cx="5123505" cy="1317024"/>
          </a:xfrm>
        </p:grpSpPr>
        <p:sp>
          <p:nvSpPr>
            <p:cNvPr id="33" name="圆角矩形 104"/>
            <p:cNvSpPr/>
            <p:nvPr/>
          </p:nvSpPr>
          <p:spPr>
            <a:xfrm>
              <a:off x="6793525" y="4165871"/>
              <a:ext cx="4870062" cy="131702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7030A0"/>
                  </a:solidFill>
                  <a:latin typeface="微软雅黑" panose="020B0503020204020204" pitchFamily="34" charset="-122"/>
                  <a:ea typeface="微软雅黑" panose="020B0503020204020204" pitchFamily="34" charset="-122"/>
                </a:rPr>
                <a:t>        优化算法无法优化含有这样函数的模型，所以一般情</a:t>
              </a:r>
              <a:endParaRPr lang="en-US" altLang="zh-CN" dirty="0">
                <a:solidFill>
                  <a:srgbClr val="7030A0"/>
                </a:solidFill>
                <a:latin typeface="微软雅黑" panose="020B0503020204020204" pitchFamily="34" charset="-122"/>
                <a:ea typeface="微软雅黑" panose="020B0503020204020204" pitchFamily="34" charset="-122"/>
              </a:endParaRPr>
            </a:p>
            <a:p>
              <a:r>
                <a:rPr lang="en-US" altLang="zh-CN" dirty="0">
                  <a:solidFill>
                    <a:srgbClr val="7030A0"/>
                  </a:solidFill>
                  <a:latin typeface="微软雅黑" panose="020B0503020204020204" pitchFamily="34" charset="-122"/>
                  <a:ea typeface="微软雅黑" panose="020B0503020204020204" pitchFamily="34" charset="-122"/>
                </a:rPr>
                <a:t>        </a:t>
              </a:r>
              <a:r>
                <a:rPr lang="zh-CN" altLang="en-US" dirty="0">
                  <a:solidFill>
                    <a:srgbClr val="7030A0"/>
                  </a:solidFill>
                  <a:latin typeface="微软雅黑" panose="020B0503020204020204" pitchFamily="34" charset="-122"/>
                  <a:ea typeface="微软雅黑" panose="020B0503020204020204" pitchFamily="34" charset="-122"/>
                </a:rPr>
                <a:t>形下，会使用近似代替的激活函数</a:t>
              </a:r>
            </a:p>
          </p:txBody>
        </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0082" y="4165871"/>
              <a:ext cx="597876" cy="1317024"/>
            </a:xfrm>
            <a:prstGeom prst="rect">
              <a:avLst/>
            </a:prstGeom>
          </p:spPr>
        </p:pic>
      </p:grpSp>
      <p:grpSp>
        <p:nvGrpSpPr>
          <p:cNvPr id="35" name="组合 32"/>
          <p:cNvGrpSpPr/>
          <p:nvPr/>
        </p:nvGrpSpPr>
        <p:grpSpPr>
          <a:xfrm>
            <a:off x="5263982" y="2389782"/>
            <a:ext cx="6431927" cy="720768"/>
            <a:chOff x="6540082" y="4165871"/>
            <a:chExt cx="5123505" cy="1317024"/>
          </a:xfrm>
        </p:grpSpPr>
        <p:sp>
          <p:nvSpPr>
            <p:cNvPr id="36" name="圆角矩形 104"/>
            <p:cNvSpPr/>
            <p:nvPr/>
          </p:nvSpPr>
          <p:spPr>
            <a:xfrm>
              <a:off x="6793525" y="4165871"/>
              <a:ext cx="4870062" cy="131702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7030A0"/>
                  </a:solidFill>
                  <a:latin typeface="微软雅黑" panose="020B0503020204020204" pitchFamily="34" charset="-122"/>
                  <a:ea typeface="微软雅黑" panose="020B0503020204020204" pitchFamily="34" charset="-122"/>
                </a:rPr>
                <a:t>        </a:t>
              </a:r>
              <a:r>
                <a:rPr lang="zh-CN" altLang="en-US" dirty="0">
                  <a:solidFill>
                    <a:srgbClr val="7030A0"/>
                  </a:solidFill>
                  <a:latin typeface="微软雅黑" panose="020B0503020204020204" pitchFamily="34" charset="-122"/>
                  <a:ea typeface="微软雅黑" panose="020B0503020204020204" pitchFamily="34" charset="-122"/>
                </a:rPr>
                <a:t>激活函数必须是非线性的原因、为什么优</a:t>
              </a:r>
              <a:endParaRPr lang="en-US" altLang="zh-CN" dirty="0">
                <a:solidFill>
                  <a:srgbClr val="7030A0"/>
                </a:solidFill>
                <a:latin typeface="微软雅黑" panose="020B0503020204020204" pitchFamily="34" charset="-122"/>
                <a:ea typeface="微软雅黑" panose="020B0503020204020204" pitchFamily="34" charset="-122"/>
              </a:endParaRPr>
            </a:p>
            <a:p>
              <a:r>
                <a:rPr lang="en-US" altLang="zh-CN" dirty="0">
                  <a:solidFill>
                    <a:srgbClr val="7030A0"/>
                  </a:solidFill>
                  <a:latin typeface="微软雅黑" panose="020B0503020204020204" pitchFamily="34" charset="-122"/>
                  <a:ea typeface="微软雅黑" panose="020B0503020204020204" pitchFamily="34" charset="-122"/>
                </a:rPr>
                <a:t>        </a:t>
              </a:r>
              <a:r>
                <a:rPr lang="zh-CN" altLang="en-US" dirty="0">
                  <a:solidFill>
                    <a:srgbClr val="7030A0"/>
                  </a:solidFill>
                  <a:latin typeface="微软雅黑" panose="020B0503020204020204" pitchFamily="34" charset="-122"/>
                  <a:ea typeface="微软雅黑" panose="020B0503020204020204" pitchFamily="34" charset="-122"/>
                </a:rPr>
                <a:t>化算法不能优化这样的函数的原因将在后续讲解</a:t>
              </a:r>
            </a:p>
          </p:txBody>
        </p:sp>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0082" y="4165871"/>
              <a:ext cx="597876" cy="1317024"/>
            </a:xfrm>
            <a:prstGeom prst="rect">
              <a:avLst/>
            </a:prstGeom>
          </p:spPr>
        </p:pic>
      </p:grpSp>
      <p:grpSp>
        <p:nvGrpSpPr>
          <p:cNvPr id="15" name="组合 14"/>
          <p:cNvGrpSpPr/>
          <p:nvPr/>
        </p:nvGrpSpPr>
        <p:grpSpPr>
          <a:xfrm>
            <a:off x="1742308" y="3255565"/>
            <a:ext cx="1980165" cy="1276496"/>
            <a:chOff x="4283540" y="3760723"/>
            <a:chExt cx="2057400" cy="1752600"/>
          </a:xfrm>
        </p:grpSpPr>
        <p:sp>
          <p:nvSpPr>
            <p:cNvPr id="16" name="object 31"/>
            <p:cNvSpPr/>
            <p:nvPr/>
          </p:nvSpPr>
          <p:spPr>
            <a:xfrm>
              <a:off x="4283540" y="4713223"/>
              <a:ext cx="1600200" cy="76200"/>
            </a:xfrm>
            <a:custGeom>
              <a:avLst/>
              <a:gdLst/>
              <a:ahLst/>
              <a:cxnLst/>
              <a:rect l="l" t="t" r="r" b="b"/>
              <a:pathLst>
                <a:path w="1600200" h="76200">
                  <a:moveTo>
                    <a:pt x="1473200" y="0"/>
                  </a:moveTo>
                  <a:lnTo>
                    <a:pt x="1473200" y="76200"/>
                  </a:lnTo>
                  <a:lnTo>
                    <a:pt x="1568450" y="47625"/>
                  </a:lnTo>
                  <a:lnTo>
                    <a:pt x="1485900" y="47625"/>
                  </a:lnTo>
                  <a:lnTo>
                    <a:pt x="1485900" y="28575"/>
                  </a:lnTo>
                  <a:lnTo>
                    <a:pt x="1568450" y="28575"/>
                  </a:lnTo>
                  <a:lnTo>
                    <a:pt x="1473200" y="0"/>
                  </a:lnTo>
                  <a:close/>
                </a:path>
                <a:path w="1600200" h="76200">
                  <a:moveTo>
                    <a:pt x="1473200" y="28575"/>
                  </a:moveTo>
                  <a:lnTo>
                    <a:pt x="0" y="28575"/>
                  </a:lnTo>
                  <a:lnTo>
                    <a:pt x="0" y="47625"/>
                  </a:lnTo>
                  <a:lnTo>
                    <a:pt x="1473200" y="47625"/>
                  </a:lnTo>
                  <a:lnTo>
                    <a:pt x="1473200" y="28575"/>
                  </a:lnTo>
                  <a:close/>
                </a:path>
                <a:path w="1600200" h="76200">
                  <a:moveTo>
                    <a:pt x="1568450" y="28575"/>
                  </a:moveTo>
                  <a:lnTo>
                    <a:pt x="1485900" y="28575"/>
                  </a:lnTo>
                  <a:lnTo>
                    <a:pt x="1485900" y="47625"/>
                  </a:lnTo>
                  <a:lnTo>
                    <a:pt x="1568450" y="47625"/>
                  </a:lnTo>
                  <a:lnTo>
                    <a:pt x="1600200" y="38100"/>
                  </a:lnTo>
                  <a:lnTo>
                    <a:pt x="1568450" y="28575"/>
                  </a:lnTo>
                  <a:close/>
                </a:path>
              </a:pathLst>
            </a:custGeom>
            <a:solidFill>
              <a:srgbClr val="333333"/>
            </a:solidFill>
          </p:spPr>
          <p:txBody>
            <a:bodyPr wrap="square" lIns="0" tIns="0" rIns="0" bIns="0" rtlCol="0"/>
            <a:lstStyle/>
            <a:p>
              <a:endParaRPr/>
            </a:p>
          </p:txBody>
        </p:sp>
        <p:sp>
          <p:nvSpPr>
            <p:cNvPr id="17" name="object 32"/>
            <p:cNvSpPr/>
            <p:nvPr/>
          </p:nvSpPr>
          <p:spPr>
            <a:xfrm>
              <a:off x="4931240" y="3760723"/>
              <a:ext cx="76200" cy="1752600"/>
            </a:xfrm>
            <a:custGeom>
              <a:avLst/>
              <a:gdLst/>
              <a:ahLst/>
              <a:cxnLst/>
              <a:rect l="l" t="t" r="r" b="b"/>
              <a:pathLst>
                <a:path w="76200" h="1752600">
                  <a:moveTo>
                    <a:pt x="47625" y="114300"/>
                  </a:moveTo>
                  <a:lnTo>
                    <a:pt x="28575" y="114300"/>
                  </a:lnTo>
                  <a:lnTo>
                    <a:pt x="28575" y="1752600"/>
                  </a:lnTo>
                  <a:lnTo>
                    <a:pt x="47625" y="1752600"/>
                  </a:lnTo>
                  <a:lnTo>
                    <a:pt x="47625" y="114300"/>
                  </a:lnTo>
                  <a:close/>
                </a:path>
                <a:path w="76200" h="1752600">
                  <a:moveTo>
                    <a:pt x="38100" y="0"/>
                  </a:moveTo>
                  <a:lnTo>
                    <a:pt x="0" y="127000"/>
                  </a:lnTo>
                  <a:lnTo>
                    <a:pt x="28575" y="127000"/>
                  </a:lnTo>
                  <a:lnTo>
                    <a:pt x="28575" y="114300"/>
                  </a:lnTo>
                  <a:lnTo>
                    <a:pt x="72389" y="114300"/>
                  </a:lnTo>
                  <a:lnTo>
                    <a:pt x="38100" y="0"/>
                  </a:lnTo>
                  <a:close/>
                </a:path>
                <a:path w="76200" h="1752600">
                  <a:moveTo>
                    <a:pt x="72389" y="114300"/>
                  </a:moveTo>
                  <a:lnTo>
                    <a:pt x="47625" y="114300"/>
                  </a:lnTo>
                  <a:lnTo>
                    <a:pt x="47625" y="127000"/>
                  </a:lnTo>
                  <a:lnTo>
                    <a:pt x="76200" y="127000"/>
                  </a:lnTo>
                  <a:lnTo>
                    <a:pt x="72389" y="114300"/>
                  </a:lnTo>
                  <a:close/>
                </a:path>
              </a:pathLst>
            </a:custGeom>
            <a:solidFill>
              <a:srgbClr val="333333"/>
            </a:solidFill>
          </p:spPr>
          <p:txBody>
            <a:bodyPr wrap="square" lIns="0" tIns="0" rIns="0" bIns="0" rtlCol="0"/>
            <a:lstStyle/>
            <a:p>
              <a:endParaRPr/>
            </a:p>
          </p:txBody>
        </p:sp>
        <p:sp>
          <p:nvSpPr>
            <p:cNvPr id="18" name="object 33"/>
            <p:cNvSpPr/>
            <p:nvPr/>
          </p:nvSpPr>
          <p:spPr>
            <a:xfrm>
              <a:off x="5045540" y="4294251"/>
              <a:ext cx="1295400" cy="0"/>
            </a:xfrm>
            <a:custGeom>
              <a:avLst/>
              <a:gdLst/>
              <a:ahLst/>
              <a:cxnLst/>
              <a:rect l="l" t="t" r="r" b="b"/>
              <a:pathLst>
                <a:path w="1295400">
                  <a:moveTo>
                    <a:pt x="1295400" y="0"/>
                  </a:moveTo>
                  <a:lnTo>
                    <a:pt x="0" y="0"/>
                  </a:lnTo>
                </a:path>
              </a:pathLst>
            </a:custGeom>
            <a:ln w="9525">
              <a:solidFill>
                <a:srgbClr val="3366FF"/>
              </a:solidFill>
              <a:prstDash val="sysDash"/>
            </a:ln>
          </p:spPr>
          <p:txBody>
            <a:bodyPr wrap="square" lIns="0" tIns="0" rIns="0" bIns="0" rtlCol="0"/>
            <a:lstStyle/>
            <a:p>
              <a:endParaRPr/>
            </a:p>
          </p:txBody>
        </p:sp>
        <p:sp>
          <p:nvSpPr>
            <p:cNvPr id="19" name="object 34"/>
            <p:cNvSpPr txBox="1"/>
            <p:nvPr/>
          </p:nvSpPr>
          <p:spPr>
            <a:xfrm>
              <a:off x="5125549" y="3796538"/>
              <a:ext cx="350520" cy="383540"/>
            </a:xfrm>
            <a:prstGeom prst="rect">
              <a:avLst/>
            </a:prstGeom>
          </p:spPr>
          <p:txBody>
            <a:bodyPr vert="horz" wrap="square" lIns="0" tIns="0" rIns="0" bIns="0" rtlCol="0">
              <a:spAutoFit/>
            </a:bodyPr>
            <a:lstStyle/>
            <a:p>
              <a:pPr marL="12700">
                <a:lnSpc>
                  <a:spcPct val="100000"/>
                </a:lnSpc>
              </a:pPr>
              <a:r>
                <a:rPr sz="2400" dirty="0">
                  <a:latin typeface="Times New Roman" panose="02020603050405020304"/>
                  <a:cs typeface="Times New Roman" panose="02020603050405020304"/>
                </a:rPr>
                <a:t>+1</a:t>
              </a:r>
              <a:endParaRPr sz="2400">
                <a:latin typeface="Times New Roman" panose="02020603050405020304"/>
                <a:cs typeface="Times New Roman" panose="02020603050405020304"/>
              </a:endParaRPr>
            </a:p>
          </p:txBody>
        </p:sp>
        <p:sp>
          <p:nvSpPr>
            <p:cNvPr id="20" name="object 35"/>
            <p:cNvSpPr txBox="1"/>
            <p:nvPr/>
          </p:nvSpPr>
          <p:spPr>
            <a:xfrm>
              <a:off x="5017599" y="4635119"/>
              <a:ext cx="177800" cy="383540"/>
            </a:xfrm>
            <a:prstGeom prst="rect">
              <a:avLst/>
            </a:prstGeom>
          </p:spPr>
          <p:txBody>
            <a:bodyPr vert="horz" wrap="square" lIns="0" tIns="0" rIns="0" bIns="0" rtlCol="0">
              <a:spAutoFit/>
            </a:bodyPr>
            <a:lstStyle/>
            <a:p>
              <a:pPr marL="12700">
                <a:lnSpc>
                  <a:spcPct val="100000"/>
                </a:lnSpc>
              </a:pPr>
              <a:r>
                <a:rPr sz="2400" i="1" dirty="0">
                  <a:latin typeface="Times New Roman" panose="02020603050405020304"/>
                  <a:cs typeface="Times New Roman" panose="02020603050405020304"/>
                </a:rPr>
                <a:t>o</a:t>
              </a:r>
              <a:endParaRPr sz="2400">
                <a:latin typeface="Times New Roman" panose="02020603050405020304"/>
                <a:cs typeface="Times New Roman" panose="02020603050405020304"/>
              </a:endParaRPr>
            </a:p>
          </p:txBody>
        </p:sp>
        <p:sp>
          <p:nvSpPr>
            <p:cNvPr id="21" name="object 36"/>
            <p:cNvSpPr/>
            <p:nvPr/>
          </p:nvSpPr>
          <p:spPr>
            <a:xfrm>
              <a:off x="4359740" y="4298569"/>
              <a:ext cx="1114425" cy="453390"/>
            </a:xfrm>
            <a:custGeom>
              <a:avLst/>
              <a:gdLst/>
              <a:ahLst/>
              <a:cxnLst/>
              <a:rect l="l" t="t" r="r" b="b"/>
              <a:pathLst>
                <a:path w="1114425" h="453389">
                  <a:moveTo>
                    <a:pt x="0" y="452881"/>
                  </a:moveTo>
                  <a:lnTo>
                    <a:pt x="35163" y="447984"/>
                  </a:lnTo>
                  <a:lnTo>
                    <a:pt x="84624" y="441851"/>
                  </a:lnTo>
                  <a:lnTo>
                    <a:pt x="142827" y="433990"/>
                  </a:lnTo>
                  <a:lnTo>
                    <a:pt x="204216" y="423907"/>
                  </a:lnTo>
                  <a:lnTo>
                    <a:pt x="263233" y="411107"/>
                  </a:lnTo>
                  <a:lnTo>
                    <a:pt x="314325" y="395096"/>
                  </a:lnTo>
                  <a:lnTo>
                    <a:pt x="356687" y="375122"/>
                  </a:lnTo>
                  <a:lnTo>
                    <a:pt x="394612" y="351249"/>
                  </a:lnTo>
                  <a:lnTo>
                    <a:pt x="429990" y="324405"/>
                  </a:lnTo>
                  <a:lnTo>
                    <a:pt x="464711" y="295519"/>
                  </a:lnTo>
                  <a:lnTo>
                    <a:pt x="500668" y="265518"/>
                  </a:lnTo>
                  <a:lnTo>
                    <a:pt x="539750" y="235330"/>
                  </a:lnTo>
                  <a:lnTo>
                    <a:pt x="575693" y="207489"/>
                  </a:lnTo>
                  <a:lnTo>
                    <a:pt x="612691" y="176509"/>
                  </a:lnTo>
                  <a:lnTo>
                    <a:pt x="650634" y="144134"/>
                  </a:lnTo>
                  <a:lnTo>
                    <a:pt x="689410" y="112107"/>
                  </a:lnTo>
                  <a:lnTo>
                    <a:pt x="728907" y="82173"/>
                  </a:lnTo>
                  <a:lnTo>
                    <a:pt x="769016" y="56076"/>
                  </a:lnTo>
                  <a:lnTo>
                    <a:pt x="809625" y="35559"/>
                  </a:lnTo>
                  <a:lnTo>
                    <a:pt x="860865" y="19546"/>
                  </a:lnTo>
                  <a:lnTo>
                    <a:pt x="916869" y="10112"/>
                  </a:lnTo>
                  <a:lnTo>
                    <a:pt x="973931" y="5349"/>
                  </a:lnTo>
                  <a:lnTo>
                    <a:pt x="1028347" y="3349"/>
                  </a:lnTo>
                  <a:lnTo>
                    <a:pt x="1076413" y="2201"/>
                  </a:lnTo>
                  <a:lnTo>
                    <a:pt x="1114425" y="0"/>
                  </a:lnTo>
                </a:path>
              </a:pathLst>
            </a:custGeom>
            <a:ln w="19050">
              <a:solidFill>
                <a:srgbClr val="3366FF"/>
              </a:solidFill>
            </a:ln>
          </p:spPr>
          <p:txBody>
            <a:bodyPr wrap="square" lIns="0" tIns="0" rIns="0" bIns="0" rtlCol="0"/>
            <a:lstStyle/>
            <a:p>
              <a:endParaRPr/>
            </a:p>
          </p:txBody>
        </p:sp>
      </p:grpSp>
      <p:sp>
        <p:nvSpPr>
          <p:cNvPr id="22" name="矩形 21"/>
          <p:cNvSpPr/>
          <p:nvPr/>
        </p:nvSpPr>
        <p:spPr>
          <a:xfrm>
            <a:off x="1494918" y="4584146"/>
            <a:ext cx="2298409" cy="372772"/>
          </a:xfrm>
          <a:prstGeom prst="rect">
            <a:avLst/>
          </a:prstGeom>
        </p:spPr>
        <p:txBody>
          <a:bodyPr wrap="square">
            <a:spAutoFit/>
          </a:bodyPr>
          <a:lstStyle/>
          <a:p>
            <a:pPr algn="ctr">
              <a:lnSpc>
                <a:spcPct val="125000"/>
              </a:lnSpc>
            </a:pPr>
            <a:r>
              <a:rPr lang="en-US" altLang="zh-CN" sz="2400" dirty="0">
                <a:latin typeface="微软雅黑" panose="020B0503020204020204" pitchFamily="34" charset="-122"/>
                <a:ea typeface="微软雅黑" panose="020B0503020204020204" pitchFamily="34" charset="-122"/>
              </a:rPr>
              <a:t> </a:t>
            </a:r>
            <a:r>
              <a:rPr lang="en-US" altLang="zh-CN" sz="2000" dirty="0">
                <a:solidFill>
                  <a:srgbClr val="CC0099"/>
                </a:solidFill>
                <a:latin typeface="微软雅黑" panose="020B0503020204020204" pitchFamily="34" charset="-122"/>
                <a:ea typeface="微软雅黑" panose="020B0503020204020204" pitchFamily="34" charset="-122"/>
              </a:rPr>
              <a:t>Sigmoid</a:t>
            </a:r>
            <a:r>
              <a:rPr lang="zh-CN" altLang="en-US" sz="2000" dirty="0">
                <a:solidFill>
                  <a:srgbClr val="CC0099"/>
                </a:solidFill>
                <a:latin typeface="微软雅黑" panose="020B0503020204020204" pitchFamily="34" charset="-122"/>
                <a:ea typeface="微软雅黑" panose="020B0503020204020204" pitchFamily="34" charset="-122"/>
              </a:rPr>
              <a:t>函数</a:t>
            </a:r>
            <a:endParaRPr lang="zh-CN" altLang="en-US" sz="2000" dirty="0">
              <a:solidFill>
                <a:srgbClr val="CC0099"/>
              </a:solidFill>
            </a:endParaRPr>
          </a:p>
        </p:txBody>
      </p:sp>
      <p:grpSp>
        <p:nvGrpSpPr>
          <p:cNvPr id="23" name="组合 22"/>
          <p:cNvGrpSpPr/>
          <p:nvPr/>
        </p:nvGrpSpPr>
        <p:grpSpPr>
          <a:xfrm>
            <a:off x="4905150" y="3281651"/>
            <a:ext cx="2053505" cy="1276958"/>
            <a:chOff x="6950540" y="3836923"/>
            <a:chExt cx="2133600" cy="1753235"/>
          </a:xfrm>
        </p:grpSpPr>
        <p:sp>
          <p:nvSpPr>
            <p:cNvPr id="24" name="object 42"/>
            <p:cNvSpPr/>
            <p:nvPr/>
          </p:nvSpPr>
          <p:spPr>
            <a:xfrm>
              <a:off x="7363290" y="4789423"/>
              <a:ext cx="1600200" cy="76200"/>
            </a:xfrm>
            <a:custGeom>
              <a:avLst/>
              <a:gdLst/>
              <a:ahLst/>
              <a:cxnLst/>
              <a:rect l="l" t="t" r="r" b="b"/>
              <a:pathLst>
                <a:path w="1600200" h="76200">
                  <a:moveTo>
                    <a:pt x="1473200" y="0"/>
                  </a:moveTo>
                  <a:lnTo>
                    <a:pt x="1473200" y="76200"/>
                  </a:lnTo>
                  <a:lnTo>
                    <a:pt x="1568450" y="47625"/>
                  </a:lnTo>
                  <a:lnTo>
                    <a:pt x="1485900" y="47625"/>
                  </a:lnTo>
                  <a:lnTo>
                    <a:pt x="1485900" y="28575"/>
                  </a:lnTo>
                  <a:lnTo>
                    <a:pt x="1568450" y="28575"/>
                  </a:lnTo>
                  <a:lnTo>
                    <a:pt x="1473200" y="0"/>
                  </a:lnTo>
                  <a:close/>
                </a:path>
                <a:path w="1600200" h="76200">
                  <a:moveTo>
                    <a:pt x="1473200" y="28575"/>
                  </a:moveTo>
                  <a:lnTo>
                    <a:pt x="0" y="28575"/>
                  </a:lnTo>
                  <a:lnTo>
                    <a:pt x="0" y="47625"/>
                  </a:lnTo>
                  <a:lnTo>
                    <a:pt x="1473200" y="47625"/>
                  </a:lnTo>
                  <a:lnTo>
                    <a:pt x="1473200" y="28575"/>
                  </a:lnTo>
                  <a:close/>
                </a:path>
                <a:path w="1600200" h="76200">
                  <a:moveTo>
                    <a:pt x="1568450" y="28575"/>
                  </a:moveTo>
                  <a:lnTo>
                    <a:pt x="1485900" y="28575"/>
                  </a:lnTo>
                  <a:lnTo>
                    <a:pt x="1485900" y="47625"/>
                  </a:lnTo>
                  <a:lnTo>
                    <a:pt x="1568450" y="47625"/>
                  </a:lnTo>
                  <a:lnTo>
                    <a:pt x="1600200" y="38100"/>
                  </a:lnTo>
                  <a:lnTo>
                    <a:pt x="1568450" y="28575"/>
                  </a:lnTo>
                  <a:close/>
                </a:path>
              </a:pathLst>
            </a:custGeom>
            <a:solidFill>
              <a:srgbClr val="333333"/>
            </a:solidFill>
          </p:spPr>
          <p:txBody>
            <a:bodyPr wrap="square" lIns="0" tIns="0" rIns="0" bIns="0" rtlCol="0"/>
            <a:lstStyle/>
            <a:p>
              <a:endParaRPr/>
            </a:p>
          </p:txBody>
        </p:sp>
        <p:sp>
          <p:nvSpPr>
            <p:cNvPr id="25" name="object 43"/>
            <p:cNvSpPr/>
            <p:nvPr/>
          </p:nvSpPr>
          <p:spPr>
            <a:xfrm>
              <a:off x="8010990" y="3836923"/>
              <a:ext cx="76200" cy="1753235"/>
            </a:xfrm>
            <a:custGeom>
              <a:avLst/>
              <a:gdLst/>
              <a:ahLst/>
              <a:cxnLst/>
              <a:rect l="l" t="t" r="r" b="b"/>
              <a:pathLst>
                <a:path w="76200" h="1753235">
                  <a:moveTo>
                    <a:pt x="47625" y="114300"/>
                  </a:moveTo>
                  <a:lnTo>
                    <a:pt x="28575" y="114300"/>
                  </a:lnTo>
                  <a:lnTo>
                    <a:pt x="28575" y="1752663"/>
                  </a:lnTo>
                  <a:lnTo>
                    <a:pt x="47625" y="1752663"/>
                  </a:lnTo>
                  <a:lnTo>
                    <a:pt x="47625" y="114300"/>
                  </a:lnTo>
                  <a:close/>
                </a:path>
                <a:path w="76200" h="1753235">
                  <a:moveTo>
                    <a:pt x="38100" y="0"/>
                  </a:moveTo>
                  <a:lnTo>
                    <a:pt x="0" y="127000"/>
                  </a:lnTo>
                  <a:lnTo>
                    <a:pt x="28575" y="127000"/>
                  </a:lnTo>
                  <a:lnTo>
                    <a:pt x="28575" y="114300"/>
                  </a:lnTo>
                  <a:lnTo>
                    <a:pt x="72390" y="114300"/>
                  </a:lnTo>
                  <a:lnTo>
                    <a:pt x="38100" y="0"/>
                  </a:lnTo>
                  <a:close/>
                </a:path>
                <a:path w="76200" h="1753235">
                  <a:moveTo>
                    <a:pt x="72390" y="114300"/>
                  </a:moveTo>
                  <a:lnTo>
                    <a:pt x="47625" y="114300"/>
                  </a:lnTo>
                  <a:lnTo>
                    <a:pt x="47625" y="127000"/>
                  </a:lnTo>
                  <a:lnTo>
                    <a:pt x="76200" y="127000"/>
                  </a:lnTo>
                  <a:lnTo>
                    <a:pt x="72390" y="114300"/>
                  </a:lnTo>
                  <a:close/>
                </a:path>
              </a:pathLst>
            </a:custGeom>
            <a:solidFill>
              <a:srgbClr val="333333"/>
            </a:solidFill>
          </p:spPr>
          <p:txBody>
            <a:bodyPr wrap="square" lIns="0" tIns="0" rIns="0" bIns="0" rtlCol="0"/>
            <a:lstStyle/>
            <a:p>
              <a:endParaRPr/>
            </a:p>
          </p:txBody>
        </p:sp>
        <p:sp>
          <p:nvSpPr>
            <p:cNvPr id="26" name="object 44"/>
            <p:cNvSpPr/>
            <p:nvPr/>
          </p:nvSpPr>
          <p:spPr>
            <a:xfrm>
              <a:off x="8017340" y="4370451"/>
              <a:ext cx="1066800" cy="0"/>
            </a:xfrm>
            <a:custGeom>
              <a:avLst/>
              <a:gdLst/>
              <a:ahLst/>
              <a:cxnLst/>
              <a:rect l="l" t="t" r="r" b="b"/>
              <a:pathLst>
                <a:path w="1066800">
                  <a:moveTo>
                    <a:pt x="1066800" y="0"/>
                  </a:moveTo>
                  <a:lnTo>
                    <a:pt x="0" y="0"/>
                  </a:lnTo>
                </a:path>
              </a:pathLst>
            </a:custGeom>
            <a:ln w="9525">
              <a:solidFill>
                <a:srgbClr val="3366FF"/>
              </a:solidFill>
              <a:prstDash val="sysDash"/>
            </a:ln>
          </p:spPr>
          <p:txBody>
            <a:bodyPr wrap="square" lIns="0" tIns="0" rIns="0" bIns="0" rtlCol="0"/>
            <a:lstStyle/>
            <a:p>
              <a:endParaRPr/>
            </a:p>
          </p:txBody>
        </p:sp>
        <p:sp>
          <p:nvSpPr>
            <p:cNvPr id="27" name="object 45"/>
            <p:cNvSpPr txBox="1"/>
            <p:nvPr/>
          </p:nvSpPr>
          <p:spPr>
            <a:xfrm>
              <a:off x="8174058" y="3872738"/>
              <a:ext cx="350520" cy="383540"/>
            </a:xfrm>
            <a:prstGeom prst="rect">
              <a:avLst/>
            </a:prstGeom>
          </p:spPr>
          <p:txBody>
            <a:bodyPr vert="horz" wrap="square" lIns="0" tIns="0" rIns="0" bIns="0" rtlCol="0">
              <a:spAutoFit/>
            </a:bodyPr>
            <a:lstStyle/>
            <a:p>
              <a:pPr marL="12700">
                <a:lnSpc>
                  <a:spcPct val="100000"/>
                </a:lnSpc>
              </a:pPr>
              <a:r>
                <a:rPr sz="2400" dirty="0">
                  <a:latin typeface="Times New Roman" panose="02020603050405020304"/>
                  <a:cs typeface="Times New Roman" panose="02020603050405020304"/>
                </a:rPr>
                <a:t>+1</a:t>
              </a:r>
              <a:endParaRPr sz="2400">
                <a:latin typeface="Times New Roman" panose="02020603050405020304"/>
                <a:cs typeface="Times New Roman" panose="02020603050405020304"/>
              </a:endParaRPr>
            </a:p>
          </p:txBody>
        </p:sp>
        <p:sp>
          <p:nvSpPr>
            <p:cNvPr id="28" name="object 46"/>
            <p:cNvSpPr txBox="1"/>
            <p:nvPr/>
          </p:nvSpPr>
          <p:spPr>
            <a:xfrm>
              <a:off x="8097858" y="4711319"/>
              <a:ext cx="177800" cy="383540"/>
            </a:xfrm>
            <a:prstGeom prst="rect">
              <a:avLst/>
            </a:prstGeom>
          </p:spPr>
          <p:txBody>
            <a:bodyPr vert="horz" wrap="square" lIns="0" tIns="0" rIns="0" bIns="0" rtlCol="0">
              <a:spAutoFit/>
            </a:bodyPr>
            <a:lstStyle/>
            <a:p>
              <a:pPr marL="12700">
                <a:lnSpc>
                  <a:spcPct val="100000"/>
                </a:lnSpc>
              </a:pPr>
              <a:r>
                <a:rPr sz="2400" i="1" dirty="0">
                  <a:latin typeface="Times New Roman" panose="02020603050405020304"/>
                  <a:cs typeface="Times New Roman" panose="02020603050405020304"/>
                </a:rPr>
                <a:t>o</a:t>
              </a:r>
              <a:endParaRPr sz="2400">
                <a:latin typeface="Times New Roman" panose="02020603050405020304"/>
                <a:cs typeface="Times New Roman" panose="02020603050405020304"/>
              </a:endParaRPr>
            </a:p>
          </p:txBody>
        </p:sp>
        <p:sp>
          <p:nvSpPr>
            <p:cNvPr id="29" name="object 47"/>
            <p:cNvSpPr/>
            <p:nvPr/>
          </p:nvSpPr>
          <p:spPr>
            <a:xfrm>
              <a:off x="7166440" y="4406630"/>
              <a:ext cx="1687830" cy="816610"/>
            </a:xfrm>
            <a:custGeom>
              <a:avLst/>
              <a:gdLst/>
              <a:ahLst/>
              <a:cxnLst/>
              <a:rect l="l" t="t" r="r" b="b"/>
              <a:pathLst>
                <a:path w="1687829" h="816610">
                  <a:moveTo>
                    <a:pt x="0" y="811164"/>
                  </a:moveTo>
                  <a:lnTo>
                    <a:pt x="28813" y="812170"/>
                  </a:lnTo>
                  <a:lnTo>
                    <a:pt x="70580" y="814260"/>
                  </a:lnTo>
                  <a:lnTo>
                    <a:pt x="118300" y="816040"/>
                  </a:lnTo>
                  <a:lnTo>
                    <a:pt x="164973" y="816117"/>
                  </a:lnTo>
                  <a:lnTo>
                    <a:pt x="210319" y="814464"/>
                  </a:lnTo>
                  <a:lnTo>
                    <a:pt x="258000" y="811561"/>
                  </a:lnTo>
                  <a:lnTo>
                    <a:pt x="306633" y="806777"/>
                  </a:lnTo>
                  <a:lnTo>
                    <a:pt x="354838" y="799480"/>
                  </a:lnTo>
                  <a:lnTo>
                    <a:pt x="402008" y="789989"/>
                  </a:lnTo>
                  <a:lnTo>
                    <a:pt x="448738" y="778129"/>
                  </a:lnTo>
                  <a:lnTo>
                    <a:pt x="495159" y="762815"/>
                  </a:lnTo>
                  <a:lnTo>
                    <a:pt x="541401" y="742965"/>
                  </a:lnTo>
                  <a:lnTo>
                    <a:pt x="588236" y="718296"/>
                  </a:lnTo>
                  <a:lnTo>
                    <a:pt x="635095" y="689244"/>
                  </a:lnTo>
                  <a:lnTo>
                    <a:pt x="680096" y="655812"/>
                  </a:lnTo>
                  <a:lnTo>
                    <a:pt x="721359" y="617997"/>
                  </a:lnTo>
                  <a:lnTo>
                    <a:pt x="752165" y="582067"/>
                  </a:lnTo>
                  <a:lnTo>
                    <a:pt x="780989" y="541716"/>
                  </a:lnTo>
                  <a:lnTo>
                    <a:pt x="808227" y="499354"/>
                  </a:lnTo>
                  <a:lnTo>
                    <a:pt x="834278" y="457388"/>
                  </a:lnTo>
                  <a:lnTo>
                    <a:pt x="859535" y="418226"/>
                  </a:lnTo>
                  <a:lnTo>
                    <a:pt x="889640" y="373058"/>
                  </a:lnTo>
                  <a:lnTo>
                    <a:pt x="917876" y="330247"/>
                  </a:lnTo>
                  <a:lnTo>
                    <a:pt x="944850" y="290246"/>
                  </a:lnTo>
                  <a:lnTo>
                    <a:pt x="971169" y="253507"/>
                  </a:lnTo>
                  <a:lnTo>
                    <a:pt x="997642" y="220075"/>
                  </a:lnTo>
                  <a:lnTo>
                    <a:pt x="1024080" y="189595"/>
                  </a:lnTo>
                  <a:lnTo>
                    <a:pt x="1074420" y="136921"/>
                  </a:lnTo>
                  <a:lnTo>
                    <a:pt x="1127601" y="92392"/>
                  </a:lnTo>
                  <a:lnTo>
                    <a:pt x="1179449" y="55387"/>
                  </a:lnTo>
                  <a:lnTo>
                    <a:pt x="1236265" y="25384"/>
                  </a:lnTo>
                  <a:lnTo>
                    <a:pt x="1309370" y="5476"/>
                  </a:lnTo>
                  <a:lnTo>
                    <a:pt x="1350899" y="1172"/>
                  </a:lnTo>
                  <a:lnTo>
                    <a:pt x="1396619" y="0"/>
                  </a:lnTo>
                  <a:lnTo>
                    <a:pt x="1444529" y="708"/>
                  </a:lnTo>
                  <a:lnTo>
                    <a:pt x="1492630" y="2047"/>
                  </a:lnTo>
                  <a:lnTo>
                    <a:pt x="1544147" y="4879"/>
                  </a:lnTo>
                  <a:lnTo>
                    <a:pt x="1598818" y="9747"/>
                  </a:lnTo>
                  <a:lnTo>
                    <a:pt x="1649132" y="14924"/>
                  </a:lnTo>
                  <a:lnTo>
                    <a:pt x="1687576" y="18684"/>
                  </a:lnTo>
                </a:path>
              </a:pathLst>
            </a:custGeom>
            <a:ln w="19049">
              <a:solidFill>
                <a:srgbClr val="3366FF"/>
              </a:solidFill>
            </a:ln>
          </p:spPr>
          <p:txBody>
            <a:bodyPr wrap="square" lIns="0" tIns="0" rIns="0" bIns="0" rtlCol="0"/>
            <a:lstStyle/>
            <a:p>
              <a:endParaRPr/>
            </a:p>
          </p:txBody>
        </p:sp>
        <p:sp>
          <p:nvSpPr>
            <p:cNvPr id="38" name="object 48"/>
            <p:cNvSpPr/>
            <p:nvPr/>
          </p:nvSpPr>
          <p:spPr>
            <a:xfrm>
              <a:off x="6950540" y="5284851"/>
              <a:ext cx="1066800" cy="0"/>
            </a:xfrm>
            <a:custGeom>
              <a:avLst/>
              <a:gdLst/>
              <a:ahLst/>
              <a:cxnLst/>
              <a:rect l="l" t="t" r="r" b="b"/>
              <a:pathLst>
                <a:path w="1066800">
                  <a:moveTo>
                    <a:pt x="1066800" y="0"/>
                  </a:moveTo>
                  <a:lnTo>
                    <a:pt x="0" y="0"/>
                  </a:lnTo>
                </a:path>
              </a:pathLst>
            </a:custGeom>
            <a:ln w="9525">
              <a:solidFill>
                <a:srgbClr val="3366FF"/>
              </a:solidFill>
              <a:prstDash val="sysDash"/>
            </a:ln>
          </p:spPr>
          <p:txBody>
            <a:bodyPr wrap="square" lIns="0" tIns="0" rIns="0" bIns="0" rtlCol="0"/>
            <a:lstStyle/>
            <a:p>
              <a:endParaRPr/>
            </a:p>
          </p:txBody>
        </p:sp>
      </p:grpSp>
      <p:sp>
        <p:nvSpPr>
          <p:cNvPr id="39" name="矩形 38"/>
          <p:cNvSpPr/>
          <p:nvPr/>
        </p:nvSpPr>
        <p:spPr>
          <a:xfrm>
            <a:off x="4527669" y="4622588"/>
            <a:ext cx="3089600" cy="321867"/>
          </a:xfrm>
          <a:prstGeom prst="rect">
            <a:avLst/>
          </a:prstGeom>
        </p:spPr>
        <p:txBody>
          <a:bodyPr wrap="square">
            <a:spAutoFit/>
          </a:bodyPr>
          <a:lstStyle/>
          <a:p>
            <a:pPr algn="ctr">
              <a:lnSpc>
                <a:spcPct val="125000"/>
              </a:lnSpc>
            </a:pPr>
            <a:r>
              <a:rPr lang="zh-CN" altLang="en-US" sz="2000" dirty="0">
                <a:solidFill>
                  <a:srgbClr val="CC0099"/>
                </a:solidFill>
                <a:latin typeface="微软雅黑" panose="020B0503020204020204" pitchFamily="34" charset="-122"/>
                <a:ea typeface="微软雅黑" panose="020B0503020204020204" pitchFamily="34" charset="-122"/>
              </a:rPr>
              <a:t>双曲正切</a:t>
            </a:r>
            <a:r>
              <a:rPr lang="en-US" altLang="zh-CN" sz="2000" dirty="0">
                <a:solidFill>
                  <a:srgbClr val="CC0099"/>
                </a:solidFill>
                <a:latin typeface="微软雅黑" panose="020B0503020204020204" pitchFamily="34" charset="-122"/>
                <a:ea typeface="微软雅黑" panose="020B0503020204020204" pitchFamily="34" charset="-122"/>
              </a:rPr>
              <a:t>(</a:t>
            </a:r>
            <a:r>
              <a:rPr lang="en-US" altLang="zh-CN" sz="2000" dirty="0" err="1">
                <a:solidFill>
                  <a:srgbClr val="CC0099"/>
                </a:solidFill>
                <a:latin typeface="微软雅黑" panose="020B0503020204020204" pitchFamily="34" charset="-122"/>
                <a:ea typeface="微软雅黑" panose="020B0503020204020204" pitchFamily="34" charset="-122"/>
              </a:rPr>
              <a:t>tanh</a:t>
            </a:r>
            <a:r>
              <a:rPr lang="en-US" altLang="zh-CN" sz="2000" dirty="0">
                <a:solidFill>
                  <a:srgbClr val="CC0099"/>
                </a:solidFill>
                <a:latin typeface="微软雅黑" panose="020B0503020204020204" pitchFamily="34" charset="-122"/>
                <a:ea typeface="微软雅黑" panose="020B0503020204020204" pitchFamily="34" charset="-122"/>
              </a:rPr>
              <a:t>)</a:t>
            </a:r>
            <a:r>
              <a:rPr lang="zh-CN" altLang="en-US" sz="2000" dirty="0">
                <a:solidFill>
                  <a:srgbClr val="CC0099"/>
                </a:solidFill>
                <a:latin typeface="微软雅黑" panose="020B0503020204020204" pitchFamily="34" charset="-122"/>
                <a:ea typeface="微软雅黑" panose="020B0503020204020204" pitchFamily="34" charset="-122"/>
              </a:rPr>
              <a:t>函数</a:t>
            </a:r>
          </a:p>
        </p:txBody>
      </p:sp>
      <mc:AlternateContent xmlns:mc="http://schemas.openxmlformats.org/markup-compatibility/2006" xmlns:a14="http://schemas.microsoft.com/office/drawing/2010/main">
        <mc:Choice Requires="a14">
          <p:sp>
            <p:nvSpPr>
              <p:cNvPr id="40" name="文本框 39"/>
              <p:cNvSpPr txBox="1"/>
              <p:nvPr/>
            </p:nvSpPr>
            <p:spPr>
              <a:xfrm>
                <a:off x="1055451" y="4881439"/>
                <a:ext cx="3177342" cy="6758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p>
                          </m:sSup>
                        </m:den>
                      </m:f>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zh-CN" altLang="en-US"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acc>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)(1−</m:t>
                      </m:r>
                      <m:r>
                        <a:rPr lang="zh-CN" altLang="en-US"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m:oMathPara>
                </a14:m>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1055451" y="4881439"/>
                <a:ext cx="3177342" cy="675864"/>
              </a:xfrm>
              <a:prstGeom prst="rect">
                <a:avLst/>
              </a:prstGeom>
              <a:blipFill rotWithShape="1">
                <a:blip r:embed="rId5"/>
                <a:stretch>
                  <a:fillRect b="-4234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4194788" y="4967883"/>
                <a:ext cx="3755361" cy="684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tanh</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func>
                      <m:r>
                        <a:rPr lang="en-US" altLang="zh-CN" b="0" i="1" smtClean="0">
                          <a:latin typeface="Cambria Math" panose="02040503050406030204" pitchFamily="18" charset="0"/>
                        </a:rPr>
                        <m:t>=2</m:t>
                      </m:r>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𝑧</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𝑧</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p>
                          </m:sSup>
                        </m:den>
                      </m:f>
                    </m:oMath>
                  </m:oMathPara>
                </a14:m>
                <a:endParaRPr lang="en-US" altLang="zh-CN" b="0"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b="0" i="0" smtClean="0">
                              <a:latin typeface="Cambria Math" panose="02040503050406030204" pitchFamily="18" charset="0"/>
                            </a:rPr>
                            <m:t>tanh</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e>
                      </m:acc>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tanh</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4194788" y="4967883"/>
                <a:ext cx="3755361" cy="684083"/>
              </a:xfrm>
              <a:prstGeom prst="rect">
                <a:avLst/>
              </a:prstGeom>
              <a:blipFill rotWithShape="1">
                <a:blip r:embed="rId5"/>
                <a:stretch>
                  <a:fillRect b="-41071"/>
                </a:stretch>
              </a:blipFill>
            </p:spPr>
            <p:txBody>
              <a:bodyPr/>
              <a:lstStyle/>
              <a:p>
                <a:r>
                  <a:rPr lang="zh-CN" altLang="en-US">
                    <a:noFill/>
                  </a:rPr>
                  <a:t> </a:t>
                </a:r>
                <a:endParaRPr lang="zh-CN" altLang="en-US">
                  <a:noFill/>
                </a:endParaRPr>
              </a:p>
            </p:txBody>
          </p:sp>
        </mc:Fallback>
      </mc:AlternateContent>
      <p:grpSp>
        <p:nvGrpSpPr>
          <p:cNvPr id="42" name="组合 41"/>
          <p:cNvGrpSpPr/>
          <p:nvPr/>
        </p:nvGrpSpPr>
        <p:grpSpPr>
          <a:xfrm>
            <a:off x="9045851" y="3306523"/>
            <a:ext cx="1540129" cy="1276496"/>
            <a:chOff x="1616540" y="1109599"/>
            <a:chExt cx="1600200" cy="1752600"/>
          </a:xfrm>
        </p:grpSpPr>
        <p:sp>
          <p:nvSpPr>
            <p:cNvPr id="43" name="object 2"/>
            <p:cNvSpPr/>
            <p:nvPr/>
          </p:nvSpPr>
          <p:spPr>
            <a:xfrm>
              <a:off x="1616540" y="2062226"/>
              <a:ext cx="1600200" cy="76200"/>
            </a:xfrm>
            <a:custGeom>
              <a:avLst/>
              <a:gdLst/>
              <a:ahLst/>
              <a:cxnLst/>
              <a:rect l="l" t="t" r="r" b="b"/>
              <a:pathLst>
                <a:path w="1600200" h="76200">
                  <a:moveTo>
                    <a:pt x="1473200" y="47623"/>
                  </a:moveTo>
                  <a:lnTo>
                    <a:pt x="1473200" y="76200"/>
                  </a:lnTo>
                  <a:lnTo>
                    <a:pt x="1568450" y="47625"/>
                  </a:lnTo>
                  <a:lnTo>
                    <a:pt x="1473200" y="47623"/>
                  </a:lnTo>
                  <a:close/>
                </a:path>
                <a:path w="1600200" h="76200">
                  <a:moveTo>
                    <a:pt x="1473200" y="28573"/>
                  </a:moveTo>
                  <a:lnTo>
                    <a:pt x="1473200" y="47623"/>
                  </a:lnTo>
                  <a:lnTo>
                    <a:pt x="1485900" y="47625"/>
                  </a:lnTo>
                  <a:lnTo>
                    <a:pt x="1485900" y="28575"/>
                  </a:lnTo>
                  <a:lnTo>
                    <a:pt x="1473200" y="28573"/>
                  </a:lnTo>
                  <a:close/>
                </a:path>
                <a:path w="1600200" h="76200">
                  <a:moveTo>
                    <a:pt x="1473200" y="0"/>
                  </a:moveTo>
                  <a:lnTo>
                    <a:pt x="1473200" y="28573"/>
                  </a:lnTo>
                  <a:lnTo>
                    <a:pt x="1485900" y="28575"/>
                  </a:lnTo>
                  <a:lnTo>
                    <a:pt x="1485900" y="47625"/>
                  </a:lnTo>
                  <a:lnTo>
                    <a:pt x="1568453" y="47623"/>
                  </a:lnTo>
                  <a:lnTo>
                    <a:pt x="1600200" y="38100"/>
                  </a:lnTo>
                  <a:lnTo>
                    <a:pt x="1473200" y="0"/>
                  </a:lnTo>
                  <a:close/>
                </a:path>
                <a:path w="1600200" h="76200">
                  <a:moveTo>
                    <a:pt x="0" y="28448"/>
                  </a:moveTo>
                  <a:lnTo>
                    <a:pt x="0" y="47498"/>
                  </a:lnTo>
                  <a:lnTo>
                    <a:pt x="1473200" y="47623"/>
                  </a:lnTo>
                  <a:lnTo>
                    <a:pt x="1473200" y="28573"/>
                  </a:lnTo>
                  <a:lnTo>
                    <a:pt x="0" y="28448"/>
                  </a:lnTo>
                  <a:close/>
                </a:path>
              </a:pathLst>
            </a:custGeom>
            <a:solidFill>
              <a:srgbClr val="333333"/>
            </a:solidFill>
          </p:spPr>
          <p:txBody>
            <a:bodyPr wrap="square" lIns="0" tIns="0" rIns="0" bIns="0" rtlCol="0"/>
            <a:lstStyle/>
            <a:p>
              <a:endParaRPr/>
            </a:p>
          </p:txBody>
        </p:sp>
        <p:sp>
          <p:nvSpPr>
            <p:cNvPr id="44" name="object 3"/>
            <p:cNvSpPr/>
            <p:nvPr/>
          </p:nvSpPr>
          <p:spPr>
            <a:xfrm>
              <a:off x="2264240" y="1109599"/>
              <a:ext cx="76200" cy="1752600"/>
            </a:xfrm>
            <a:custGeom>
              <a:avLst/>
              <a:gdLst/>
              <a:ahLst/>
              <a:cxnLst/>
              <a:rect l="l" t="t" r="r" b="b"/>
              <a:pathLst>
                <a:path w="76200" h="1752600">
                  <a:moveTo>
                    <a:pt x="47625" y="114300"/>
                  </a:moveTo>
                  <a:lnTo>
                    <a:pt x="28575" y="114300"/>
                  </a:lnTo>
                  <a:lnTo>
                    <a:pt x="28575" y="1752600"/>
                  </a:lnTo>
                  <a:lnTo>
                    <a:pt x="47625" y="1752600"/>
                  </a:lnTo>
                  <a:lnTo>
                    <a:pt x="47625" y="114300"/>
                  </a:lnTo>
                  <a:close/>
                </a:path>
                <a:path w="76200" h="1752600">
                  <a:moveTo>
                    <a:pt x="38100" y="0"/>
                  </a:moveTo>
                  <a:lnTo>
                    <a:pt x="0" y="127000"/>
                  </a:lnTo>
                  <a:lnTo>
                    <a:pt x="28575" y="127000"/>
                  </a:lnTo>
                  <a:lnTo>
                    <a:pt x="28575" y="114300"/>
                  </a:lnTo>
                  <a:lnTo>
                    <a:pt x="72390" y="114300"/>
                  </a:lnTo>
                  <a:lnTo>
                    <a:pt x="38100" y="0"/>
                  </a:lnTo>
                  <a:close/>
                </a:path>
                <a:path w="76200" h="1752600">
                  <a:moveTo>
                    <a:pt x="72390" y="114300"/>
                  </a:moveTo>
                  <a:lnTo>
                    <a:pt x="47625" y="114300"/>
                  </a:lnTo>
                  <a:lnTo>
                    <a:pt x="47625" y="127000"/>
                  </a:lnTo>
                  <a:lnTo>
                    <a:pt x="76200" y="127000"/>
                  </a:lnTo>
                  <a:lnTo>
                    <a:pt x="72390" y="114300"/>
                  </a:lnTo>
                  <a:close/>
                </a:path>
              </a:pathLst>
            </a:custGeom>
            <a:solidFill>
              <a:srgbClr val="333333"/>
            </a:solidFill>
          </p:spPr>
          <p:txBody>
            <a:bodyPr wrap="square" lIns="0" tIns="0" rIns="0" bIns="0" rtlCol="0"/>
            <a:lstStyle/>
            <a:p>
              <a:endParaRPr/>
            </a:p>
          </p:txBody>
        </p:sp>
        <p:sp>
          <p:nvSpPr>
            <p:cNvPr id="45" name="object 4"/>
            <p:cNvSpPr/>
            <p:nvPr/>
          </p:nvSpPr>
          <p:spPr>
            <a:xfrm>
              <a:off x="2305768" y="1185925"/>
              <a:ext cx="682372" cy="916814"/>
            </a:xfrm>
            <a:custGeom>
              <a:avLst/>
              <a:gdLst/>
              <a:ahLst/>
              <a:cxnLst/>
              <a:rect l="l" t="t" r="r" b="b"/>
              <a:pathLst>
                <a:path w="1143000" h="1524000">
                  <a:moveTo>
                    <a:pt x="1143000" y="0"/>
                  </a:moveTo>
                  <a:lnTo>
                    <a:pt x="0" y="1523873"/>
                  </a:lnTo>
                </a:path>
              </a:pathLst>
            </a:custGeom>
            <a:ln w="19049">
              <a:solidFill>
                <a:srgbClr val="3366FF"/>
              </a:solidFill>
            </a:ln>
          </p:spPr>
          <p:txBody>
            <a:bodyPr wrap="square" lIns="0" tIns="0" rIns="0" bIns="0" rtlCol="0"/>
            <a:lstStyle/>
            <a:p>
              <a:endParaRPr/>
            </a:p>
          </p:txBody>
        </p:sp>
        <p:sp>
          <p:nvSpPr>
            <p:cNvPr id="46" name="object 20"/>
            <p:cNvSpPr txBox="1"/>
            <p:nvPr/>
          </p:nvSpPr>
          <p:spPr>
            <a:xfrm>
              <a:off x="2305768" y="1983359"/>
              <a:ext cx="177800" cy="383540"/>
            </a:xfrm>
            <a:prstGeom prst="rect">
              <a:avLst/>
            </a:prstGeom>
          </p:spPr>
          <p:txBody>
            <a:bodyPr vert="horz" wrap="square" lIns="0" tIns="0" rIns="0" bIns="0" rtlCol="0">
              <a:spAutoFit/>
            </a:bodyPr>
            <a:lstStyle/>
            <a:p>
              <a:pPr marL="12700">
                <a:lnSpc>
                  <a:spcPct val="100000"/>
                </a:lnSpc>
              </a:pPr>
              <a:r>
                <a:rPr sz="2400" i="1" dirty="0">
                  <a:latin typeface="Times New Roman" panose="02020603050405020304"/>
                  <a:cs typeface="Times New Roman" panose="02020603050405020304"/>
                </a:rPr>
                <a:t>o</a:t>
              </a:r>
              <a:endParaRPr sz="2400" dirty="0">
                <a:latin typeface="Times New Roman" panose="02020603050405020304"/>
                <a:cs typeface="Times New Roman" panose="02020603050405020304"/>
              </a:endParaRPr>
            </a:p>
          </p:txBody>
        </p:sp>
      </p:grpSp>
      <p:sp>
        <p:nvSpPr>
          <p:cNvPr id="47" name="object 12"/>
          <p:cNvSpPr/>
          <p:nvPr/>
        </p:nvSpPr>
        <p:spPr>
          <a:xfrm>
            <a:off x="9122490" y="4029871"/>
            <a:ext cx="586716" cy="0"/>
          </a:xfrm>
          <a:custGeom>
            <a:avLst/>
            <a:gdLst/>
            <a:ahLst/>
            <a:cxnLst/>
            <a:rect l="l" t="t" r="r" b="b"/>
            <a:pathLst>
              <a:path w="609600">
                <a:moveTo>
                  <a:pt x="609600" y="0"/>
                </a:moveTo>
                <a:lnTo>
                  <a:pt x="0" y="0"/>
                </a:lnTo>
              </a:path>
            </a:pathLst>
          </a:custGeom>
          <a:ln w="19050">
            <a:solidFill>
              <a:srgbClr val="3366FF"/>
            </a:solidFill>
          </a:ln>
        </p:spPr>
        <p:txBody>
          <a:bodyPr wrap="square" lIns="0" tIns="0" rIns="0" bIns="0" rtlCol="0"/>
          <a:lstStyle/>
          <a:p>
            <a:endParaRPr/>
          </a:p>
        </p:txBody>
      </p:sp>
      <p:sp>
        <p:nvSpPr>
          <p:cNvPr id="48" name="矩形 47"/>
          <p:cNvSpPr/>
          <p:nvPr/>
        </p:nvSpPr>
        <p:spPr>
          <a:xfrm>
            <a:off x="8944573" y="4605867"/>
            <a:ext cx="1956544" cy="321867"/>
          </a:xfrm>
          <a:prstGeom prst="rect">
            <a:avLst/>
          </a:prstGeom>
        </p:spPr>
        <p:txBody>
          <a:bodyPr wrap="square">
            <a:spAutoFit/>
          </a:bodyPr>
          <a:lstStyle/>
          <a:p>
            <a:pPr algn="ctr">
              <a:lnSpc>
                <a:spcPct val="125000"/>
              </a:lnSpc>
            </a:pPr>
            <a:r>
              <a:rPr lang="en-US" altLang="zh-CN" sz="2000" dirty="0" err="1">
                <a:solidFill>
                  <a:srgbClr val="CC0099"/>
                </a:solidFill>
                <a:latin typeface="微软雅黑" panose="020B0503020204020204" pitchFamily="34" charset="-122"/>
                <a:ea typeface="微软雅黑" panose="020B0503020204020204" pitchFamily="34" charset="-122"/>
              </a:rPr>
              <a:t>ReLU</a:t>
            </a:r>
            <a:r>
              <a:rPr lang="zh-CN" altLang="en-US" sz="2000" dirty="0">
                <a:solidFill>
                  <a:srgbClr val="CC0099"/>
                </a:solidFill>
                <a:latin typeface="微软雅黑" panose="020B0503020204020204" pitchFamily="34" charset="-122"/>
                <a:ea typeface="微软雅黑" panose="020B0503020204020204" pitchFamily="34" charset="-122"/>
              </a:rPr>
              <a:t>函数</a:t>
            </a:r>
          </a:p>
        </p:txBody>
      </p:sp>
      <mc:AlternateContent xmlns:mc="http://schemas.openxmlformats.org/markup-compatibility/2006" xmlns:a14="http://schemas.microsoft.com/office/drawing/2010/main">
        <mc:Choice Requires="a14">
          <p:sp>
            <p:nvSpPr>
              <p:cNvPr id="49" name="文本框 48"/>
              <p:cNvSpPr txBox="1"/>
              <p:nvPr/>
            </p:nvSpPr>
            <p:spPr>
              <a:xfrm>
                <a:off x="8511520" y="4967883"/>
                <a:ext cx="2462111" cy="7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𝑟𝑒𝑙𝑢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𝑧</m:t>
                              </m:r>
                            </m:e>
                          </m:d>
                        </m:e>
                      </m:func>
                    </m:oMath>
                  </m:oMathPara>
                </a14:m>
                <a:endParaRPr lang="en-US" altLang="zh-CN" b="0"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𝑟𝑒𝑙𝑢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m:t>
                              </m:r>
                              <m:r>
                                <a:rPr lang="en-US" altLang="zh-CN" b="0" i="1" smtClean="0">
                                  <a:latin typeface="Cambria Math" panose="02040503050406030204" pitchFamily="18" charset="0"/>
                                </a:rPr>
                                <m:t>𝑧</m:t>
                              </m:r>
                              <m:r>
                                <a:rPr lang="en-US" altLang="zh-CN" b="0" i="1" smtClean="0">
                                  <a:latin typeface="Cambria Math" panose="02040503050406030204" pitchFamily="18" charset="0"/>
                                </a:rPr>
                                <m:t>&gt;0</m:t>
                              </m:r>
                            </m:e>
                            <m:e>
                              <m:r>
                                <a:rPr lang="en-US" altLang="zh-CN" b="0" i="1" smtClean="0">
                                  <a:latin typeface="Cambria Math" panose="02040503050406030204" pitchFamily="18" charset="0"/>
                                </a:rPr>
                                <m:t>0,</m:t>
                              </m:r>
                              <m:r>
                                <a:rPr lang="en-US" altLang="zh-CN" b="0" i="1" smtClean="0">
                                  <a:latin typeface="Cambria Math" panose="02040503050406030204" pitchFamily="18" charset="0"/>
                                </a:rPr>
                                <m:t>𝑧</m:t>
                              </m:r>
                              <m:r>
                                <a:rPr lang="en-US" altLang="zh-CN" b="0" i="1" smtClean="0">
                                  <a:latin typeface="Cambria Math" panose="02040503050406030204" pitchFamily="18" charset="0"/>
                                </a:rPr>
                                <m:t>&lt;0</m:t>
                              </m:r>
                            </m:e>
                          </m:eqArr>
                        </m:e>
                      </m:d>
                    </m:oMath>
                  </m:oMathPara>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8511520" y="4967883"/>
                <a:ext cx="2462111" cy="719016"/>
              </a:xfrm>
              <a:prstGeom prst="rect">
                <a:avLst/>
              </a:prstGeom>
              <a:blipFill rotWithShape="1">
                <a:blip r:embed="rId5"/>
                <a:stretch>
                  <a:fillRect b="-30508"/>
                </a:stretch>
              </a:blipFill>
            </p:spPr>
            <p:txBody>
              <a:bodyPr/>
              <a:lstStyle/>
              <a:p>
                <a:r>
                  <a:rPr lang="zh-CN" altLang="en-US">
                    <a:noFill/>
                  </a:rPr>
                  <a:t> </a:t>
                </a:r>
                <a:endParaRPr lang="zh-CN" altLang="en-US">
                  <a:noFill/>
                </a:endParaRPr>
              </a:p>
            </p:txBody>
          </p:sp>
        </mc:Fallback>
      </mc:AlternateContent>
      <p:sp>
        <p:nvSpPr>
          <p:cNvPr id="51" name="TextBox 39"/>
          <p:cNvSpPr txBox="1"/>
          <p:nvPr/>
        </p:nvSpPr>
        <p:spPr>
          <a:xfrm>
            <a:off x="850543" y="5856175"/>
            <a:ext cx="3741690" cy="787523"/>
          </a:xfrm>
          <a:prstGeom prst="rect">
            <a:avLst/>
          </a:prstGeom>
          <a:noFill/>
        </p:spPr>
        <p:txBody>
          <a:bodyPr wrap="square" rtlCol="0">
            <a:spAutoFit/>
          </a:bodyPr>
          <a:lstStyle/>
          <a:p>
            <a:pPr>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实数映射到</a:t>
            </a:r>
            <a:r>
              <a:rPr lang="en-US" altLang="zh-CN" sz="1600" dirty="0">
                <a:latin typeface="微软雅黑" panose="020B0503020204020204" pitchFamily="34" charset="-122"/>
                <a:ea typeface="微软雅黑" panose="020B0503020204020204" pitchFamily="34" charset="-122"/>
              </a:rPr>
              <a:t>[0,1]</a:t>
            </a:r>
            <a:r>
              <a:rPr lang="zh-CN" altLang="en-US" sz="1600" dirty="0">
                <a:latin typeface="微软雅黑" panose="020B0503020204020204" pitchFamily="34" charset="-122"/>
                <a:ea typeface="微软雅黑" panose="020B0503020204020204" pitchFamily="34" charset="-122"/>
              </a:rPr>
              <a:t>区间，常用作二分类</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计算量大，易出现梯度消失</a:t>
            </a:r>
          </a:p>
        </p:txBody>
      </p:sp>
      <p:sp>
        <p:nvSpPr>
          <p:cNvPr id="52" name="TextBox 40"/>
          <p:cNvSpPr txBox="1"/>
          <p:nvPr/>
        </p:nvSpPr>
        <p:spPr>
          <a:xfrm>
            <a:off x="4413743" y="5856175"/>
            <a:ext cx="4225285" cy="830997"/>
          </a:xfrm>
          <a:prstGeom prst="rect">
            <a:avLst/>
          </a:prstGeom>
          <a:noFill/>
        </p:spPr>
        <p:txBody>
          <a:bodyPr wrap="square" rtlCol="0">
            <a:spAutoFit/>
          </a:bodyPr>
          <a:lstStyle>
            <a:defPPr>
              <a:defRPr lang="zh-CN"/>
            </a:defPPr>
            <a:lvl1pPr>
              <a:lnSpc>
                <a:spcPct val="150000"/>
              </a:lnSpc>
              <a:buFont typeface="Wingdings" panose="05000000000000000000" pitchFamily="2" charset="2"/>
              <a:buChar char="ü"/>
              <a:defRPr sz="1600">
                <a:latin typeface="微软雅黑" panose="020B0503020204020204" pitchFamily="34" charset="-122"/>
                <a:ea typeface="微软雅黑" panose="020B0503020204020204" pitchFamily="34" charset="-122"/>
              </a:defRPr>
            </a:lvl1pPr>
          </a:lstStyle>
          <a:p>
            <a:r>
              <a:rPr lang="zh-CN" altLang="en-US" dirty="0"/>
              <a:t>将实数映射到</a:t>
            </a:r>
            <a:r>
              <a:rPr lang="en-US" altLang="zh-CN" dirty="0"/>
              <a:t>[-1,1]</a:t>
            </a:r>
            <a:r>
              <a:rPr lang="zh-CN" altLang="en-US" dirty="0"/>
              <a:t>区间，常用在</a:t>
            </a:r>
            <a:r>
              <a:rPr lang="en-US" altLang="zh-CN" dirty="0"/>
              <a:t>RNN</a:t>
            </a:r>
            <a:r>
              <a:rPr lang="zh-CN" altLang="en-US" dirty="0"/>
              <a:t>中</a:t>
            </a:r>
            <a:endParaRPr lang="en-US" altLang="zh-CN" dirty="0"/>
          </a:p>
          <a:p>
            <a:r>
              <a:rPr lang="zh-CN" altLang="en-US" dirty="0"/>
              <a:t>易出现梯度消失</a:t>
            </a:r>
          </a:p>
        </p:txBody>
      </p:sp>
      <p:sp>
        <p:nvSpPr>
          <p:cNvPr id="53" name="TextBox 39"/>
          <p:cNvSpPr txBox="1"/>
          <p:nvPr/>
        </p:nvSpPr>
        <p:spPr>
          <a:xfrm>
            <a:off x="8431128" y="6268981"/>
            <a:ext cx="3741690" cy="418191"/>
          </a:xfrm>
          <a:prstGeom prst="rect">
            <a:avLst/>
          </a:prstGeom>
          <a:noFill/>
        </p:spPr>
        <p:txBody>
          <a:bodyPr wrap="square" rtlCol="0">
            <a:spAutoFit/>
          </a:bodyPr>
          <a:lstStyle/>
          <a:p>
            <a:pPr>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线性运算，效率极高，最常用</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9" grpId="0"/>
      <p:bldP spid="40" grpId="0"/>
      <p:bldP spid="41" grpId="0"/>
      <p:bldP spid="47" grpId="0" animBg="1"/>
      <p:bldP spid="48" grpId="0"/>
      <p:bldP spid="49" grpId="0"/>
      <p:bldP spid="51" grpId="0"/>
      <p:bldP spid="52" grpId="0"/>
      <p:bldP spid="5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40852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神经元的连接</a:t>
            </a:r>
          </a:p>
        </p:txBody>
      </p:sp>
      <p:grpSp>
        <p:nvGrpSpPr>
          <p:cNvPr id="5" name="组合 4"/>
          <p:cNvGrpSpPr/>
          <p:nvPr/>
        </p:nvGrpSpPr>
        <p:grpSpPr>
          <a:xfrm>
            <a:off x="744307" y="1379528"/>
            <a:ext cx="5804143" cy="546753"/>
            <a:chOff x="793919" y="1426109"/>
            <a:chExt cx="5804143" cy="546753"/>
          </a:xfrm>
        </p:grpSpPr>
        <p:sp>
          <p:nvSpPr>
            <p:cNvPr id="6" name="矩形 5"/>
            <p:cNvSpPr/>
            <p:nvPr/>
          </p:nvSpPr>
          <p:spPr>
            <a:xfrm>
              <a:off x="1255027" y="1426109"/>
              <a:ext cx="534303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问题引入</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pic>
        <p:nvPicPr>
          <p:cNvPr id="31" name="Picture 216" descr="http://images2015.cnblogs.com/blog/764050/201606/764050-20160619145050085-11400573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379" y="2273264"/>
            <a:ext cx="4085199" cy="231147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连接符: 曲线 7"/>
          <p:cNvCxnSpPr/>
          <p:nvPr/>
        </p:nvCxnSpPr>
        <p:spPr>
          <a:xfrm rot="16200000" flipH="1">
            <a:off x="2302535" y="4500754"/>
            <a:ext cx="932752" cy="1022683"/>
          </a:xfrm>
          <a:prstGeom prst="curvedConnector2">
            <a:avLst/>
          </a:prstGeom>
          <a:ln w="31750">
            <a:tailEnd type="triangle"/>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6454133" y="1189305"/>
            <a:ext cx="5628393" cy="553998"/>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pPr marR="0" lvl="0" algn="l" defTabSz="914400" rtl="0" eaLnBrk="1" fontAlgn="auto" latinLnBrk="0" hangingPunct="1">
              <a:lnSpc>
                <a:spcPct val="125000"/>
              </a:lnSpc>
              <a:spcBef>
                <a:spcPts val="0"/>
              </a:spcBef>
              <a:spcAft>
                <a:spcPts val="0"/>
              </a:spcAft>
              <a:buClrTx/>
              <a:buSzTx/>
              <a:defRPr/>
            </a:pPr>
            <a:r>
              <a:rPr lang="en-US" altLang="zh-CN" sz="2400" dirty="0">
                <a:solidFill>
                  <a:prstClr val="black"/>
                </a:solidFill>
                <a:latin typeface="微软雅黑" panose="020B0503020204020204" pitchFamily="34" charset="-122"/>
                <a:ea typeface="微软雅黑" panose="020B0503020204020204" pitchFamily="34" charset="-122"/>
              </a:rPr>
              <a:t>Problem : </a:t>
            </a:r>
            <a:r>
              <a:rPr lang="zh-CN" altLang="en-US" sz="2400" dirty="0">
                <a:solidFill>
                  <a:prstClr val="black"/>
                </a:solidFill>
                <a:latin typeface="微软雅黑" panose="020B0503020204020204" pitchFamily="34" charset="-122"/>
                <a:ea typeface="微软雅黑" panose="020B0503020204020204" pitchFamily="34" charset="-122"/>
              </a:rPr>
              <a:t>如何连接？</a:t>
            </a:r>
            <a:endPar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3521545" y="4439486"/>
            <a:ext cx="2327195" cy="2324578"/>
            <a:chOff x="705917" y="3435681"/>
            <a:chExt cx="2268138" cy="2324578"/>
          </a:xfrm>
        </p:grpSpPr>
        <p:grpSp>
          <p:nvGrpSpPr>
            <p:cNvPr id="12" name="组合 11"/>
            <p:cNvGrpSpPr/>
            <p:nvPr/>
          </p:nvGrpSpPr>
          <p:grpSpPr>
            <a:xfrm>
              <a:off x="705917" y="3546173"/>
              <a:ext cx="2268138" cy="2214086"/>
              <a:chOff x="882869" y="2679545"/>
              <a:chExt cx="2268138" cy="2214086"/>
            </a:xfrm>
          </p:grpSpPr>
          <p:sp>
            <p:nvSpPr>
              <p:cNvPr id="19" name="流程图: 接点 18"/>
              <p:cNvSpPr/>
              <p:nvPr/>
            </p:nvSpPr>
            <p:spPr>
              <a:xfrm>
                <a:off x="882869" y="2679545"/>
                <a:ext cx="44282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流程图: 接点 19"/>
              <p:cNvSpPr/>
              <p:nvPr/>
            </p:nvSpPr>
            <p:spPr>
              <a:xfrm>
                <a:off x="882869" y="3609989"/>
                <a:ext cx="44282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流程图: 接点 20"/>
              <p:cNvSpPr/>
              <p:nvPr/>
            </p:nvSpPr>
            <p:spPr>
              <a:xfrm>
                <a:off x="882869" y="4463534"/>
                <a:ext cx="44282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2" name="流程图: 接点 21"/>
              <p:cNvSpPr/>
              <p:nvPr/>
            </p:nvSpPr>
            <p:spPr>
              <a:xfrm>
                <a:off x="2396941" y="3214461"/>
                <a:ext cx="442826" cy="430097"/>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3" name="直接箭头连接符 22"/>
              <p:cNvCxnSpPr>
                <a:stCxn id="19" idx="6"/>
                <a:endCxn id="22" idx="1"/>
              </p:cNvCxnSpPr>
              <p:nvPr/>
            </p:nvCxnSpPr>
            <p:spPr>
              <a:xfrm>
                <a:off x="1325695" y="2894594"/>
                <a:ext cx="1136097" cy="382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20" idx="6"/>
                <a:endCxn id="22" idx="2"/>
              </p:cNvCxnSpPr>
              <p:nvPr/>
            </p:nvCxnSpPr>
            <p:spPr>
              <a:xfrm flipV="1">
                <a:off x="1325695" y="3429510"/>
                <a:ext cx="1071246" cy="39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21" idx="6"/>
                <a:endCxn id="22" idx="3"/>
              </p:cNvCxnSpPr>
              <p:nvPr/>
            </p:nvCxnSpPr>
            <p:spPr>
              <a:xfrm flipV="1">
                <a:off x="1325695" y="3581572"/>
                <a:ext cx="1136097" cy="10970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22" idx="6"/>
              </p:cNvCxnSpPr>
              <p:nvPr/>
            </p:nvCxnSpPr>
            <p:spPr>
              <a:xfrm flipV="1">
                <a:off x="2839767" y="3421771"/>
                <a:ext cx="311240" cy="7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3" name="文本框 12"/>
                <p:cNvSpPr txBox="1"/>
                <p:nvPr/>
              </p:nvSpPr>
              <p:spPr>
                <a:xfrm>
                  <a:off x="1816363" y="3847621"/>
                  <a:ext cx="4428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816363" y="3847621"/>
                  <a:ext cx="442826"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0512" y="4188860"/>
                  <a:ext cx="4428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730512" y="4188860"/>
                  <a:ext cx="442826"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885554" y="4513062"/>
                  <a:ext cx="4428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885554" y="4513062"/>
                  <a:ext cx="442826"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044382" y="3435681"/>
                  <a:ext cx="4428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044382" y="3435681"/>
                  <a:ext cx="442826"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021976" y="4328396"/>
                  <a:ext cx="4428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021976" y="4328396"/>
                  <a:ext cx="442826"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967891" y="5062603"/>
                  <a:ext cx="4428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967891" y="5062603"/>
                  <a:ext cx="442826"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xmlns:a14="http://schemas.microsoft.com/office/drawing/2010/main">
        <mc:Choice Requires="a14">
          <p:sp>
            <p:nvSpPr>
              <p:cNvPr id="27" name="文本框 26"/>
              <p:cNvSpPr txBox="1"/>
              <p:nvPr/>
            </p:nvSpPr>
            <p:spPr>
              <a:xfrm>
                <a:off x="5394384" y="4722297"/>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𝑎</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5394384" y="4722297"/>
                <a:ext cx="454356"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nvGrpSpPr>
          <p:cNvPr id="28" name="组合 27"/>
          <p:cNvGrpSpPr/>
          <p:nvPr/>
        </p:nvGrpSpPr>
        <p:grpSpPr>
          <a:xfrm>
            <a:off x="4979375" y="5124584"/>
            <a:ext cx="578182" cy="383077"/>
            <a:chOff x="10373210" y="3344429"/>
            <a:chExt cx="629169" cy="408385"/>
          </a:xfrm>
        </p:grpSpPr>
        <p:cxnSp>
          <p:nvCxnSpPr>
            <p:cNvPr id="29" name="直接连接符 28"/>
            <p:cNvCxnSpPr/>
            <p:nvPr/>
          </p:nvCxnSpPr>
          <p:spPr>
            <a:xfrm>
              <a:off x="10732886" y="3403093"/>
              <a:ext cx="0" cy="305711"/>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10373210" y="3359082"/>
                  <a:ext cx="49441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accent6"/>
                            </a:solidFill>
                            <a:latin typeface="Cambria Math" panose="02040503050406030204" pitchFamily="18" charset="0"/>
                            <a:ea typeface="Cambria Math" panose="02040503050406030204" pitchFamily="18" charset="0"/>
                          </a:rPr>
                          <m:t>Σ</m:t>
                        </m:r>
                      </m:oMath>
                    </m:oMathPara>
                  </a14:m>
                  <a:endParaRPr lang="zh-CN" altLang="en-US" sz="2400" dirty="0">
                    <a:solidFill>
                      <a:srgbClr val="00B050"/>
                    </a:solidFill>
                  </a:endParaRPr>
                </a:p>
              </p:txBody>
            </p:sp>
          </mc:Choice>
          <mc:Fallback xmlns="">
            <p:sp>
              <p:nvSpPr>
                <p:cNvPr id="143" name="文本框 142"/>
                <p:cNvSpPr txBox="1">
                  <a:spLocks noRot="1" noChangeAspect="1" noMove="1" noResize="1" noEditPoints="1" noAdjustHandles="1" noChangeArrowheads="1" noChangeShapeType="1" noTextEdit="1"/>
                </p:cNvSpPr>
                <p:nvPr/>
              </p:nvSpPr>
              <p:spPr>
                <a:xfrm>
                  <a:off x="10373210" y="3359082"/>
                  <a:ext cx="494419" cy="393732"/>
                </a:xfrm>
                <a:prstGeom prst="rect">
                  <a:avLst/>
                </a:prstGeom>
                <a:blipFill rotWithShape="1">
                  <a:blip r:embed="rId4"/>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10714740" y="3344429"/>
                  <a:ext cx="28763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𝑓</m:t>
                        </m:r>
                      </m:oMath>
                    </m:oMathPara>
                  </a14:m>
                  <a:endParaRPr lang="zh-CN" altLang="en-US" sz="2400" dirty="0">
                    <a:solidFill>
                      <a:schemeClr val="accent6"/>
                    </a:solidFill>
                  </a:endParaRPr>
                </a:p>
              </p:txBody>
            </p:sp>
          </mc:Choice>
          <mc:Fallback xmlns="">
            <p:sp>
              <p:nvSpPr>
                <p:cNvPr id="144" name="文本框 143"/>
                <p:cNvSpPr txBox="1">
                  <a:spLocks noRot="1" noChangeAspect="1" noMove="1" noResize="1" noEditPoints="1" noAdjustHandles="1" noChangeArrowheads="1" noChangeShapeType="1" noTextEdit="1"/>
                </p:cNvSpPr>
                <p:nvPr/>
              </p:nvSpPr>
              <p:spPr>
                <a:xfrm>
                  <a:off x="10714740" y="3344429"/>
                  <a:ext cx="287639" cy="393732"/>
                </a:xfrm>
                <a:prstGeom prst="rect">
                  <a:avLst/>
                </a:prstGeom>
                <a:blipFill rotWithShape="1">
                  <a:blip r:embed="rId4"/>
                  <a:stretch>
                    <a:fillRect l="-36364" r="-31818" b="-35000"/>
                  </a:stretch>
                </a:blipFill>
              </p:spPr>
              <p:txBody>
                <a:bodyPr/>
                <a:lstStyle/>
                <a:p>
                  <a:r>
                    <a:rPr lang="zh-CN" altLang="en-US">
                      <a:noFill/>
                    </a:rPr>
                    <a:t> </a:t>
                  </a:r>
                  <a:endParaRPr lang="zh-CN" altLang="en-US">
                    <a:noFill/>
                  </a:endParaRPr>
                </a:p>
              </p:txBody>
            </p:sp>
          </mc:Fallback>
        </mc:AlternateContent>
      </p:grpSp>
      <p:grpSp>
        <p:nvGrpSpPr>
          <p:cNvPr id="33" name="组合 32"/>
          <p:cNvGrpSpPr/>
          <p:nvPr/>
        </p:nvGrpSpPr>
        <p:grpSpPr>
          <a:xfrm>
            <a:off x="6628762" y="3193590"/>
            <a:ext cx="4209686" cy="2462887"/>
            <a:chOff x="5062251" y="2973964"/>
            <a:chExt cx="4209686" cy="2462887"/>
          </a:xfrm>
        </p:grpSpPr>
        <p:sp>
          <p:nvSpPr>
            <p:cNvPr id="34" name="流程图: 接点 139"/>
            <p:cNvSpPr/>
            <p:nvPr/>
          </p:nvSpPr>
          <p:spPr>
            <a:xfrm>
              <a:off x="5062251" y="3159753"/>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36" name="流程图: 接点 140"/>
            <p:cNvSpPr/>
            <p:nvPr/>
          </p:nvSpPr>
          <p:spPr>
            <a:xfrm>
              <a:off x="5062251" y="4072430"/>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7" name="流程图: 接点 141"/>
            <p:cNvSpPr/>
            <p:nvPr/>
          </p:nvSpPr>
          <p:spPr>
            <a:xfrm>
              <a:off x="5062251" y="5006754"/>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8" name="流程图: 接点 142"/>
            <p:cNvSpPr/>
            <p:nvPr/>
          </p:nvSpPr>
          <p:spPr>
            <a:xfrm>
              <a:off x="6707911" y="3577748"/>
              <a:ext cx="454356" cy="430097"/>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39" name="直接箭头连接符 38"/>
            <p:cNvCxnSpPr>
              <a:stCxn id="34" idx="6"/>
              <a:endCxn id="38" idx="1"/>
            </p:cNvCxnSpPr>
            <p:nvPr/>
          </p:nvCxnSpPr>
          <p:spPr>
            <a:xfrm>
              <a:off x="5516607" y="3374802"/>
              <a:ext cx="1257843" cy="26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a:stCxn id="36" idx="6"/>
              <a:endCxn id="38" idx="2"/>
            </p:cNvCxnSpPr>
            <p:nvPr/>
          </p:nvCxnSpPr>
          <p:spPr>
            <a:xfrm flipV="1">
              <a:off x="5516607" y="3792797"/>
              <a:ext cx="1191304" cy="494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a:stCxn id="37" idx="6"/>
              <a:endCxn id="38" idx="3"/>
            </p:cNvCxnSpPr>
            <p:nvPr/>
          </p:nvCxnSpPr>
          <p:spPr>
            <a:xfrm flipV="1">
              <a:off x="5516607" y="3944859"/>
              <a:ext cx="1257843" cy="1276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a:stCxn id="38" idx="6"/>
              <a:endCxn id="58" idx="2"/>
            </p:cNvCxnSpPr>
            <p:nvPr/>
          </p:nvCxnSpPr>
          <p:spPr>
            <a:xfrm flipV="1">
              <a:off x="7162267" y="3351519"/>
              <a:ext cx="1346854" cy="44127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文本框 42"/>
                <p:cNvSpPr txBox="1"/>
                <p:nvPr/>
              </p:nvSpPr>
              <p:spPr>
                <a:xfrm>
                  <a:off x="6221012" y="336561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11</m:t>
                            </m:r>
                          </m:sub>
                        </m:sSub>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6221012" y="3365613"/>
                  <a:ext cx="454356" cy="369332"/>
                </a:xfrm>
                <a:prstGeom prst="rect">
                  <a:avLst/>
                </a:prstGeom>
                <a:blipFill rotWithShape="0">
                  <a:blip r:embed="rId4"/>
                  <a:stretch>
                    <a:fillRect r="-10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6091905" y="363851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21</m:t>
                            </m:r>
                          </m:sub>
                        </m:sSub>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6091905" y="3638513"/>
                  <a:ext cx="454356" cy="369332"/>
                </a:xfrm>
                <a:prstGeom prst="rect">
                  <a:avLst/>
                </a:prstGeom>
                <a:blipFill rotWithShape="0">
                  <a:blip r:embed="rId4"/>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6286319" y="3880276"/>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31</m:t>
                            </m:r>
                          </m:sub>
                        </m:sSub>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6286319" y="3880276"/>
                  <a:ext cx="454356" cy="369332"/>
                </a:xfrm>
                <a:prstGeom prst="rect">
                  <a:avLst/>
                </a:prstGeom>
                <a:blipFill rotWithShape="0">
                  <a:blip r:embed="rId4"/>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5356912" y="2987710"/>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46" name="文本框 45"/>
                <p:cNvSpPr txBox="1">
                  <a:spLocks noRot="1" noChangeAspect="1" noMove="1" noResize="1" noEditPoints="1" noAdjustHandles="1" noChangeArrowheads="1" noChangeShapeType="1" noTextEdit="1"/>
                </p:cNvSpPr>
                <p:nvPr/>
              </p:nvSpPr>
              <p:spPr>
                <a:xfrm>
                  <a:off x="5356912" y="2987710"/>
                  <a:ext cx="454356" cy="36933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5322699" y="3845088"/>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47" name="文本框 46"/>
                <p:cNvSpPr txBox="1">
                  <a:spLocks noRot="1" noChangeAspect="1" noMove="1" noResize="1" noEditPoints="1" noAdjustHandles="1" noChangeArrowheads="1" noChangeShapeType="1" noTextEdit="1"/>
                </p:cNvSpPr>
                <p:nvPr/>
              </p:nvSpPr>
              <p:spPr>
                <a:xfrm>
                  <a:off x="5322699" y="3845088"/>
                  <a:ext cx="454356" cy="36933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5287052" y="4759991"/>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5287052" y="4759991"/>
                  <a:ext cx="454356" cy="36933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cxnSp>
          <p:nvCxnSpPr>
            <p:cNvPr id="49" name="直接箭头连接符 48"/>
            <p:cNvCxnSpPr>
              <a:stCxn id="34" idx="6"/>
              <a:endCxn id="50" idx="1"/>
            </p:cNvCxnSpPr>
            <p:nvPr/>
          </p:nvCxnSpPr>
          <p:spPr>
            <a:xfrm>
              <a:off x="5516607" y="3374802"/>
              <a:ext cx="1258854" cy="127194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流程图: 接点 154"/>
            <p:cNvSpPr/>
            <p:nvPr/>
          </p:nvSpPr>
          <p:spPr>
            <a:xfrm>
              <a:off x="6708922" y="4583757"/>
              <a:ext cx="454356" cy="430097"/>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51" name="直接箭头连接符 50"/>
            <p:cNvCxnSpPr>
              <a:stCxn id="36" idx="6"/>
              <a:endCxn id="50" idx="2"/>
            </p:cNvCxnSpPr>
            <p:nvPr/>
          </p:nvCxnSpPr>
          <p:spPr>
            <a:xfrm>
              <a:off x="5516607" y="4287479"/>
              <a:ext cx="1192315" cy="51132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7" idx="6"/>
              <a:endCxn id="50" idx="3"/>
            </p:cNvCxnSpPr>
            <p:nvPr/>
          </p:nvCxnSpPr>
          <p:spPr>
            <a:xfrm flipV="1">
              <a:off x="5516607" y="4950868"/>
              <a:ext cx="1258854" cy="27093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p:cNvSpPr txBox="1"/>
                <p:nvPr/>
              </p:nvSpPr>
              <p:spPr>
                <a:xfrm>
                  <a:off x="6985574" y="3336041"/>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𝑎</m:t>
                            </m:r>
                          </m:e>
                          <m:sub>
                            <m:r>
                              <a:rPr lang="en-US" altLang="zh-CN" b="0" i="1" smtClean="0">
                                <a:solidFill>
                                  <a:srgbClr val="009900"/>
                                </a:solidFill>
                                <a:latin typeface="Cambria Math" panose="02040503050406030204" pitchFamily="18" charset="0"/>
                              </a:rPr>
                              <m:t>1</m:t>
                            </m:r>
                          </m:sub>
                        </m:sSub>
                      </m:oMath>
                    </m:oMathPara>
                  </a14:m>
                  <a:endParaRPr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6985574" y="3336041"/>
                  <a:ext cx="454356" cy="36933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6985574" y="436741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𝑎</m:t>
                            </m:r>
                          </m:e>
                          <m:sub>
                            <m:r>
                              <a:rPr lang="en-US" altLang="zh-CN" b="0" i="1" smtClean="0">
                                <a:solidFill>
                                  <a:srgbClr val="009900"/>
                                </a:solidFill>
                                <a:latin typeface="Cambria Math" panose="02040503050406030204" pitchFamily="18" charset="0"/>
                              </a:rPr>
                              <m:t>2</m:t>
                            </m:r>
                          </m:sub>
                        </m:sSub>
                      </m:oMath>
                    </m:oMathPara>
                  </a14:m>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6985574" y="4367413"/>
                  <a:ext cx="454356" cy="36933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6299399" y="4252770"/>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12</m:t>
                            </m:r>
                          </m:sub>
                        </m:sSub>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6299399" y="4252770"/>
                  <a:ext cx="454356" cy="369332"/>
                </a:xfrm>
                <a:prstGeom prst="rect">
                  <a:avLst/>
                </a:prstGeom>
                <a:blipFill rotWithShape="0">
                  <a:blip r:embed="rId4"/>
                  <a:stretch>
                    <a:fillRect r="-10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6139789" y="4488219"/>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22</m:t>
                            </m:r>
                          </m:sub>
                        </m:sSub>
                      </m:oMath>
                    </m:oMathPara>
                  </a14:m>
                  <a:endParaRPr lang="zh-CN" altLang="en-US" dirty="0"/>
                </a:p>
              </p:txBody>
            </p:sp>
          </mc:Choice>
          <mc:Fallback xmlns="">
            <p:sp>
              <p:nvSpPr>
                <p:cNvPr id="56" name="文本框 55"/>
                <p:cNvSpPr txBox="1">
                  <a:spLocks noRot="1" noChangeAspect="1" noMove="1" noResize="1" noEditPoints="1" noAdjustHandles="1" noChangeArrowheads="1" noChangeShapeType="1" noTextEdit="1"/>
                </p:cNvSpPr>
                <p:nvPr/>
              </p:nvSpPr>
              <p:spPr>
                <a:xfrm>
                  <a:off x="6139789" y="4488219"/>
                  <a:ext cx="454356" cy="369332"/>
                </a:xfrm>
                <a:prstGeom prst="rect">
                  <a:avLst/>
                </a:prstGeom>
                <a:blipFill rotWithShape="0">
                  <a:blip r:embed="rId4"/>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6286319" y="4829188"/>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32</m:t>
                            </m:r>
                          </m:sub>
                        </m:sSub>
                      </m:oMath>
                    </m:oMathPara>
                  </a14:m>
                  <a:endParaRPr lang="zh-CN" altLang="en-US" dirty="0"/>
                </a:p>
              </p:txBody>
            </p:sp>
          </mc:Choice>
          <mc:Fallback xmlns="">
            <p:sp>
              <p:nvSpPr>
                <p:cNvPr id="57" name="文本框 56"/>
                <p:cNvSpPr txBox="1">
                  <a:spLocks noRot="1" noChangeAspect="1" noMove="1" noResize="1" noEditPoints="1" noAdjustHandles="1" noChangeArrowheads="1" noChangeShapeType="1" noTextEdit="1"/>
                </p:cNvSpPr>
                <p:nvPr/>
              </p:nvSpPr>
              <p:spPr>
                <a:xfrm>
                  <a:off x="6286319" y="4829188"/>
                  <a:ext cx="454356" cy="369332"/>
                </a:xfrm>
                <a:prstGeom prst="rect">
                  <a:avLst/>
                </a:prstGeom>
                <a:blipFill rotWithShape="0">
                  <a:blip r:embed="rId4"/>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8" name="流程图: 接点 163"/>
                <p:cNvSpPr/>
                <p:nvPr/>
              </p:nvSpPr>
              <p:spPr>
                <a:xfrm>
                  <a:off x="8509121" y="3136470"/>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smtClean="0">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58" name="流程图: 接点 163"/>
                <p:cNvSpPr>
                  <a:spLocks noRot="1" noChangeAspect="1" noMove="1" noResize="1" noEditPoints="1" noAdjustHandles="1" noChangeArrowheads="1" noChangeShapeType="1" noTextEdit="1"/>
                </p:cNvSpPr>
                <p:nvPr/>
              </p:nvSpPr>
              <p:spPr>
                <a:xfrm>
                  <a:off x="8509121" y="3136470"/>
                  <a:ext cx="454356" cy="430097"/>
                </a:xfrm>
                <a:prstGeom prst="flowChartConnector">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9" name="流程图: 接点 164"/>
                <p:cNvSpPr/>
                <p:nvPr/>
              </p:nvSpPr>
              <p:spPr>
                <a:xfrm>
                  <a:off x="8509121" y="4049147"/>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59" name="流程图: 接点 164"/>
                <p:cNvSpPr>
                  <a:spLocks noRot="1" noChangeAspect="1" noMove="1" noResize="1" noEditPoints="1" noAdjustHandles="1" noChangeArrowheads="1" noChangeShapeType="1" noTextEdit="1"/>
                </p:cNvSpPr>
                <p:nvPr/>
              </p:nvSpPr>
              <p:spPr>
                <a:xfrm>
                  <a:off x="8509121" y="4049147"/>
                  <a:ext cx="454356" cy="430097"/>
                </a:xfrm>
                <a:prstGeom prst="flowChartConnector">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0" name="流程图: 接点 165"/>
                <p:cNvSpPr/>
                <p:nvPr/>
              </p:nvSpPr>
              <p:spPr>
                <a:xfrm>
                  <a:off x="8509121" y="4983471"/>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60" name="流程图: 接点 165"/>
                <p:cNvSpPr>
                  <a:spLocks noRot="1" noChangeAspect="1" noMove="1" noResize="1" noEditPoints="1" noAdjustHandles="1" noChangeArrowheads="1" noChangeShapeType="1" noTextEdit="1"/>
                </p:cNvSpPr>
                <p:nvPr/>
              </p:nvSpPr>
              <p:spPr>
                <a:xfrm>
                  <a:off x="8509121" y="4983471"/>
                  <a:ext cx="454356" cy="430097"/>
                </a:xfrm>
                <a:prstGeom prst="flowChartConnector">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cxnSp>
          <p:nvCxnSpPr>
            <p:cNvPr id="61" name="直接箭头连接符 60"/>
            <p:cNvCxnSpPr>
              <a:stCxn id="38" idx="6"/>
              <a:endCxn id="59" idx="2"/>
            </p:cNvCxnSpPr>
            <p:nvPr/>
          </p:nvCxnSpPr>
          <p:spPr>
            <a:xfrm>
              <a:off x="7162267" y="3792797"/>
              <a:ext cx="1346854" cy="4713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38" idx="6"/>
              <a:endCxn id="60" idx="2"/>
            </p:cNvCxnSpPr>
            <p:nvPr/>
          </p:nvCxnSpPr>
          <p:spPr>
            <a:xfrm>
              <a:off x="7162267" y="3792797"/>
              <a:ext cx="1346854" cy="1405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50" idx="6"/>
              <a:endCxn id="58" idx="3"/>
            </p:cNvCxnSpPr>
            <p:nvPr/>
          </p:nvCxnSpPr>
          <p:spPr>
            <a:xfrm flipV="1">
              <a:off x="7163278" y="3503581"/>
              <a:ext cx="1412382" cy="1295225"/>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0" idx="6"/>
              <a:endCxn id="59" idx="2"/>
            </p:cNvCxnSpPr>
            <p:nvPr/>
          </p:nvCxnSpPr>
          <p:spPr>
            <a:xfrm flipV="1">
              <a:off x="7163278" y="4264196"/>
              <a:ext cx="1345843" cy="534610"/>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0" idx="6"/>
              <a:endCxn id="60" idx="2"/>
            </p:cNvCxnSpPr>
            <p:nvPr/>
          </p:nvCxnSpPr>
          <p:spPr>
            <a:xfrm>
              <a:off x="7163278" y="4798806"/>
              <a:ext cx="1345843" cy="399714"/>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p:cNvSpPr txBox="1"/>
                <p:nvPr/>
              </p:nvSpPr>
              <p:spPr>
                <a:xfrm>
                  <a:off x="7953123" y="3184009"/>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11</m:t>
                            </m:r>
                          </m:sub>
                        </m:sSub>
                      </m:oMath>
                    </m:oMathPara>
                  </a14:m>
                  <a:endParaRPr lang="zh-CN" altLang="en-US" dirty="0">
                    <a:solidFill>
                      <a:srgbClr val="009900"/>
                    </a:solidFill>
                  </a:endParaRPr>
                </a:p>
              </p:txBody>
            </p:sp>
          </mc:Choice>
          <mc:Fallback xmlns="">
            <p:sp>
              <p:nvSpPr>
                <p:cNvPr id="66" name="文本框 65"/>
                <p:cNvSpPr txBox="1">
                  <a:spLocks noRot="1" noChangeAspect="1" noMove="1" noResize="1" noEditPoints="1" noAdjustHandles="1" noChangeArrowheads="1" noChangeShapeType="1" noTextEdit="1"/>
                </p:cNvSpPr>
                <p:nvPr/>
              </p:nvSpPr>
              <p:spPr>
                <a:xfrm>
                  <a:off x="7953123" y="3184009"/>
                  <a:ext cx="454356" cy="369332"/>
                </a:xfrm>
                <a:prstGeom prst="rect">
                  <a:avLst/>
                </a:prstGeom>
                <a:blipFill rotWithShape="0">
                  <a:blip r:embed="rId4"/>
                  <a:stretch>
                    <a:fillRect r="-108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8141606" y="3423155"/>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21</m:t>
                            </m:r>
                          </m:sub>
                        </m:sSub>
                      </m:oMath>
                    </m:oMathPara>
                  </a14:m>
                  <a:endParaRPr lang="zh-CN" altLang="en-US" dirty="0">
                    <a:solidFill>
                      <a:srgbClr val="009900"/>
                    </a:solidFill>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8141606" y="3423155"/>
                  <a:ext cx="454356" cy="369332"/>
                </a:xfrm>
                <a:prstGeom prst="rect">
                  <a:avLst/>
                </a:prstGeom>
                <a:blipFill rotWithShape="0">
                  <a:blip r:embed="rId4"/>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7990863" y="3925835"/>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12</m:t>
                            </m:r>
                          </m:sub>
                        </m:sSub>
                      </m:oMath>
                    </m:oMathPara>
                  </a14:m>
                  <a:endParaRPr lang="zh-CN" altLang="en-US" dirty="0">
                    <a:solidFill>
                      <a:srgbClr val="009900"/>
                    </a:solidFill>
                  </a:endParaRPr>
                </a:p>
              </p:txBody>
            </p:sp>
          </mc:Choice>
          <mc:Fallback xmlns="">
            <p:sp>
              <p:nvSpPr>
                <p:cNvPr id="68" name="文本框 67"/>
                <p:cNvSpPr txBox="1">
                  <a:spLocks noRot="1" noChangeAspect="1" noMove="1" noResize="1" noEditPoints="1" noAdjustHandles="1" noChangeArrowheads="1" noChangeShapeType="1" noTextEdit="1"/>
                </p:cNvSpPr>
                <p:nvPr/>
              </p:nvSpPr>
              <p:spPr>
                <a:xfrm>
                  <a:off x="7990863" y="3925835"/>
                  <a:ext cx="454356" cy="369332"/>
                </a:xfrm>
                <a:prstGeom prst="rect">
                  <a:avLst/>
                </a:prstGeom>
                <a:blipFill rotWithShape="0">
                  <a:blip r:embed="rId4"/>
                  <a:stretch>
                    <a:fillRect r="-108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7988226" y="4202834"/>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22</m:t>
                            </m:r>
                          </m:sub>
                        </m:sSub>
                      </m:oMath>
                    </m:oMathPara>
                  </a14:m>
                  <a:endParaRPr lang="zh-CN" altLang="en-US" dirty="0">
                    <a:solidFill>
                      <a:srgbClr val="009900"/>
                    </a:solidFill>
                  </a:endParaRPr>
                </a:p>
              </p:txBody>
            </p:sp>
          </mc:Choice>
          <mc:Fallback xmlns="">
            <p:sp>
              <p:nvSpPr>
                <p:cNvPr id="69" name="文本框 68"/>
                <p:cNvSpPr txBox="1">
                  <a:spLocks noRot="1" noChangeAspect="1" noMove="1" noResize="1" noEditPoints="1" noAdjustHandles="1" noChangeArrowheads="1" noChangeShapeType="1" noTextEdit="1"/>
                </p:cNvSpPr>
                <p:nvPr/>
              </p:nvSpPr>
              <p:spPr>
                <a:xfrm>
                  <a:off x="7988226" y="4202834"/>
                  <a:ext cx="454356" cy="369332"/>
                </a:xfrm>
                <a:prstGeom prst="rect">
                  <a:avLst/>
                </a:prstGeom>
                <a:blipFill rotWithShape="0">
                  <a:blip r:embed="rId4"/>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8070204" y="4700220"/>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13</m:t>
                            </m:r>
                          </m:sub>
                        </m:sSub>
                      </m:oMath>
                    </m:oMathPara>
                  </a14:m>
                  <a:endParaRPr lang="zh-CN" altLang="en-US" dirty="0">
                    <a:solidFill>
                      <a:srgbClr val="009900"/>
                    </a:solidFill>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8070204" y="4700220"/>
                  <a:ext cx="454356" cy="369332"/>
                </a:xfrm>
                <a:prstGeom prst="rect">
                  <a:avLst/>
                </a:prstGeom>
                <a:blipFill rotWithShape="0">
                  <a:blip r:embed="rId4"/>
                  <a:stretch>
                    <a:fillRect r="-108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7844475" y="4914554"/>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23</m:t>
                            </m:r>
                          </m:sub>
                        </m:sSub>
                      </m:oMath>
                    </m:oMathPara>
                  </a14:m>
                  <a:endParaRPr lang="zh-CN" altLang="en-US" dirty="0">
                    <a:solidFill>
                      <a:srgbClr val="009900"/>
                    </a:solidFill>
                  </a:endParaRPr>
                </a:p>
              </p:txBody>
            </p:sp>
          </mc:Choice>
          <mc:Fallback xmlns="">
            <p:sp>
              <p:nvSpPr>
                <p:cNvPr id="71" name="文本框 70"/>
                <p:cNvSpPr txBox="1">
                  <a:spLocks noRot="1" noChangeAspect="1" noMove="1" noResize="1" noEditPoints="1" noAdjustHandles="1" noChangeArrowheads="1" noChangeShapeType="1" noTextEdit="1"/>
                </p:cNvSpPr>
                <p:nvPr/>
              </p:nvSpPr>
              <p:spPr>
                <a:xfrm>
                  <a:off x="7844475" y="4914554"/>
                  <a:ext cx="454356" cy="369332"/>
                </a:xfrm>
                <a:prstGeom prst="rect">
                  <a:avLst/>
                </a:prstGeom>
                <a:blipFill rotWithShape="0">
                  <a:blip r:embed="rId4"/>
                  <a:stretch>
                    <a:fillRect r="-12162"/>
                  </a:stretch>
                </a:blipFill>
              </p:spPr>
              <p:txBody>
                <a:bodyPr/>
                <a:lstStyle/>
                <a:p>
                  <a:r>
                    <a:rPr lang="zh-CN" altLang="en-US">
                      <a:noFill/>
                    </a:rPr>
                    <a:t> </a:t>
                  </a:r>
                  <a:endParaRPr lang="zh-CN" altLang="en-US">
                    <a:noFill/>
                  </a:endParaRPr>
                </a:p>
              </p:txBody>
            </p:sp>
          </mc:Fallback>
        </mc:AlternateContent>
        <p:cxnSp>
          <p:nvCxnSpPr>
            <p:cNvPr id="72" name="直接箭头连接符 71"/>
            <p:cNvCxnSpPr>
              <a:stCxn id="58" idx="6"/>
            </p:cNvCxnSpPr>
            <p:nvPr/>
          </p:nvCxnSpPr>
          <p:spPr>
            <a:xfrm flipV="1">
              <a:off x="8963477" y="3336041"/>
              <a:ext cx="143032" cy="15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9" idx="6"/>
            </p:cNvCxnSpPr>
            <p:nvPr/>
          </p:nvCxnSpPr>
          <p:spPr>
            <a:xfrm flipV="1">
              <a:off x="8963477" y="4249608"/>
              <a:ext cx="143032" cy="14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0" idx="6"/>
            </p:cNvCxnSpPr>
            <p:nvPr/>
          </p:nvCxnSpPr>
          <p:spPr>
            <a:xfrm>
              <a:off x="8963477" y="5198520"/>
              <a:ext cx="1388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本框 74"/>
                <p:cNvSpPr txBox="1"/>
                <p:nvPr/>
              </p:nvSpPr>
              <p:spPr>
                <a:xfrm>
                  <a:off x="8807815" y="2973964"/>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𝑦</m:t>
                            </m:r>
                          </m:e>
                          <m:sub>
                            <m:r>
                              <a:rPr lang="en-US" altLang="zh-CN" b="0" i="1" smtClean="0">
                                <a:solidFill>
                                  <a:schemeClr val="accent1"/>
                                </a:solidFill>
                                <a:latin typeface="Cambria Math" panose="02040503050406030204" pitchFamily="18" charset="0"/>
                              </a:rPr>
                              <m:t>1</m:t>
                            </m:r>
                          </m:sub>
                        </m:sSub>
                      </m:oMath>
                    </m:oMathPara>
                  </a14:m>
                  <a:endParaRPr lang="zh-CN" altLang="en-US" dirty="0">
                    <a:solidFill>
                      <a:schemeClr val="accent1"/>
                    </a:solidFill>
                  </a:endParaRPr>
                </a:p>
              </p:txBody>
            </p:sp>
          </mc:Choice>
          <mc:Fallback xmlns="">
            <p:sp>
              <p:nvSpPr>
                <p:cNvPr id="75" name="文本框 74"/>
                <p:cNvSpPr txBox="1">
                  <a:spLocks noRot="1" noChangeAspect="1" noMove="1" noResize="1" noEditPoints="1" noAdjustHandles="1" noChangeArrowheads="1" noChangeShapeType="1" noTextEdit="1"/>
                </p:cNvSpPr>
                <p:nvPr/>
              </p:nvSpPr>
              <p:spPr>
                <a:xfrm>
                  <a:off x="8807815" y="2973964"/>
                  <a:ext cx="454356" cy="369332"/>
                </a:xfrm>
                <a:prstGeom prst="rect">
                  <a:avLst/>
                </a:prstGeom>
                <a:blipFill rotWithShape="0">
                  <a:blip r:embed="rId4"/>
                  <a:stretch>
                    <a:fillRect b="-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8789758" y="3921389"/>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𝑦</m:t>
                            </m:r>
                          </m:e>
                          <m:sub>
                            <m:r>
                              <a:rPr lang="en-US" altLang="zh-CN" b="0" i="1" smtClean="0">
                                <a:solidFill>
                                  <a:schemeClr val="accent1"/>
                                </a:solidFill>
                                <a:latin typeface="Cambria Math" panose="02040503050406030204" pitchFamily="18" charset="0"/>
                              </a:rPr>
                              <m:t>2</m:t>
                            </m:r>
                          </m:sub>
                        </m:sSub>
                      </m:oMath>
                    </m:oMathPara>
                  </a14:m>
                  <a:endParaRPr lang="zh-CN" altLang="en-US" dirty="0">
                    <a:solidFill>
                      <a:schemeClr val="accent1"/>
                    </a:solidFill>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8789758" y="3921389"/>
                  <a:ext cx="454356" cy="369332"/>
                </a:xfrm>
                <a:prstGeom prst="rect">
                  <a:avLst/>
                </a:prstGeom>
                <a:blipFill rotWithShape="0">
                  <a:blip r:embed="rId4"/>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8817581" y="4847159"/>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𝑦</m:t>
                            </m:r>
                          </m:e>
                          <m:sub>
                            <m:r>
                              <a:rPr lang="en-US" altLang="zh-CN" b="0" i="1" smtClean="0">
                                <a:solidFill>
                                  <a:schemeClr val="accent1"/>
                                </a:solidFill>
                                <a:latin typeface="Cambria Math" panose="02040503050406030204" pitchFamily="18" charset="0"/>
                              </a:rPr>
                              <m:t>3</m:t>
                            </m:r>
                          </m:sub>
                        </m:sSub>
                      </m:oMath>
                    </m:oMathPara>
                  </a14:m>
                  <a:endParaRPr lang="zh-CN" altLang="en-US" dirty="0">
                    <a:solidFill>
                      <a:schemeClr val="accent1"/>
                    </a:solidFill>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8817581" y="4847159"/>
                  <a:ext cx="454356" cy="369332"/>
                </a:xfrm>
                <a:prstGeom prst="rect">
                  <a:avLst/>
                </a:prstGeom>
                <a:blipFill rotWithShape="0">
                  <a:blip r:embed="rId4"/>
                  <a:stretch>
                    <a:fillRect b="-6557"/>
                  </a:stretch>
                </a:blipFill>
              </p:spPr>
              <p:txBody>
                <a:bodyPr/>
                <a:lstStyle/>
                <a:p>
                  <a:r>
                    <a:rPr lang="zh-CN" altLang="en-US">
                      <a:noFill/>
                    </a:rPr>
                    <a:t> </a:t>
                  </a:r>
                  <a:endParaRPr lang="zh-CN" altLang="en-US">
                    <a:noFill/>
                  </a:endParaRPr>
                </a:p>
              </p:txBody>
            </p:sp>
          </mc:Fallback>
        </mc:AlternateContent>
        <p:grpSp>
          <p:nvGrpSpPr>
            <p:cNvPr id="78" name="组合 77"/>
            <p:cNvGrpSpPr/>
            <p:nvPr/>
          </p:nvGrpSpPr>
          <p:grpSpPr>
            <a:xfrm>
              <a:off x="6595216" y="3623832"/>
              <a:ext cx="578182" cy="383077"/>
              <a:chOff x="10373210" y="3344429"/>
              <a:chExt cx="629169" cy="408385"/>
            </a:xfrm>
          </p:grpSpPr>
          <p:cxnSp>
            <p:nvCxnSpPr>
              <p:cNvPr id="83" name="直接连接符 82"/>
              <p:cNvCxnSpPr/>
              <p:nvPr/>
            </p:nvCxnSpPr>
            <p:spPr>
              <a:xfrm>
                <a:off x="10732886" y="3403093"/>
                <a:ext cx="0" cy="305711"/>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84" name="文本框 83"/>
                  <p:cNvSpPr txBox="1"/>
                  <p:nvPr/>
                </p:nvSpPr>
                <p:spPr>
                  <a:xfrm>
                    <a:off x="10373210" y="3359082"/>
                    <a:ext cx="49441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accent6"/>
                              </a:solidFill>
                              <a:latin typeface="Cambria Math" panose="02040503050406030204" pitchFamily="18" charset="0"/>
                              <a:ea typeface="Cambria Math" panose="02040503050406030204" pitchFamily="18" charset="0"/>
                            </a:rPr>
                            <m:t>Σ</m:t>
                          </m:r>
                        </m:oMath>
                      </m:oMathPara>
                    </a14:m>
                    <a:endParaRPr lang="zh-CN" altLang="en-US" sz="2400" dirty="0">
                      <a:solidFill>
                        <a:srgbClr val="00B050"/>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0373210" y="3359082"/>
                    <a:ext cx="494419" cy="393732"/>
                  </a:xfrm>
                  <a:prstGeom prst="rect">
                    <a:avLst/>
                  </a:prstGeom>
                  <a:blipFill rotWithShape="1">
                    <a:blip r:embed="rId4"/>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10714740" y="3344429"/>
                    <a:ext cx="28763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𝑓</m:t>
                          </m:r>
                        </m:oMath>
                      </m:oMathPara>
                    </a14:m>
                    <a:endParaRPr lang="zh-CN" altLang="en-US" sz="2400" dirty="0">
                      <a:solidFill>
                        <a:schemeClr val="accent6"/>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714740" y="3344429"/>
                    <a:ext cx="287639" cy="393732"/>
                  </a:xfrm>
                  <a:prstGeom prst="rect">
                    <a:avLst/>
                  </a:prstGeom>
                  <a:blipFill rotWithShape="1">
                    <a:blip r:embed="rId4"/>
                    <a:stretch>
                      <a:fillRect l="-36364" r="-31818" b="-35000"/>
                    </a:stretch>
                  </a:blipFill>
                </p:spPr>
                <p:txBody>
                  <a:bodyPr/>
                  <a:lstStyle/>
                  <a:p>
                    <a:r>
                      <a:rPr lang="zh-CN" altLang="en-US">
                        <a:noFill/>
                      </a:rPr>
                      <a:t> </a:t>
                    </a:r>
                    <a:endParaRPr lang="zh-CN" altLang="en-US">
                      <a:noFill/>
                    </a:endParaRPr>
                  </a:p>
                </p:txBody>
              </p:sp>
            </mc:Fallback>
          </mc:AlternateContent>
        </p:grpSp>
        <p:grpSp>
          <p:nvGrpSpPr>
            <p:cNvPr id="79" name="组合 78"/>
            <p:cNvGrpSpPr/>
            <p:nvPr/>
          </p:nvGrpSpPr>
          <p:grpSpPr>
            <a:xfrm>
              <a:off x="6620376" y="4609934"/>
              <a:ext cx="578182" cy="383077"/>
              <a:chOff x="10373210" y="3344429"/>
              <a:chExt cx="629169" cy="408385"/>
            </a:xfrm>
          </p:grpSpPr>
          <p:cxnSp>
            <p:nvCxnSpPr>
              <p:cNvPr id="80" name="直接连接符 79"/>
              <p:cNvCxnSpPr/>
              <p:nvPr/>
            </p:nvCxnSpPr>
            <p:spPr>
              <a:xfrm>
                <a:off x="10732886" y="3403093"/>
                <a:ext cx="0" cy="305711"/>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81" name="文本框 80"/>
                  <p:cNvSpPr txBox="1"/>
                  <p:nvPr/>
                </p:nvSpPr>
                <p:spPr>
                  <a:xfrm>
                    <a:off x="10373210" y="3359082"/>
                    <a:ext cx="49441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accent6"/>
                              </a:solidFill>
                              <a:latin typeface="Cambria Math" panose="02040503050406030204" pitchFamily="18" charset="0"/>
                              <a:ea typeface="Cambria Math" panose="02040503050406030204" pitchFamily="18" charset="0"/>
                            </a:rPr>
                            <m:t>Σ</m:t>
                          </m:r>
                        </m:oMath>
                      </m:oMathPara>
                    </a14:m>
                    <a:endParaRPr lang="zh-CN" altLang="en-US" sz="2400" dirty="0">
                      <a:solidFill>
                        <a:srgbClr val="00B05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373210" y="3359082"/>
                    <a:ext cx="494419" cy="393732"/>
                  </a:xfrm>
                  <a:prstGeom prst="rect">
                    <a:avLst/>
                  </a:prstGeom>
                  <a:blipFill rotWithShape="1">
                    <a:blip r:embed="rId4"/>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10714740" y="3344429"/>
                    <a:ext cx="28763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𝑓</m:t>
                          </m:r>
                        </m:oMath>
                      </m:oMathPara>
                    </a14:m>
                    <a:endParaRPr lang="zh-CN" altLang="en-US" sz="2400" dirty="0">
                      <a:solidFill>
                        <a:schemeClr val="accent6"/>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0714740" y="3344429"/>
                    <a:ext cx="287639" cy="393732"/>
                  </a:xfrm>
                  <a:prstGeom prst="rect">
                    <a:avLst/>
                  </a:prstGeom>
                  <a:blipFill rotWithShape="1">
                    <a:blip r:embed="rId4"/>
                    <a:stretch>
                      <a:fillRect l="-36364" r="-31818" b="-35000"/>
                    </a:stretch>
                  </a:blipFill>
                </p:spPr>
                <p:txBody>
                  <a:bodyPr/>
                  <a:lstStyle/>
                  <a:p>
                    <a:r>
                      <a:rPr lang="zh-CN" altLang="en-US">
                        <a:noFill/>
                      </a:rPr>
                      <a:t> </a:t>
                    </a:r>
                    <a:endParaRPr lang="zh-CN" altLang="en-US">
                      <a:noFill/>
                    </a:endParaRPr>
                  </a:p>
                </p:txBody>
              </p:sp>
            </mc:Fallback>
          </mc:AlternateContent>
        </p:grpSp>
      </p:grpSp>
      <p:sp>
        <p:nvSpPr>
          <p:cNvPr id="88" name="矩形 87"/>
          <p:cNvSpPr/>
          <p:nvPr/>
        </p:nvSpPr>
        <p:spPr>
          <a:xfrm>
            <a:off x="6340629" y="1810198"/>
            <a:ext cx="5209648" cy="1200329"/>
          </a:xfrm>
          <a:prstGeom prst="rect">
            <a:avLst/>
          </a:prstGeom>
        </p:spPr>
        <p:txBody>
          <a:bodyPr wrap="square">
            <a:spAutoFit/>
          </a:bodyPr>
          <a:lstStyle/>
          <a:p>
            <a:pPr marL="285750" indent="-285750">
              <a:lnSpc>
                <a:spcPct val="150000"/>
              </a:lnSpc>
              <a:buClr>
                <a:srgbClr val="CC0099"/>
              </a:buClr>
              <a:buFont typeface="Wingdings" panose="05000000000000000000" pitchFamily="2" charset="2"/>
              <a:buChar char="u"/>
            </a:pPr>
            <a:r>
              <a:rPr lang="zh-CN" altLang="en-US" sz="16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 总结：多对多的关系</a:t>
            </a:r>
            <a:endParaRPr lang="en-US" altLang="zh-CN" sz="16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Clr>
                <a:srgbClr val="CC0099"/>
              </a:buClr>
              <a:buFont typeface="Wingdings" panose="05000000000000000000" pitchFamily="2" charset="2"/>
              <a:buChar char="u"/>
            </a:pPr>
            <a:r>
              <a:rPr lang="en-US" altLang="zh-CN" sz="16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Input</a:t>
            </a:r>
            <a:r>
              <a:rPr lang="zh-CN" altLang="en-US" sz="16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：多个上层的神经元</a:t>
            </a:r>
            <a:endParaRPr lang="en-US" altLang="zh-CN" sz="16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Clr>
                <a:srgbClr val="CC0099"/>
              </a:buClr>
              <a:buFont typeface="Wingdings" panose="05000000000000000000" pitchFamily="2" charset="2"/>
              <a:buChar char="u"/>
            </a:pPr>
            <a:r>
              <a:rPr lang="en-US" altLang="zh-CN" sz="16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Output </a:t>
            </a:r>
            <a:r>
              <a:rPr lang="zh-CN" altLang="en-US" sz="16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：多个下层神经元</a:t>
            </a:r>
            <a:endParaRPr lang="en-US" altLang="zh-CN" sz="16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4085200" cy="646331"/>
          </a:xfrm>
          <a:prstGeom prst="rect">
            <a:avLst/>
          </a:prstGeom>
        </p:spPr>
        <p:txBody>
          <a:bodyPr wrap="square">
            <a:spAutoFit/>
          </a:bodyPr>
          <a:lstStyle/>
          <a:p>
            <a:pPr lvl="0">
              <a:defRPr/>
            </a:pPr>
            <a:r>
              <a:rPr lang="zh-CN" altLang="en-US" sz="3600" b="1" dirty="0">
                <a:solidFill>
                  <a:prstClr val="black"/>
                </a:solidFill>
                <a:latin typeface="微软雅黑" panose="020B0503020204020204" pitchFamily="34" charset="-122"/>
                <a:ea typeface="微软雅黑" panose="020B0503020204020204" pitchFamily="34" charset="-122"/>
              </a:rPr>
              <a:t>神经元的连接</a:t>
            </a:r>
          </a:p>
        </p:txBody>
      </p:sp>
      <p:grpSp>
        <p:nvGrpSpPr>
          <p:cNvPr id="5" name="组合 4"/>
          <p:cNvGrpSpPr/>
          <p:nvPr/>
        </p:nvGrpSpPr>
        <p:grpSpPr>
          <a:xfrm>
            <a:off x="744307" y="1379528"/>
            <a:ext cx="5804143" cy="592470"/>
            <a:chOff x="793919" y="1426109"/>
            <a:chExt cx="5804143" cy="592470"/>
          </a:xfrm>
        </p:grpSpPr>
        <p:sp>
          <p:nvSpPr>
            <p:cNvPr id="6" name="矩形 5"/>
            <p:cNvSpPr/>
            <p:nvPr/>
          </p:nvSpPr>
          <p:spPr>
            <a:xfrm>
              <a:off x="1255027" y="1426109"/>
              <a:ext cx="5343035" cy="592470"/>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多层神经网络</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sp>
        <p:nvSpPr>
          <p:cNvPr id="103" name="矩形 102"/>
          <p:cNvSpPr/>
          <p:nvPr/>
        </p:nvSpPr>
        <p:spPr>
          <a:xfrm>
            <a:off x="6548450" y="2502543"/>
            <a:ext cx="5209648" cy="458908"/>
          </a:xfrm>
          <a:prstGeom prst="rect">
            <a:avLst/>
          </a:prstGeom>
        </p:spPr>
        <p:txBody>
          <a:bodyPr wrap="square">
            <a:spAutoFit/>
          </a:bodyPr>
          <a:lstStyle/>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输入层：</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接收输入信号的层</a:t>
            </a:r>
          </a:p>
        </p:txBody>
      </p:sp>
      <p:sp>
        <p:nvSpPr>
          <p:cNvPr id="131" name="矩形 130"/>
          <p:cNvSpPr/>
          <p:nvPr/>
        </p:nvSpPr>
        <p:spPr>
          <a:xfrm>
            <a:off x="6454133" y="1189305"/>
            <a:ext cx="5628393" cy="553998"/>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pPr marR="0" lvl="0" algn="l" defTabSz="914400" rtl="0" eaLnBrk="1" fontAlgn="auto" latinLnBrk="0" hangingPunct="1">
              <a:lnSpc>
                <a:spcPct val="125000"/>
              </a:lnSpc>
              <a:spcBef>
                <a:spcPts val="0"/>
              </a:spcBef>
              <a:spcAft>
                <a:spcPts val="0"/>
              </a:spcAft>
              <a:buClrTx/>
              <a:buSzTx/>
              <a:defRPr/>
            </a:pPr>
            <a:r>
              <a:rPr lang="en-US" altLang="zh-CN" sz="2400" dirty="0">
                <a:solidFill>
                  <a:prstClr val="black"/>
                </a:solidFill>
                <a:latin typeface="微软雅黑" panose="020B0503020204020204" pitchFamily="34" charset="-122"/>
                <a:ea typeface="微软雅黑" panose="020B0503020204020204" pitchFamily="34" charset="-122"/>
              </a:rPr>
              <a:t>Problem : </a:t>
            </a:r>
            <a:r>
              <a:rPr lang="zh-CN" altLang="en-US" sz="2400" dirty="0">
                <a:solidFill>
                  <a:prstClr val="black"/>
                </a:solidFill>
                <a:latin typeface="微软雅黑" panose="020B0503020204020204" pitchFamily="34" charset="-122"/>
                <a:ea typeface="微软雅黑" panose="020B0503020204020204" pitchFamily="34" charset="-122"/>
              </a:rPr>
              <a:t>如何连接？</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52" name="流程图: 接点 51"/>
          <p:cNvSpPr/>
          <p:nvPr/>
        </p:nvSpPr>
        <p:spPr>
          <a:xfrm>
            <a:off x="1205415" y="2674586"/>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53" name="流程图: 接点 52"/>
          <p:cNvSpPr/>
          <p:nvPr/>
        </p:nvSpPr>
        <p:spPr>
          <a:xfrm>
            <a:off x="1205415" y="3587263"/>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4" name="流程图: 接点 53"/>
          <p:cNvSpPr/>
          <p:nvPr/>
        </p:nvSpPr>
        <p:spPr>
          <a:xfrm>
            <a:off x="1205415" y="4521587"/>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5" name="流程图: 接点 54"/>
          <p:cNvSpPr/>
          <p:nvPr/>
        </p:nvSpPr>
        <p:spPr>
          <a:xfrm>
            <a:off x="2851075" y="3092581"/>
            <a:ext cx="454356" cy="430097"/>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57" name="直接箭头连接符 56"/>
          <p:cNvCxnSpPr>
            <a:stCxn id="52" idx="6"/>
            <a:endCxn id="55" idx="1"/>
          </p:cNvCxnSpPr>
          <p:nvPr/>
        </p:nvCxnSpPr>
        <p:spPr>
          <a:xfrm>
            <a:off x="1659771" y="2889635"/>
            <a:ext cx="1257843" cy="26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a:stCxn id="53" idx="6"/>
            <a:endCxn id="55" idx="2"/>
          </p:cNvCxnSpPr>
          <p:nvPr/>
        </p:nvCxnSpPr>
        <p:spPr>
          <a:xfrm flipV="1">
            <a:off x="1659771" y="3307630"/>
            <a:ext cx="1191304" cy="494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p:cNvCxnSpPr>
            <a:stCxn id="54" idx="6"/>
            <a:endCxn id="55" idx="3"/>
          </p:cNvCxnSpPr>
          <p:nvPr/>
        </p:nvCxnSpPr>
        <p:spPr>
          <a:xfrm flipV="1">
            <a:off x="1659771" y="3459692"/>
            <a:ext cx="1257843" cy="1276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p:cNvCxnSpPr>
            <a:stCxn id="55" idx="6"/>
            <a:endCxn id="91" idx="2"/>
          </p:cNvCxnSpPr>
          <p:nvPr/>
        </p:nvCxnSpPr>
        <p:spPr>
          <a:xfrm flipV="1">
            <a:off x="3305431" y="2866352"/>
            <a:ext cx="1346854" cy="44127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文本框 61"/>
              <p:cNvSpPr txBox="1"/>
              <p:nvPr/>
            </p:nvSpPr>
            <p:spPr>
              <a:xfrm>
                <a:off x="2364176" y="2880446"/>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11</m:t>
                          </m:r>
                        </m:sub>
                      </m:sSub>
                    </m:oMath>
                  </m:oMathPara>
                </a14:m>
                <a:endParaRPr lang="zh-CN" altLang="en-US" dirty="0"/>
              </a:p>
            </p:txBody>
          </p:sp>
        </mc:Choice>
        <mc:Fallback xmlns="">
          <p:sp>
            <p:nvSpPr>
              <p:cNvPr id="62" name="文本框 61"/>
              <p:cNvSpPr txBox="1">
                <a:spLocks noRot="1" noChangeAspect="1" noMove="1" noResize="1" noEditPoints="1" noAdjustHandles="1" noChangeArrowheads="1" noChangeShapeType="1" noTextEdit="1"/>
              </p:cNvSpPr>
              <p:nvPr/>
            </p:nvSpPr>
            <p:spPr>
              <a:xfrm>
                <a:off x="2364176" y="2880446"/>
                <a:ext cx="454356" cy="369332"/>
              </a:xfrm>
              <a:prstGeom prst="rect">
                <a:avLst/>
              </a:prstGeom>
              <a:blipFill rotWithShape="1">
                <a:blip r:embed="rId3"/>
                <a:stretch>
                  <a:fillRect r="-108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2235069" y="3153346"/>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21</m:t>
                          </m:r>
                        </m:sub>
                      </m:sSub>
                    </m:oMath>
                  </m:oMathPara>
                </a14:m>
                <a:endParaRPr lang="zh-CN" altLang="en-US" dirty="0"/>
              </a:p>
            </p:txBody>
          </p:sp>
        </mc:Choice>
        <mc:Fallback xmlns="">
          <p:sp>
            <p:nvSpPr>
              <p:cNvPr id="63" name="文本框 62"/>
              <p:cNvSpPr txBox="1">
                <a:spLocks noRot="1" noChangeAspect="1" noMove="1" noResize="1" noEditPoints="1" noAdjustHandles="1" noChangeArrowheads="1" noChangeShapeType="1" noTextEdit="1"/>
              </p:cNvSpPr>
              <p:nvPr/>
            </p:nvSpPr>
            <p:spPr>
              <a:xfrm>
                <a:off x="2235069" y="3153346"/>
                <a:ext cx="454356" cy="369332"/>
              </a:xfrm>
              <a:prstGeom prst="rect">
                <a:avLst/>
              </a:prstGeom>
              <a:blipFill rotWithShape="1">
                <a:blip r:embed="rId3"/>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2429483" y="3395109"/>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31</m:t>
                          </m:r>
                        </m:sub>
                      </m:sSub>
                    </m:oMath>
                  </m:oMathPara>
                </a14:m>
                <a:endParaRPr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2429483" y="3395109"/>
                <a:ext cx="454356" cy="369332"/>
              </a:xfrm>
              <a:prstGeom prst="rect">
                <a:avLst/>
              </a:prstGeom>
              <a:blipFill rotWithShape="1">
                <a:blip r:embed="rId3"/>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1500076" y="250254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1500076" y="2502543"/>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1465863" y="3359921"/>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1465863" y="3359921"/>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1430216" y="4274824"/>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1430216" y="4274824"/>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cxnSp>
        <p:nvCxnSpPr>
          <p:cNvPr id="68" name="直接箭头连接符 67"/>
          <p:cNvCxnSpPr>
            <a:stCxn id="52" idx="6"/>
            <a:endCxn id="72" idx="1"/>
          </p:cNvCxnSpPr>
          <p:nvPr/>
        </p:nvCxnSpPr>
        <p:spPr>
          <a:xfrm>
            <a:off x="1659771" y="2889635"/>
            <a:ext cx="1258854" cy="127194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流程图: 接点 71"/>
          <p:cNvSpPr/>
          <p:nvPr/>
        </p:nvSpPr>
        <p:spPr>
          <a:xfrm>
            <a:off x="2852086" y="4098590"/>
            <a:ext cx="454356" cy="430097"/>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84" name="直接箭头连接符 83"/>
          <p:cNvCxnSpPr>
            <a:stCxn id="53" idx="6"/>
            <a:endCxn id="72" idx="2"/>
          </p:cNvCxnSpPr>
          <p:nvPr/>
        </p:nvCxnSpPr>
        <p:spPr>
          <a:xfrm>
            <a:off x="1659771" y="3802312"/>
            <a:ext cx="1192315" cy="51132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54" idx="6"/>
            <a:endCxn id="72" idx="3"/>
          </p:cNvCxnSpPr>
          <p:nvPr/>
        </p:nvCxnSpPr>
        <p:spPr>
          <a:xfrm flipV="1">
            <a:off x="1659771" y="4465701"/>
            <a:ext cx="1258854" cy="27093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p:cNvSpPr txBox="1"/>
              <p:nvPr/>
            </p:nvSpPr>
            <p:spPr>
              <a:xfrm>
                <a:off x="3128738" y="2850874"/>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𝑎</m:t>
                          </m:r>
                        </m:e>
                        <m:sub>
                          <m:r>
                            <a:rPr lang="en-US" altLang="zh-CN" b="0" i="1" smtClean="0">
                              <a:solidFill>
                                <a:srgbClr val="009900"/>
                              </a:solidFill>
                              <a:latin typeface="Cambria Math" panose="02040503050406030204" pitchFamily="18" charset="0"/>
                            </a:rPr>
                            <m:t>1</m:t>
                          </m:r>
                        </m:sub>
                      </m:sSub>
                    </m:oMath>
                  </m:oMathPara>
                </a14:m>
                <a:endParaRPr lang="zh-CN" altLang="en-US" dirty="0"/>
              </a:p>
            </p:txBody>
          </p:sp>
        </mc:Choice>
        <mc:Fallback xmlns="">
          <p:sp>
            <p:nvSpPr>
              <p:cNvPr id="86" name="文本框 85"/>
              <p:cNvSpPr txBox="1">
                <a:spLocks noRot="1" noChangeAspect="1" noMove="1" noResize="1" noEditPoints="1" noAdjustHandles="1" noChangeArrowheads="1" noChangeShapeType="1" noTextEdit="1"/>
              </p:cNvSpPr>
              <p:nvPr/>
            </p:nvSpPr>
            <p:spPr>
              <a:xfrm>
                <a:off x="3128738" y="2850874"/>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3128738" y="3882246"/>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𝑎</m:t>
                          </m:r>
                        </m:e>
                        <m:sub>
                          <m:r>
                            <a:rPr lang="en-US" altLang="zh-CN" b="0" i="1" smtClean="0">
                              <a:solidFill>
                                <a:srgbClr val="009900"/>
                              </a:solidFill>
                              <a:latin typeface="Cambria Math" panose="02040503050406030204" pitchFamily="18" charset="0"/>
                            </a:rPr>
                            <m:t>2</m:t>
                          </m:r>
                        </m:sub>
                      </m:sSub>
                    </m:oMath>
                  </m:oMathPara>
                </a14:m>
                <a:endParaRPr lang="zh-CN" altLang="en-US" dirty="0"/>
              </a:p>
            </p:txBody>
          </p:sp>
        </mc:Choice>
        <mc:Fallback xmlns="">
          <p:sp>
            <p:nvSpPr>
              <p:cNvPr id="87" name="文本框 86"/>
              <p:cNvSpPr txBox="1">
                <a:spLocks noRot="1" noChangeAspect="1" noMove="1" noResize="1" noEditPoints="1" noAdjustHandles="1" noChangeArrowheads="1" noChangeShapeType="1" noTextEdit="1"/>
              </p:cNvSpPr>
              <p:nvPr/>
            </p:nvSpPr>
            <p:spPr>
              <a:xfrm>
                <a:off x="3128738" y="3882246"/>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2442563" y="376760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12</m:t>
                          </m:r>
                        </m:sub>
                      </m:sSub>
                    </m:oMath>
                  </m:oMathPara>
                </a14:m>
                <a:endParaRPr lang="zh-CN" altLang="en-US" dirty="0"/>
              </a:p>
            </p:txBody>
          </p:sp>
        </mc:Choice>
        <mc:Fallback xmlns="">
          <p:sp>
            <p:nvSpPr>
              <p:cNvPr id="88" name="文本框 87"/>
              <p:cNvSpPr txBox="1">
                <a:spLocks noRot="1" noChangeAspect="1" noMove="1" noResize="1" noEditPoints="1" noAdjustHandles="1" noChangeArrowheads="1" noChangeShapeType="1" noTextEdit="1"/>
              </p:cNvSpPr>
              <p:nvPr/>
            </p:nvSpPr>
            <p:spPr>
              <a:xfrm>
                <a:off x="2442563" y="3767603"/>
                <a:ext cx="454356" cy="369332"/>
              </a:xfrm>
              <a:prstGeom prst="rect">
                <a:avLst/>
              </a:prstGeom>
              <a:blipFill rotWithShape="1">
                <a:blip r:embed="rId3"/>
                <a:stretch>
                  <a:fillRect r="-108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2282953" y="4003052"/>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22</m:t>
                          </m:r>
                        </m:sub>
                      </m:sSub>
                    </m:oMath>
                  </m:oMathPara>
                </a14:m>
                <a:endParaRPr lang="zh-CN" altLang="en-US" dirty="0"/>
              </a:p>
            </p:txBody>
          </p:sp>
        </mc:Choice>
        <mc:Fallback xmlns="">
          <p:sp>
            <p:nvSpPr>
              <p:cNvPr id="89" name="文本框 88"/>
              <p:cNvSpPr txBox="1">
                <a:spLocks noRot="1" noChangeAspect="1" noMove="1" noResize="1" noEditPoints="1" noAdjustHandles="1" noChangeArrowheads="1" noChangeShapeType="1" noTextEdit="1"/>
              </p:cNvSpPr>
              <p:nvPr/>
            </p:nvSpPr>
            <p:spPr>
              <a:xfrm>
                <a:off x="2282953" y="4003052"/>
                <a:ext cx="454356" cy="369332"/>
              </a:xfrm>
              <a:prstGeom prst="rect">
                <a:avLst/>
              </a:prstGeom>
              <a:blipFill rotWithShape="1">
                <a:blip r:embed="rId3"/>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0" name="文本框 89"/>
              <p:cNvSpPr txBox="1"/>
              <p:nvPr/>
            </p:nvSpPr>
            <p:spPr>
              <a:xfrm>
                <a:off x="2429483" y="4344021"/>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32</m:t>
                          </m:r>
                        </m:sub>
                      </m:sSub>
                    </m:oMath>
                  </m:oMathPara>
                </a14:m>
                <a:endParaRPr lang="zh-CN" altLang="en-US" dirty="0"/>
              </a:p>
            </p:txBody>
          </p:sp>
        </mc:Choice>
        <mc:Fallback xmlns="">
          <p:sp>
            <p:nvSpPr>
              <p:cNvPr id="90" name="文本框 89"/>
              <p:cNvSpPr txBox="1">
                <a:spLocks noRot="1" noChangeAspect="1" noMove="1" noResize="1" noEditPoints="1" noAdjustHandles="1" noChangeArrowheads="1" noChangeShapeType="1" noTextEdit="1"/>
              </p:cNvSpPr>
              <p:nvPr/>
            </p:nvSpPr>
            <p:spPr>
              <a:xfrm>
                <a:off x="2429483" y="4344021"/>
                <a:ext cx="454356" cy="369332"/>
              </a:xfrm>
              <a:prstGeom prst="rect">
                <a:avLst/>
              </a:prstGeom>
              <a:blipFill rotWithShape="1">
                <a:blip r:embed="rId3"/>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1" name="流程图: 接点 90"/>
              <p:cNvSpPr/>
              <p:nvPr/>
            </p:nvSpPr>
            <p:spPr>
              <a:xfrm>
                <a:off x="4652285" y="2651303"/>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smtClean="0">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91" name="流程图: 接点 90"/>
              <p:cNvSpPr>
                <a:spLocks noRot="1" noChangeAspect="1" noMove="1" noResize="1" noEditPoints="1" noAdjustHandles="1" noChangeArrowheads="1" noChangeShapeType="1" noTextEdit="1"/>
              </p:cNvSpPr>
              <p:nvPr/>
            </p:nvSpPr>
            <p:spPr>
              <a:xfrm>
                <a:off x="4652285" y="2651303"/>
                <a:ext cx="454356" cy="430097"/>
              </a:xfrm>
              <a:prstGeom prst="flowChartConnector">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2" name="流程图: 接点 91"/>
              <p:cNvSpPr/>
              <p:nvPr/>
            </p:nvSpPr>
            <p:spPr>
              <a:xfrm>
                <a:off x="4652285" y="3563980"/>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92" name="流程图: 接点 91"/>
              <p:cNvSpPr>
                <a:spLocks noRot="1" noChangeAspect="1" noMove="1" noResize="1" noEditPoints="1" noAdjustHandles="1" noChangeArrowheads="1" noChangeShapeType="1" noTextEdit="1"/>
              </p:cNvSpPr>
              <p:nvPr/>
            </p:nvSpPr>
            <p:spPr>
              <a:xfrm>
                <a:off x="4652285" y="3563980"/>
                <a:ext cx="454356" cy="430097"/>
              </a:xfrm>
              <a:prstGeom prst="flowChartConnector">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3" name="流程图: 接点 92"/>
              <p:cNvSpPr/>
              <p:nvPr/>
            </p:nvSpPr>
            <p:spPr>
              <a:xfrm>
                <a:off x="4652285" y="4498304"/>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93" name="流程图: 接点 92"/>
              <p:cNvSpPr>
                <a:spLocks noRot="1" noChangeAspect="1" noMove="1" noResize="1" noEditPoints="1" noAdjustHandles="1" noChangeArrowheads="1" noChangeShapeType="1" noTextEdit="1"/>
              </p:cNvSpPr>
              <p:nvPr/>
            </p:nvSpPr>
            <p:spPr>
              <a:xfrm>
                <a:off x="4652285" y="4498304"/>
                <a:ext cx="454356" cy="430097"/>
              </a:xfrm>
              <a:prstGeom prst="flowChartConnector">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cxnSp>
        <p:nvCxnSpPr>
          <p:cNvPr id="94" name="直接箭头连接符 93"/>
          <p:cNvCxnSpPr>
            <a:stCxn id="55" idx="6"/>
            <a:endCxn id="92" idx="2"/>
          </p:cNvCxnSpPr>
          <p:nvPr/>
        </p:nvCxnSpPr>
        <p:spPr>
          <a:xfrm>
            <a:off x="3305431" y="3307630"/>
            <a:ext cx="1346854" cy="4713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55" idx="6"/>
            <a:endCxn id="93" idx="2"/>
          </p:cNvCxnSpPr>
          <p:nvPr/>
        </p:nvCxnSpPr>
        <p:spPr>
          <a:xfrm>
            <a:off x="3305431" y="3307630"/>
            <a:ext cx="1346854" cy="1405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72" idx="6"/>
            <a:endCxn id="91" idx="3"/>
          </p:cNvCxnSpPr>
          <p:nvPr/>
        </p:nvCxnSpPr>
        <p:spPr>
          <a:xfrm flipV="1">
            <a:off x="3306442" y="3018414"/>
            <a:ext cx="1412382" cy="1295225"/>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72" idx="6"/>
            <a:endCxn id="92" idx="2"/>
          </p:cNvCxnSpPr>
          <p:nvPr/>
        </p:nvCxnSpPr>
        <p:spPr>
          <a:xfrm flipV="1">
            <a:off x="3306442" y="3779029"/>
            <a:ext cx="1345843" cy="534610"/>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72" idx="6"/>
            <a:endCxn id="93" idx="2"/>
          </p:cNvCxnSpPr>
          <p:nvPr/>
        </p:nvCxnSpPr>
        <p:spPr>
          <a:xfrm>
            <a:off x="3306442" y="4313639"/>
            <a:ext cx="1345843" cy="399714"/>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文本框 98"/>
              <p:cNvSpPr txBox="1"/>
              <p:nvPr/>
            </p:nvSpPr>
            <p:spPr>
              <a:xfrm>
                <a:off x="4096287" y="2698842"/>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11</m:t>
                          </m:r>
                        </m:sub>
                      </m:sSub>
                    </m:oMath>
                  </m:oMathPara>
                </a14:m>
                <a:endParaRPr lang="zh-CN" altLang="en-US" dirty="0">
                  <a:solidFill>
                    <a:srgbClr val="009900"/>
                  </a:solidFill>
                </a:endParaRPr>
              </a:p>
            </p:txBody>
          </p:sp>
        </mc:Choice>
        <mc:Fallback xmlns="">
          <p:sp>
            <p:nvSpPr>
              <p:cNvPr id="99" name="文本框 98"/>
              <p:cNvSpPr txBox="1">
                <a:spLocks noRot="1" noChangeAspect="1" noMove="1" noResize="1" noEditPoints="1" noAdjustHandles="1" noChangeArrowheads="1" noChangeShapeType="1" noTextEdit="1"/>
              </p:cNvSpPr>
              <p:nvPr/>
            </p:nvSpPr>
            <p:spPr>
              <a:xfrm>
                <a:off x="4096287" y="2698842"/>
                <a:ext cx="454356" cy="369332"/>
              </a:xfrm>
              <a:prstGeom prst="rect">
                <a:avLst/>
              </a:prstGeom>
              <a:blipFill rotWithShape="1">
                <a:blip r:embed="rId3"/>
                <a:stretch>
                  <a:fillRect r="-108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0" name="文本框 99"/>
              <p:cNvSpPr txBox="1"/>
              <p:nvPr/>
            </p:nvSpPr>
            <p:spPr>
              <a:xfrm>
                <a:off x="4284770" y="2937988"/>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21</m:t>
                          </m:r>
                        </m:sub>
                      </m:sSub>
                    </m:oMath>
                  </m:oMathPara>
                </a14:m>
                <a:endParaRPr lang="zh-CN" altLang="en-US" dirty="0">
                  <a:solidFill>
                    <a:srgbClr val="009900"/>
                  </a:solidFill>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4284770" y="2937988"/>
                <a:ext cx="454356" cy="369332"/>
              </a:xfrm>
              <a:prstGeom prst="rect">
                <a:avLst/>
              </a:prstGeom>
              <a:blipFill rotWithShape="1">
                <a:blip r:embed="rId3"/>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4134027" y="3440668"/>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12</m:t>
                          </m:r>
                        </m:sub>
                      </m:sSub>
                    </m:oMath>
                  </m:oMathPara>
                </a14:m>
                <a:endParaRPr lang="zh-CN" altLang="en-US" dirty="0">
                  <a:solidFill>
                    <a:srgbClr val="009900"/>
                  </a:solidFill>
                </a:endParaRPr>
              </a:p>
            </p:txBody>
          </p:sp>
        </mc:Choice>
        <mc:Fallback xmlns="">
          <p:sp>
            <p:nvSpPr>
              <p:cNvPr id="101" name="文本框 100"/>
              <p:cNvSpPr txBox="1">
                <a:spLocks noRot="1" noChangeAspect="1" noMove="1" noResize="1" noEditPoints="1" noAdjustHandles="1" noChangeArrowheads="1" noChangeShapeType="1" noTextEdit="1"/>
              </p:cNvSpPr>
              <p:nvPr/>
            </p:nvSpPr>
            <p:spPr>
              <a:xfrm>
                <a:off x="4134027" y="3440668"/>
                <a:ext cx="454356" cy="369332"/>
              </a:xfrm>
              <a:prstGeom prst="rect">
                <a:avLst/>
              </a:prstGeom>
              <a:blipFill rotWithShape="1">
                <a:blip r:embed="rId3"/>
                <a:stretch>
                  <a:fillRect r="-10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4131390" y="3717667"/>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22</m:t>
                          </m:r>
                        </m:sub>
                      </m:sSub>
                    </m:oMath>
                  </m:oMathPara>
                </a14:m>
                <a:endParaRPr lang="zh-CN" altLang="en-US" dirty="0">
                  <a:solidFill>
                    <a:srgbClr val="009900"/>
                  </a:solidFill>
                </a:endParaRPr>
              </a:p>
            </p:txBody>
          </p:sp>
        </mc:Choice>
        <mc:Fallback xmlns="">
          <p:sp>
            <p:nvSpPr>
              <p:cNvPr id="102" name="文本框 101"/>
              <p:cNvSpPr txBox="1">
                <a:spLocks noRot="1" noChangeAspect="1" noMove="1" noResize="1" noEditPoints="1" noAdjustHandles="1" noChangeArrowheads="1" noChangeShapeType="1" noTextEdit="1"/>
              </p:cNvSpPr>
              <p:nvPr/>
            </p:nvSpPr>
            <p:spPr>
              <a:xfrm>
                <a:off x="4131390" y="3717667"/>
                <a:ext cx="454356" cy="369332"/>
              </a:xfrm>
              <a:prstGeom prst="rect">
                <a:avLst/>
              </a:prstGeom>
              <a:blipFill rotWithShape="1">
                <a:blip r:embed="rId3"/>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2" name="文本框 131"/>
              <p:cNvSpPr txBox="1"/>
              <p:nvPr/>
            </p:nvSpPr>
            <p:spPr>
              <a:xfrm>
                <a:off x="4213368" y="421505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13</m:t>
                          </m:r>
                        </m:sub>
                      </m:sSub>
                    </m:oMath>
                  </m:oMathPara>
                </a14:m>
                <a:endParaRPr lang="zh-CN" altLang="en-US" dirty="0">
                  <a:solidFill>
                    <a:srgbClr val="009900"/>
                  </a:solidFill>
                </a:endParaRPr>
              </a:p>
            </p:txBody>
          </p:sp>
        </mc:Choice>
        <mc:Fallback xmlns="">
          <p:sp>
            <p:nvSpPr>
              <p:cNvPr id="132" name="文本框 131"/>
              <p:cNvSpPr txBox="1">
                <a:spLocks noRot="1" noChangeAspect="1" noMove="1" noResize="1" noEditPoints="1" noAdjustHandles="1" noChangeArrowheads="1" noChangeShapeType="1" noTextEdit="1"/>
              </p:cNvSpPr>
              <p:nvPr/>
            </p:nvSpPr>
            <p:spPr>
              <a:xfrm>
                <a:off x="4213368" y="4215053"/>
                <a:ext cx="454356" cy="369332"/>
              </a:xfrm>
              <a:prstGeom prst="rect">
                <a:avLst/>
              </a:prstGeom>
              <a:blipFill rotWithShape="1">
                <a:blip r:embed="rId3"/>
                <a:stretch>
                  <a:fillRect r="-10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3" name="文本框 132"/>
              <p:cNvSpPr txBox="1"/>
              <p:nvPr/>
            </p:nvSpPr>
            <p:spPr>
              <a:xfrm>
                <a:off x="3987639" y="4429387"/>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23</m:t>
                          </m:r>
                        </m:sub>
                      </m:sSub>
                    </m:oMath>
                  </m:oMathPara>
                </a14:m>
                <a:endParaRPr lang="zh-CN" altLang="en-US" dirty="0">
                  <a:solidFill>
                    <a:srgbClr val="009900"/>
                  </a:solidFill>
                </a:endParaRPr>
              </a:p>
            </p:txBody>
          </p:sp>
        </mc:Choice>
        <mc:Fallback xmlns="">
          <p:sp>
            <p:nvSpPr>
              <p:cNvPr id="133" name="文本框 132"/>
              <p:cNvSpPr txBox="1">
                <a:spLocks noRot="1" noChangeAspect="1" noMove="1" noResize="1" noEditPoints="1" noAdjustHandles="1" noChangeArrowheads="1" noChangeShapeType="1" noTextEdit="1"/>
              </p:cNvSpPr>
              <p:nvPr/>
            </p:nvSpPr>
            <p:spPr>
              <a:xfrm>
                <a:off x="3987639" y="4429387"/>
                <a:ext cx="454356" cy="369332"/>
              </a:xfrm>
              <a:prstGeom prst="rect">
                <a:avLst/>
              </a:prstGeom>
              <a:blipFill rotWithShape="1">
                <a:blip r:embed="rId3"/>
                <a:stretch>
                  <a:fillRect r="-12000"/>
                </a:stretch>
              </a:blipFill>
            </p:spPr>
            <p:txBody>
              <a:bodyPr/>
              <a:lstStyle/>
              <a:p>
                <a:r>
                  <a:rPr lang="zh-CN" altLang="en-US">
                    <a:noFill/>
                  </a:rPr>
                  <a:t> </a:t>
                </a:r>
                <a:endParaRPr lang="zh-CN" altLang="en-US">
                  <a:noFill/>
                </a:endParaRPr>
              </a:p>
            </p:txBody>
          </p:sp>
        </mc:Fallback>
      </mc:AlternateContent>
      <p:cxnSp>
        <p:nvCxnSpPr>
          <p:cNvPr id="134" name="直接箭头连接符 133"/>
          <p:cNvCxnSpPr>
            <a:stCxn id="91" idx="6"/>
          </p:cNvCxnSpPr>
          <p:nvPr/>
        </p:nvCxnSpPr>
        <p:spPr>
          <a:xfrm flipV="1">
            <a:off x="5106641" y="2850874"/>
            <a:ext cx="143032" cy="15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92" idx="6"/>
          </p:cNvCxnSpPr>
          <p:nvPr/>
        </p:nvCxnSpPr>
        <p:spPr>
          <a:xfrm flipV="1">
            <a:off x="5106641" y="3764441"/>
            <a:ext cx="143032" cy="14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93" idx="6"/>
          </p:cNvCxnSpPr>
          <p:nvPr/>
        </p:nvCxnSpPr>
        <p:spPr>
          <a:xfrm>
            <a:off x="5106641" y="4713353"/>
            <a:ext cx="1388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本框 136"/>
              <p:cNvSpPr txBox="1"/>
              <p:nvPr/>
            </p:nvSpPr>
            <p:spPr>
              <a:xfrm>
                <a:off x="4950979" y="2488797"/>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𝑦</m:t>
                          </m:r>
                        </m:e>
                        <m:sub>
                          <m:r>
                            <a:rPr lang="en-US" altLang="zh-CN" b="0" i="1" smtClean="0">
                              <a:solidFill>
                                <a:schemeClr val="accent1"/>
                              </a:solidFill>
                              <a:latin typeface="Cambria Math" panose="02040503050406030204" pitchFamily="18" charset="0"/>
                            </a:rPr>
                            <m:t>1</m:t>
                          </m:r>
                        </m:sub>
                      </m:sSub>
                    </m:oMath>
                  </m:oMathPara>
                </a14:m>
                <a:endParaRPr lang="zh-CN" altLang="en-US" dirty="0">
                  <a:solidFill>
                    <a:schemeClr val="accent1"/>
                  </a:solidFill>
                </a:endParaRPr>
              </a:p>
            </p:txBody>
          </p:sp>
        </mc:Choice>
        <mc:Fallback xmlns="">
          <p:sp>
            <p:nvSpPr>
              <p:cNvPr id="137" name="文本框 136"/>
              <p:cNvSpPr txBox="1">
                <a:spLocks noRot="1" noChangeAspect="1" noMove="1" noResize="1" noEditPoints="1" noAdjustHandles="1" noChangeArrowheads="1" noChangeShapeType="1" noTextEdit="1"/>
              </p:cNvSpPr>
              <p:nvPr/>
            </p:nvSpPr>
            <p:spPr>
              <a:xfrm>
                <a:off x="4950979" y="2488797"/>
                <a:ext cx="454356" cy="369332"/>
              </a:xfrm>
              <a:prstGeom prst="rect">
                <a:avLst/>
              </a:prstGeom>
              <a:blipFill rotWithShape="1">
                <a:blip r:embed="rId3"/>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4932922" y="3436222"/>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𝑦</m:t>
                          </m:r>
                        </m:e>
                        <m:sub>
                          <m:r>
                            <a:rPr lang="en-US" altLang="zh-CN" b="0" i="1" smtClean="0">
                              <a:solidFill>
                                <a:schemeClr val="accent1"/>
                              </a:solidFill>
                              <a:latin typeface="Cambria Math" panose="02040503050406030204" pitchFamily="18" charset="0"/>
                            </a:rPr>
                            <m:t>2</m:t>
                          </m:r>
                        </m:sub>
                      </m:sSub>
                    </m:oMath>
                  </m:oMathPara>
                </a14:m>
                <a:endParaRPr lang="zh-CN" altLang="en-US" dirty="0">
                  <a:solidFill>
                    <a:schemeClr val="accent1"/>
                  </a:solidFill>
                </a:endParaRPr>
              </a:p>
            </p:txBody>
          </p:sp>
        </mc:Choice>
        <mc:Fallback xmlns="">
          <p:sp>
            <p:nvSpPr>
              <p:cNvPr id="138" name="文本框 137"/>
              <p:cNvSpPr txBox="1">
                <a:spLocks noRot="1" noChangeAspect="1" noMove="1" noResize="1" noEditPoints="1" noAdjustHandles="1" noChangeArrowheads="1" noChangeShapeType="1" noTextEdit="1"/>
              </p:cNvSpPr>
              <p:nvPr/>
            </p:nvSpPr>
            <p:spPr>
              <a:xfrm>
                <a:off x="4932922" y="3436222"/>
                <a:ext cx="454356" cy="369332"/>
              </a:xfrm>
              <a:prstGeom prst="rect">
                <a:avLst/>
              </a:prstGeom>
              <a:blipFill rotWithShape="1">
                <a:blip r:embed="rId3"/>
                <a:stretch>
                  <a:fillRect b="-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9" name="文本框 138"/>
              <p:cNvSpPr txBox="1"/>
              <p:nvPr/>
            </p:nvSpPr>
            <p:spPr>
              <a:xfrm>
                <a:off x="4960745" y="4361992"/>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𝑦</m:t>
                          </m:r>
                        </m:e>
                        <m:sub>
                          <m:r>
                            <a:rPr lang="en-US" altLang="zh-CN" b="0" i="1" smtClean="0">
                              <a:solidFill>
                                <a:schemeClr val="accent1"/>
                              </a:solidFill>
                              <a:latin typeface="Cambria Math" panose="02040503050406030204" pitchFamily="18" charset="0"/>
                            </a:rPr>
                            <m:t>3</m:t>
                          </m:r>
                        </m:sub>
                      </m:sSub>
                    </m:oMath>
                  </m:oMathPara>
                </a14:m>
                <a:endParaRPr lang="zh-CN" altLang="en-US" dirty="0">
                  <a:solidFill>
                    <a:schemeClr val="accent1"/>
                  </a:solidFill>
                </a:endParaRPr>
              </a:p>
            </p:txBody>
          </p:sp>
        </mc:Choice>
        <mc:Fallback xmlns="">
          <p:sp>
            <p:nvSpPr>
              <p:cNvPr id="139" name="文本框 138"/>
              <p:cNvSpPr txBox="1">
                <a:spLocks noRot="1" noChangeAspect="1" noMove="1" noResize="1" noEditPoints="1" noAdjustHandles="1" noChangeArrowheads="1" noChangeShapeType="1" noTextEdit="1"/>
              </p:cNvSpPr>
              <p:nvPr/>
            </p:nvSpPr>
            <p:spPr>
              <a:xfrm>
                <a:off x="4960745" y="4361992"/>
                <a:ext cx="454356" cy="369332"/>
              </a:xfrm>
              <a:prstGeom prst="rect">
                <a:avLst/>
              </a:prstGeom>
              <a:blipFill rotWithShape="1">
                <a:blip r:embed="rId3"/>
                <a:stretch>
                  <a:fillRect b="-6667"/>
                </a:stretch>
              </a:blipFill>
            </p:spPr>
            <p:txBody>
              <a:bodyPr/>
              <a:lstStyle/>
              <a:p>
                <a:r>
                  <a:rPr lang="zh-CN" altLang="en-US">
                    <a:noFill/>
                  </a:rPr>
                  <a:t> </a:t>
                </a:r>
                <a:endParaRPr lang="zh-CN" altLang="en-US">
                  <a:noFill/>
                </a:endParaRPr>
              </a:p>
            </p:txBody>
          </p:sp>
        </mc:Fallback>
      </mc:AlternateContent>
      <p:grpSp>
        <p:nvGrpSpPr>
          <p:cNvPr id="140" name="组合 139"/>
          <p:cNvGrpSpPr/>
          <p:nvPr/>
        </p:nvGrpSpPr>
        <p:grpSpPr>
          <a:xfrm>
            <a:off x="2738380" y="3138665"/>
            <a:ext cx="578182" cy="383077"/>
            <a:chOff x="10373210" y="3344429"/>
            <a:chExt cx="629169" cy="408385"/>
          </a:xfrm>
        </p:grpSpPr>
        <p:cxnSp>
          <p:nvCxnSpPr>
            <p:cNvPr id="141" name="直接连接符 140"/>
            <p:cNvCxnSpPr/>
            <p:nvPr/>
          </p:nvCxnSpPr>
          <p:spPr>
            <a:xfrm>
              <a:off x="10732886" y="3403093"/>
              <a:ext cx="0" cy="305711"/>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42" name="文本框 141"/>
                <p:cNvSpPr txBox="1"/>
                <p:nvPr/>
              </p:nvSpPr>
              <p:spPr>
                <a:xfrm>
                  <a:off x="10373210" y="3359082"/>
                  <a:ext cx="49441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accent6"/>
                            </a:solidFill>
                            <a:latin typeface="Cambria Math" panose="02040503050406030204" pitchFamily="18" charset="0"/>
                            <a:ea typeface="Cambria Math" panose="02040503050406030204" pitchFamily="18" charset="0"/>
                          </a:rPr>
                          <m:t>Σ</m:t>
                        </m:r>
                      </m:oMath>
                    </m:oMathPara>
                  </a14:m>
                  <a:endParaRPr lang="zh-CN" altLang="en-US" sz="2400" dirty="0">
                    <a:solidFill>
                      <a:srgbClr val="00B050"/>
                    </a:solidFill>
                  </a:endParaRPr>
                </a:p>
              </p:txBody>
            </p:sp>
          </mc:Choice>
          <mc:Fallback xmlns="">
            <p:sp>
              <p:nvSpPr>
                <p:cNvPr id="143" name="文本框 142"/>
                <p:cNvSpPr txBox="1">
                  <a:spLocks noRot="1" noChangeAspect="1" noMove="1" noResize="1" noEditPoints="1" noAdjustHandles="1" noChangeArrowheads="1" noChangeShapeType="1" noTextEdit="1"/>
                </p:cNvSpPr>
                <p:nvPr/>
              </p:nvSpPr>
              <p:spPr>
                <a:xfrm>
                  <a:off x="10373210" y="3359082"/>
                  <a:ext cx="494419" cy="393732"/>
                </a:xfrm>
                <a:prstGeom prst="rect">
                  <a:avLst/>
                </a:prstGeom>
                <a:blipFill rotWithShape="1">
                  <a:blip r:embed="rId3"/>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3" name="文本框 142"/>
                <p:cNvSpPr txBox="1"/>
                <p:nvPr/>
              </p:nvSpPr>
              <p:spPr>
                <a:xfrm>
                  <a:off x="10714740" y="3344429"/>
                  <a:ext cx="28763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𝑓</m:t>
                        </m:r>
                      </m:oMath>
                    </m:oMathPara>
                  </a14:m>
                  <a:endParaRPr lang="zh-CN" altLang="en-US" sz="2400" dirty="0">
                    <a:solidFill>
                      <a:schemeClr val="accent6"/>
                    </a:solidFill>
                  </a:endParaRPr>
                </a:p>
              </p:txBody>
            </p:sp>
          </mc:Choice>
          <mc:Fallback xmlns="">
            <p:sp>
              <p:nvSpPr>
                <p:cNvPr id="144" name="文本框 143"/>
                <p:cNvSpPr txBox="1">
                  <a:spLocks noRot="1" noChangeAspect="1" noMove="1" noResize="1" noEditPoints="1" noAdjustHandles="1" noChangeArrowheads="1" noChangeShapeType="1" noTextEdit="1"/>
                </p:cNvSpPr>
                <p:nvPr/>
              </p:nvSpPr>
              <p:spPr>
                <a:xfrm>
                  <a:off x="10714740" y="3344429"/>
                  <a:ext cx="287639" cy="393732"/>
                </a:xfrm>
                <a:prstGeom prst="rect">
                  <a:avLst/>
                </a:prstGeom>
                <a:blipFill rotWithShape="1">
                  <a:blip r:embed="rId3"/>
                  <a:stretch>
                    <a:fillRect l="-36364" r="-31818" b="-35000"/>
                  </a:stretch>
                </a:blipFill>
              </p:spPr>
              <p:txBody>
                <a:bodyPr/>
                <a:lstStyle/>
                <a:p>
                  <a:r>
                    <a:rPr lang="zh-CN" altLang="en-US">
                      <a:noFill/>
                    </a:rPr>
                    <a:t> </a:t>
                  </a:r>
                  <a:endParaRPr lang="zh-CN" altLang="en-US">
                    <a:noFill/>
                  </a:endParaRPr>
                </a:p>
              </p:txBody>
            </p:sp>
          </mc:Fallback>
        </mc:AlternateContent>
      </p:grpSp>
      <p:grpSp>
        <p:nvGrpSpPr>
          <p:cNvPr id="3" name="组合 2"/>
          <p:cNvGrpSpPr/>
          <p:nvPr/>
        </p:nvGrpSpPr>
        <p:grpSpPr>
          <a:xfrm>
            <a:off x="2763540" y="4124767"/>
            <a:ext cx="578182" cy="383077"/>
            <a:chOff x="10373210" y="3344429"/>
            <a:chExt cx="629169" cy="408385"/>
          </a:xfrm>
        </p:grpSpPr>
        <p:cxnSp>
          <p:nvCxnSpPr>
            <p:cNvPr id="145" name="直接连接符 144"/>
            <p:cNvCxnSpPr/>
            <p:nvPr/>
          </p:nvCxnSpPr>
          <p:spPr>
            <a:xfrm>
              <a:off x="10732886" y="3403093"/>
              <a:ext cx="0" cy="305711"/>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46" name="文本框 145"/>
                <p:cNvSpPr txBox="1"/>
                <p:nvPr/>
              </p:nvSpPr>
              <p:spPr>
                <a:xfrm>
                  <a:off x="10373210" y="3359082"/>
                  <a:ext cx="49441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accent6"/>
                            </a:solidFill>
                            <a:latin typeface="Cambria Math" panose="02040503050406030204" pitchFamily="18" charset="0"/>
                            <a:ea typeface="Cambria Math" panose="02040503050406030204" pitchFamily="18" charset="0"/>
                          </a:rPr>
                          <m:t>Σ</m:t>
                        </m:r>
                      </m:oMath>
                    </m:oMathPara>
                  </a14:m>
                  <a:endParaRPr lang="zh-CN" altLang="en-US" sz="2400" dirty="0">
                    <a:solidFill>
                      <a:srgbClr val="00B05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373210" y="3359082"/>
                  <a:ext cx="494419" cy="393732"/>
                </a:xfrm>
                <a:prstGeom prst="rect">
                  <a:avLst/>
                </a:prstGeom>
                <a:blipFill rotWithShape="1">
                  <a:blip r:embed="rId3"/>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7" name="文本框 146"/>
                <p:cNvSpPr txBox="1"/>
                <p:nvPr/>
              </p:nvSpPr>
              <p:spPr>
                <a:xfrm>
                  <a:off x="10714740" y="3344429"/>
                  <a:ext cx="28763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𝑓</m:t>
                        </m:r>
                      </m:oMath>
                    </m:oMathPara>
                  </a14:m>
                  <a:endParaRPr lang="zh-CN" altLang="en-US" sz="2400" dirty="0">
                    <a:solidFill>
                      <a:schemeClr val="accent6"/>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0714740" y="3344429"/>
                  <a:ext cx="287639" cy="393732"/>
                </a:xfrm>
                <a:prstGeom prst="rect">
                  <a:avLst/>
                </a:prstGeom>
                <a:blipFill rotWithShape="1">
                  <a:blip r:embed="rId3"/>
                  <a:stretch>
                    <a:fillRect l="-36364" r="-31818" b="-35000"/>
                  </a:stretch>
                </a:blipFill>
              </p:spPr>
              <p:txBody>
                <a:bodyPr/>
                <a:lstStyle/>
                <a:p>
                  <a:r>
                    <a:rPr lang="zh-CN" altLang="en-US">
                      <a:noFill/>
                    </a:rPr>
                    <a:t> </a:t>
                  </a:r>
                  <a:endParaRPr lang="zh-CN" altLang="en-US">
                    <a:noFill/>
                  </a:endParaRPr>
                </a:p>
              </p:txBody>
            </p:sp>
          </mc:Fallback>
        </mc:AlternateContent>
      </p:grpSp>
      <p:sp>
        <p:nvSpPr>
          <p:cNvPr id="69" name="圆角矩形 194"/>
          <p:cNvSpPr/>
          <p:nvPr/>
        </p:nvSpPr>
        <p:spPr>
          <a:xfrm>
            <a:off x="1110109" y="2537930"/>
            <a:ext cx="906312" cy="2600127"/>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194"/>
          <p:cNvSpPr/>
          <p:nvPr/>
        </p:nvSpPr>
        <p:spPr>
          <a:xfrm>
            <a:off x="2300202" y="2529502"/>
            <a:ext cx="1892863" cy="2600127"/>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194"/>
          <p:cNvSpPr/>
          <p:nvPr/>
        </p:nvSpPr>
        <p:spPr>
          <a:xfrm>
            <a:off x="4477581" y="2505490"/>
            <a:ext cx="906312" cy="2600127"/>
          </a:xfrm>
          <a:prstGeom prst="round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985976" y="5251185"/>
            <a:ext cx="1249093" cy="369332"/>
          </a:xfrm>
          <a:prstGeom prst="rect">
            <a:avLst/>
          </a:prstGeom>
          <a:noFill/>
        </p:spPr>
        <p:txBody>
          <a:bodyPr wrap="square" rtlCol="0">
            <a:spAutoFit/>
          </a:bodyPr>
          <a:lstStyle/>
          <a:p>
            <a:pPr algn="ctr"/>
            <a:r>
              <a:rPr lang="zh-CN" altLang="en-US" dirty="0">
                <a:solidFill>
                  <a:srgbClr val="CC0099"/>
                </a:solidFill>
                <a:latin typeface="微软雅黑" panose="020B0503020204020204" pitchFamily="34" charset="-122"/>
                <a:ea typeface="微软雅黑" panose="020B0503020204020204" pitchFamily="34" charset="-122"/>
              </a:rPr>
              <a:t>输入层</a:t>
            </a:r>
          </a:p>
        </p:txBody>
      </p:sp>
      <p:sp>
        <p:nvSpPr>
          <p:cNvPr id="71" name="文本框 70"/>
          <p:cNvSpPr txBox="1"/>
          <p:nvPr/>
        </p:nvSpPr>
        <p:spPr>
          <a:xfrm>
            <a:off x="2717175" y="5235974"/>
            <a:ext cx="1249093" cy="369332"/>
          </a:xfrm>
          <a:prstGeom prst="rect">
            <a:avLst/>
          </a:prstGeom>
          <a:noFill/>
        </p:spPr>
        <p:txBody>
          <a:bodyPr wrap="square" rtlCol="0">
            <a:spAutoFit/>
          </a:bodyPr>
          <a:lstStyle/>
          <a:p>
            <a:pPr algn="ctr"/>
            <a:r>
              <a:rPr lang="zh-CN" altLang="en-US" dirty="0">
                <a:solidFill>
                  <a:srgbClr val="CC0099"/>
                </a:solidFill>
                <a:latin typeface="微软雅黑" panose="020B0503020204020204" pitchFamily="34" charset="-122"/>
                <a:ea typeface="微软雅黑" panose="020B0503020204020204" pitchFamily="34" charset="-122"/>
              </a:rPr>
              <a:t>隐藏层</a:t>
            </a:r>
          </a:p>
        </p:txBody>
      </p:sp>
      <p:sp>
        <p:nvSpPr>
          <p:cNvPr id="75" name="文本框 74"/>
          <p:cNvSpPr txBox="1"/>
          <p:nvPr/>
        </p:nvSpPr>
        <p:spPr>
          <a:xfrm>
            <a:off x="4344274" y="5250589"/>
            <a:ext cx="1249093" cy="369332"/>
          </a:xfrm>
          <a:prstGeom prst="rect">
            <a:avLst/>
          </a:prstGeom>
          <a:noFill/>
        </p:spPr>
        <p:txBody>
          <a:bodyPr wrap="square" rtlCol="0">
            <a:spAutoFit/>
          </a:bodyPr>
          <a:lstStyle/>
          <a:p>
            <a:pPr algn="ctr"/>
            <a:r>
              <a:rPr lang="zh-CN" altLang="en-US" dirty="0">
                <a:solidFill>
                  <a:srgbClr val="CC0099"/>
                </a:solidFill>
                <a:latin typeface="微软雅黑" panose="020B0503020204020204" pitchFamily="34" charset="-122"/>
                <a:ea typeface="微软雅黑" panose="020B0503020204020204" pitchFamily="34" charset="-122"/>
              </a:rPr>
              <a:t>输出层</a:t>
            </a:r>
          </a:p>
        </p:txBody>
      </p:sp>
      <p:sp>
        <p:nvSpPr>
          <p:cNvPr id="76" name="矩形 75"/>
          <p:cNvSpPr/>
          <p:nvPr/>
        </p:nvSpPr>
        <p:spPr>
          <a:xfrm>
            <a:off x="6548450" y="3011795"/>
            <a:ext cx="5209648" cy="458908"/>
          </a:xfrm>
          <a:prstGeom prst="rect">
            <a:avLst/>
          </a:prstGeom>
        </p:spPr>
        <p:txBody>
          <a:bodyPr wrap="square">
            <a:spAutoFit/>
          </a:bodyPr>
          <a:lstStyle/>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输出层：</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产生输出信号的层</a:t>
            </a:r>
          </a:p>
        </p:txBody>
      </p:sp>
      <p:sp>
        <p:nvSpPr>
          <p:cNvPr id="77" name="矩形 76"/>
          <p:cNvSpPr/>
          <p:nvPr/>
        </p:nvSpPr>
        <p:spPr>
          <a:xfrm>
            <a:off x="6548450" y="3527744"/>
            <a:ext cx="5209648" cy="1338828"/>
          </a:xfrm>
          <a:prstGeom prst="rect">
            <a:avLst/>
          </a:prstGeom>
        </p:spPr>
        <p:txBody>
          <a:bodyPr wrap="square">
            <a:spAutoFit/>
          </a:bodyPr>
          <a:lstStyle/>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隐含层：</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同其名：不直接与外部环境打交道</a:t>
            </a:r>
          </a:p>
          <a:p>
            <a:pPr marL="800100" lvl="1"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隐含层的层数可从零到若干层</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1" grpId="0"/>
      <p:bldP spid="75" grpId="0"/>
      <p:bldP spid="76" grpId="0"/>
      <p:bldP spid="7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40852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prstClr val="black"/>
                </a:solidFill>
                <a:latin typeface="微软雅黑" panose="020B0503020204020204" pitchFamily="34" charset="-122"/>
                <a:ea typeface="微软雅黑" panose="020B0503020204020204" pitchFamily="34" charset="-122"/>
              </a:rPr>
              <a:t>典型网络结构</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44307" y="1379528"/>
            <a:ext cx="5804143" cy="546753"/>
            <a:chOff x="793919" y="1426109"/>
            <a:chExt cx="5804143" cy="546753"/>
          </a:xfrm>
        </p:grpSpPr>
        <p:sp>
          <p:nvSpPr>
            <p:cNvPr id="6" name="矩形 5"/>
            <p:cNvSpPr/>
            <p:nvPr/>
          </p:nvSpPr>
          <p:spPr>
            <a:xfrm>
              <a:off x="1255027" y="1426109"/>
              <a:ext cx="534303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全连接神经网络</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sp>
        <p:nvSpPr>
          <p:cNvPr id="270" name="矩形 269"/>
          <p:cNvSpPr/>
          <p:nvPr/>
        </p:nvSpPr>
        <p:spPr>
          <a:xfrm>
            <a:off x="1932926" y="5331296"/>
            <a:ext cx="2762713" cy="447174"/>
          </a:xfrm>
          <a:prstGeom prst="rect">
            <a:avLst/>
          </a:prstGeom>
        </p:spPr>
        <p:txBody>
          <a:bodyPr wrap="square">
            <a:spAutoFit/>
          </a:bodyPr>
          <a:lstStyle/>
          <a:p>
            <a:pPr algn="ctr">
              <a:lnSpc>
                <a:spcPct val="125000"/>
              </a:lnSpc>
            </a:pPr>
            <a:r>
              <a:rPr lang="zh-CN" altLang="en-US" sz="2000" dirty="0">
                <a:solidFill>
                  <a:srgbClr val="00B0F0"/>
                </a:solidFill>
                <a:latin typeface="微软雅黑" panose="020B0503020204020204" pitchFamily="34" charset="-122"/>
                <a:ea typeface="微软雅黑" panose="020B0503020204020204" pitchFamily="34" charset="-122"/>
              </a:rPr>
              <a:t>单层全连接网络</a:t>
            </a:r>
            <a:endParaRPr lang="zh-CN" altLang="en-US" sz="2000" dirty="0">
              <a:solidFill>
                <a:srgbClr val="00B0F0"/>
              </a:solidFill>
            </a:endParaRPr>
          </a:p>
        </p:txBody>
      </p:sp>
      <p:sp>
        <p:nvSpPr>
          <p:cNvPr id="271" name="矩形 270"/>
          <p:cNvSpPr/>
          <p:nvPr/>
        </p:nvSpPr>
        <p:spPr>
          <a:xfrm>
            <a:off x="6698024" y="5232687"/>
            <a:ext cx="2298409" cy="511807"/>
          </a:xfrm>
          <a:prstGeom prst="rect">
            <a:avLst/>
          </a:prstGeom>
        </p:spPr>
        <p:txBody>
          <a:bodyPr wrap="square">
            <a:spAutoFit/>
          </a:bodyPr>
          <a:lstStyle/>
          <a:p>
            <a:pPr algn="ctr">
              <a:lnSpc>
                <a:spcPct val="125000"/>
              </a:lnSpc>
            </a:pPr>
            <a:r>
              <a:rPr lang="en-US" altLang="zh-CN" sz="2400" dirty="0">
                <a:solidFill>
                  <a:srgbClr val="00B0F0"/>
                </a:solidFill>
                <a:latin typeface="微软雅黑" panose="020B0503020204020204" pitchFamily="34" charset="-122"/>
                <a:ea typeface="微软雅黑" panose="020B0503020204020204" pitchFamily="34" charset="-122"/>
              </a:rPr>
              <a:t> </a:t>
            </a:r>
            <a:r>
              <a:rPr lang="zh-CN" altLang="en-US" sz="2000" dirty="0">
                <a:solidFill>
                  <a:srgbClr val="00B0F0"/>
                </a:solidFill>
                <a:latin typeface="微软雅黑" panose="020B0503020204020204" pitchFamily="34" charset="-122"/>
                <a:ea typeface="微软雅黑" panose="020B0503020204020204" pitchFamily="34" charset="-122"/>
              </a:rPr>
              <a:t>多层全连接网络</a:t>
            </a:r>
            <a:endParaRPr lang="zh-CN" altLang="en-US" sz="2000" dirty="0">
              <a:solidFill>
                <a:srgbClr val="00B0F0"/>
              </a:solidFill>
            </a:endParaRPr>
          </a:p>
        </p:txBody>
      </p:sp>
      <p:sp>
        <p:nvSpPr>
          <p:cNvPr id="272" name="矩形 271"/>
          <p:cNvSpPr/>
          <p:nvPr/>
        </p:nvSpPr>
        <p:spPr>
          <a:xfrm>
            <a:off x="6454133" y="1189305"/>
            <a:ext cx="5628393" cy="553998"/>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pPr marR="0" lvl="0" algn="l" defTabSz="914400" rtl="0" eaLnBrk="1" fontAlgn="auto" latinLnBrk="0" hangingPunct="1">
              <a:lnSpc>
                <a:spcPct val="125000"/>
              </a:lnSpc>
              <a:spcBef>
                <a:spcPts val="0"/>
              </a:spcBef>
              <a:spcAft>
                <a:spcPts val="0"/>
              </a:spcAft>
              <a:buClrTx/>
              <a:buSzTx/>
              <a:defRPr/>
            </a:pPr>
            <a:r>
              <a:rPr lang="en-US" altLang="zh-CN" sz="2400" dirty="0">
                <a:solidFill>
                  <a:prstClr val="black"/>
                </a:solidFill>
                <a:latin typeface="微软雅黑" panose="020B0503020204020204" pitchFamily="34" charset="-122"/>
                <a:ea typeface="微软雅黑" panose="020B0503020204020204" pitchFamily="34" charset="-122"/>
              </a:rPr>
              <a:t>Problem: </a:t>
            </a:r>
            <a:r>
              <a:rPr lang="zh-CN" altLang="en-US" sz="2400" dirty="0">
                <a:solidFill>
                  <a:prstClr val="black"/>
                </a:solidFill>
                <a:latin typeface="微软雅黑" panose="020B0503020204020204" pitchFamily="34" charset="-122"/>
                <a:ea typeface="微软雅黑" panose="020B0503020204020204" pitchFamily="34" charset="-122"/>
              </a:rPr>
              <a:t>每层可以用什么方式连接？</a:t>
            </a:r>
            <a:endPar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3" name="矩形 272"/>
          <p:cNvSpPr/>
          <p:nvPr/>
        </p:nvSpPr>
        <p:spPr>
          <a:xfrm>
            <a:off x="6340629" y="1810198"/>
            <a:ext cx="5209648" cy="833690"/>
          </a:xfrm>
          <a:prstGeom prst="rect">
            <a:avLst/>
          </a:prstGeom>
        </p:spPr>
        <p:txBody>
          <a:bodyPr wrap="square">
            <a:spAutoFit/>
          </a:bodyPr>
          <a:lstStyle/>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前馈</a:t>
            </a:r>
            <a:r>
              <a:rPr lang="en-US" altLang="zh-CN"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全连接神经网络：</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每层每个节点均和上一层的所有节点相连</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2264275" y="2753013"/>
            <a:ext cx="2419360" cy="2449141"/>
            <a:chOff x="2264275" y="2753013"/>
            <a:chExt cx="2419360" cy="2449141"/>
          </a:xfrm>
        </p:grpSpPr>
        <p:sp>
          <p:nvSpPr>
            <p:cNvPr id="120" name="流程图: 接点 119"/>
            <p:cNvSpPr/>
            <p:nvPr/>
          </p:nvSpPr>
          <p:spPr>
            <a:xfrm>
              <a:off x="2264275" y="2925056"/>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21" name="流程图: 接点 120"/>
            <p:cNvSpPr/>
            <p:nvPr/>
          </p:nvSpPr>
          <p:spPr>
            <a:xfrm>
              <a:off x="2264275" y="3837733"/>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2" name="流程图: 接点 121"/>
            <p:cNvSpPr/>
            <p:nvPr/>
          </p:nvSpPr>
          <p:spPr>
            <a:xfrm>
              <a:off x="2264275" y="4772057"/>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3" name="流程图: 接点 122"/>
                <p:cNvSpPr/>
                <p:nvPr/>
              </p:nvSpPr>
              <p:spPr>
                <a:xfrm>
                  <a:off x="3909935" y="3343051"/>
                  <a:ext cx="454356" cy="430097"/>
                </a:xfrm>
                <a:prstGeom prst="flowChartConnec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123" name="流程图: 接点 122"/>
                <p:cNvSpPr>
                  <a:spLocks noRot="1" noChangeAspect="1" noMove="1" noResize="1" noEditPoints="1" noAdjustHandles="1" noChangeArrowheads="1" noChangeShapeType="1" noTextEdit="1"/>
                </p:cNvSpPr>
                <p:nvPr/>
              </p:nvSpPr>
              <p:spPr>
                <a:xfrm>
                  <a:off x="3909935" y="3343051"/>
                  <a:ext cx="454356" cy="430097"/>
                </a:xfrm>
                <a:prstGeom prst="flowChartConnector">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cxnSp>
          <p:nvCxnSpPr>
            <p:cNvPr id="124" name="直接箭头连接符 123"/>
            <p:cNvCxnSpPr>
              <a:stCxn id="120" idx="6"/>
              <a:endCxn id="123" idx="1"/>
            </p:cNvCxnSpPr>
            <p:nvPr/>
          </p:nvCxnSpPr>
          <p:spPr>
            <a:xfrm>
              <a:off x="2718631" y="3140105"/>
              <a:ext cx="1257843" cy="26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5" name="直接箭头连接符 124"/>
            <p:cNvCxnSpPr>
              <a:stCxn id="121" idx="6"/>
              <a:endCxn id="123" idx="2"/>
            </p:cNvCxnSpPr>
            <p:nvPr/>
          </p:nvCxnSpPr>
          <p:spPr>
            <a:xfrm flipV="1">
              <a:off x="2718631" y="3558100"/>
              <a:ext cx="1191304" cy="494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直接箭头连接符 125"/>
            <p:cNvCxnSpPr>
              <a:stCxn id="122" idx="6"/>
              <a:endCxn id="123" idx="3"/>
            </p:cNvCxnSpPr>
            <p:nvPr/>
          </p:nvCxnSpPr>
          <p:spPr>
            <a:xfrm flipV="1">
              <a:off x="2718631" y="3710162"/>
              <a:ext cx="1257843" cy="1276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直接箭头连接符 126"/>
            <p:cNvCxnSpPr>
              <a:stCxn id="123" idx="6"/>
            </p:cNvCxnSpPr>
            <p:nvPr/>
          </p:nvCxnSpPr>
          <p:spPr>
            <a:xfrm flipV="1">
              <a:off x="4364291" y="3550361"/>
              <a:ext cx="319344" cy="7739"/>
            </a:xfrm>
            <a:prstGeom prst="straightConnector1">
              <a:avLst/>
            </a:prstGeom>
            <a:ln>
              <a:solidFill>
                <a:srgbClr val="5B9BD5"/>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文本框 127"/>
                <p:cNvSpPr txBox="1"/>
                <p:nvPr/>
              </p:nvSpPr>
              <p:spPr>
                <a:xfrm>
                  <a:off x="3423036" y="3130916"/>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11</m:t>
                            </m:r>
                          </m:sub>
                        </m:sSub>
                      </m:oMath>
                    </m:oMathPara>
                  </a14:m>
                  <a:endParaRPr lang="zh-CN" altLang="en-US" dirty="0"/>
                </a:p>
              </p:txBody>
            </p:sp>
          </mc:Choice>
          <mc:Fallback xmlns="">
            <p:sp>
              <p:nvSpPr>
                <p:cNvPr id="128" name="文本框 127"/>
                <p:cNvSpPr txBox="1">
                  <a:spLocks noRot="1" noChangeAspect="1" noMove="1" noResize="1" noEditPoints="1" noAdjustHandles="1" noChangeArrowheads="1" noChangeShapeType="1" noTextEdit="1"/>
                </p:cNvSpPr>
                <p:nvPr/>
              </p:nvSpPr>
              <p:spPr>
                <a:xfrm>
                  <a:off x="3423036" y="3130916"/>
                  <a:ext cx="454356" cy="369332"/>
                </a:xfrm>
                <a:prstGeom prst="rect">
                  <a:avLst/>
                </a:prstGeom>
                <a:blipFill rotWithShape="1">
                  <a:blip r:embed="rId3"/>
                  <a:stretch>
                    <a:fillRect r="-108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9" name="文本框 128"/>
                <p:cNvSpPr txBox="1"/>
                <p:nvPr/>
              </p:nvSpPr>
              <p:spPr>
                <a:xfrm>
                  <a:off x="3293929" y="3403816"/>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21</m:t>
                            </m:r>
                          </m:sub>
                        </m:sSub>
                      </m:oMath>
                    </m:oMathPara>
                  </a14:m>
                  <a:endParaRPr lang="zh-CN" altLang="en-US"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3293929" y="3403816"/>
                  <a:ext cx="454356" cy="369332"/>
                </a:xfrm>
                <a:prstGeom prst="rect">
                  <a:avLst/>
                </a:prstGeom>
                <a:blipFill rotWithShape="1">
                  <a:blip r:embed="rId3"/>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0" name="文本框 129"/>
                <p:cNvSpPr txBox="1"/>
                <p:nvPr/>
              </p:nvSpPr>
              <p:spPr>
                <a:xfrm>
                  <a:off x="3488343" y="3645579"/>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31</m:t>
                            </m:r>
                          </m:sub>
                        </m:sSub>
                      </m:oMath>
                    </m:oMathPara>
                  </a14:m>
                  <a:endParaRPr lang="zh-CN" altLang="en-US" dirty="0"/>
                </a:p>
              </p:txBody>
            </p:sp>
          </mc:Choice>
          <mc:Fallback xmlns="">
            <p:sp>
              <p:nvSpPr>
                <p:cNvPr id="130" name="文本框 129"/>
                <p:cNvSpPr txBox="1">
                  <a:spLocks noRot="1" noChangeAspect="1" noMove="1" noResize="1" noEditPoints="1" noAdjustHandles="1" noChangeArrowheads="1" noChangeShapeType="1" noTextEdit="1"/>
                </p:cNvSpPr>
                <p:nvPr/>
              </p:nvSpPr>
              <p:spPr>
                <a:xfrm>
                  <a:off x="3488343" y="3645579"/>
                  <a:ext cx="454356" cy="369332"/>
                </a:xfrm>
                <a:prstGeom prst="rect">
                  <a:avLst/>
                </a:prstGeom>
                <a:blipFill rotWithShape="1">
                  <a:blip r:embed="rId3"/>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1" name="文本框 130"/>
                <p:cNvSpPr txBox="1"/>
                <p:nvPr/>
              </p:nvSpPr>
              <p:spPr>
                <a:xfrm>
                  <a:off x="2558936" y="275301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131" name="文本框 130"/>
                <p:cNvSpPr txBox="1">
                  <a:spLocks noRot="1" noChangeAspect="1" noMove="1" noResize="1" noEditPoints="1" noAdjustHandles="1" noChangeArrowheads="1" noChangeShapeType="1" noTextEdit="1"/>
                </p:cNvSpPr>
                <p:nvPr/>
              </p:nvSpPr>
              <p:spPr>
                <a:xfrm>
                  <a:off x="2558936" y="2753013"/>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2" name="文本框 131"/>
                <p:cNvSpPr txBox="1"/>
                <p:nvPr/>
              </p:nvSpPr>
              <p:spPr>
                <a:xfrm>
                  <a:off x="2524723" y="3610391"/>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132" name="文本框 131"/>
                <p:cNvSpPr txBox="1">
                  <a:spLocks noRot="1" noChangeAspect="1" noMove="1" noResize="1" noEditPoints="1" noAdjustHandles="1" noChangeArrowheads="1" noChangeShapeType="1" noTextEdit="1"/>
                </p:cNvSpPr>
                <p:nvPr/>
              </p:nvSpPr>
              <p:spPr>
                <a:xfrm>
                  <a:off x="2524723" y="3610391"/>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3" name="文本框 132"/>
                <p:cNvSpPr txBox="1"/>
                <p:nvPr/>
              </p:nvSpPr>
              <p:spPr>
                <a:xfrm>
                  <a:off x="2489076" y="4525294"/>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133" name="文本框 132"/>
                <p:cNvSpPr txBox="1">
                  <a:spLocks noRot="1" noChangeAspect="1" noMove="1" noResize="1" noEditPoints="1" noAdjustHandles="1" noChangeArrowheads="1" noChangeShapeType="1" noTextEdit="1"/>
                </p:cNvSpPr>
                <p:nvPr/>
              </p:nvSpPr>
              <p:spPr>
                <a:xfrm>
                  <a:off x="2489076" y="4525294"/>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cxnSp>
          <p:nvCxnSpPr>
            <p:cNvPr id="134" name="直接箭头连接符 133"/>
            <p:cNvCxnSpPr>
              <a:stCxn id="120" idx="6"/>
              <a:endCxn id="135" idx="1"/>
            </p:cNvCxnSpPr>
            <p:nvPr/>
          </p:nvCxnSpPr>
          <p:spPr>
            <a:xfrm>
              <a:off x="2718631" y="3140105"/>
              <a:ext cx="1258854" cy="12719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流程图: 接点 134"/>
                <p:cNvSpPr/>
                <p:nvPr/>
              </p:nvSpPr>
              <p:spPr>
                <a:xfrm>
                  <a:off x="3910946" y="4349060"/>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135" name="流程图: 接点 134"/>
                <p:cNvSpPr>
                  <a:spLocks noRot="1" noChangeAspect="1" noMove="1" noResize="1" noEditPoints="1" noAdjustHandles="1" noChangeArrowheads="1" noChangeShapeType="1" noTextEdit="1"/>
                </p:cNvSpPr>
                <p:nvPr/>
              </p:nvSpPr>
              <p:spPr>
                <a:xfrm>
                  <a:off x="3910946" y="4349060"/>
                  <a:ext cx="454356" cy="430097"/>
                </a:xfrm>
                <a:prstGeom prst="flowChartConnector">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cxnSp>
          <p:nvCxnSpPr>
            <p:cNvPr id="136" name="直接箭头连接符 135"/>
            <p:cNvCxnSpPr>
              <a:stCxn id="121" idx="6"/>
              <a:endCxn id="135" idx="2"/>
            </p:cNvCxnSpPr>
            <p:nvPr/>
          </p:nvCxnSpPr>
          <p:spPr>
            <a:xfrm>
              <a:off x="2718631" y="4052782"/>
              <a:ext cx="1192315" cy="51132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22" idx="6"/>
              <a:endCxn id="135" idx="3"/>
            </p:cNvCxnSpPr>
            <p:nvPr/>
          </p:nvCxnSpPr>
          <p:spPr>
            <a:xfrm flipV="1">
              <a:off x="2718631" y="4716171"/>
              <a:ext cx="1258854" cy="27093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135" idx="6"/>
            </p:cNvCxnSpPr>
            <p:nvPr/>
          </p:nvCxnSpPr>
          <p:spPr>
            <a:xfrm>
              <a:off x="4365302" y="4564109"/>
              <a:ext cx="287262" cy="0"/>
            </a:xfrm>
            <a:prstGeom prst="straightConnector1">
              <a:avLst/>
            </a:prstGeom>
            <a:ln>
              <a:solidFill>
                <a:srgbClr val="5B9BD5"/>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9" name="文本框 138"/>
                <p:cNvSpPr txBox="1"/>
                <p:nvPr/>
              </p:nvSpPr>
              <p:spPr>
                <a:xfrm>
                  <a:off x="4187598" y="3101344"/>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5B9BD5"/>
                                </a:solidFill>
                                <a:latin typeface="Cambria Math" panose="02040503050406030204" pitchFamily="18" charset="0"/>
                              </a:rPr>
                            </m:ctrlPr>
                          </m:sSubPr>
                          <m:e>
                            <m:r>
                              <m:rPr>
                                <m:sty m:val="p"/>
                              </m:rPr>
                              <a:rPr lang="en-US" altLang="zh-CN" i="1">
                                <a:solidFill>
                                  <a:srgbClr val="5B9BD5"/>
                                </a:solidFill>
                                <a:latin typeface="Cambria Math" panose="02040503050406030204" pitchFamily="18" charset="0"/>
                              </a:rPr>
                              <m:t>y</m:t>
                            </m:r>
                          </m:e>
                          <m:sub>
                            <m:r>
                              <a:rPr lang="en-US" altLang="zh-CN" b="0" i="1" smtClean="0">
                                <a:solidFill>
                                  <a:srgbClr val="5B9BD5"/>
                                </a:solidFill>
                                <a:latin typeface="Cambria Math" panose="02040503050406030204" pitchFamily="18" charset="0"/>
                              </a:rPr>
                              <m:t>1</m:t>
                            </m:r>
                          </m:sub>
                        </m:sSub>
                      </m:oMath>
                    </m:oMathPara>
                  </a14:m>
                  <a:endParaRPr lang="zh-CN" altLang="en-US" dirty="0"/>
                </a:p>
              </p:txBody>
            </p:sp>
          </mc:Choice>
          <mc:Fallback xmlns="">
            <p:sp>
              <p:nvSpPr>
                <p:cNvPr id="139" name="文本框 138"/>
                <p:cNvSpPr txBox="1">
                  <a:spLocks noRot="1" noChangeAspect="1" noMove="1" noResize="1" noEditPoints="1" noAdjustHandles="1" noChangeArrowheads="1" noChangeShapeType="1" noTextEdit="1"/>
                </p:cNvSpPr>
                <p:nvPr/>
              </p:nvSpPr>
              <p:spPr>
                <a:xfrm>
                  <a:off x="4187598" y="3101344"/>
                  <a:ext cx="454356" cy="369332"/>
                </a:xfrm>
                <a:prstGeom prst="rect">
                  <a:avLst/>
                </a:prstGeom>
                <a:blipFill rotWithShape="1">
                  <a:blip r:embed="rId3"/>
                  <a:stretch>
                    <a:fillRect b="-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1" name="文本框 140"/>
                <p:cNvSpPr txBox="1"/>
                <p:nvPr/>
              </p:nvSpPr>
              <p:spPr>
                <a:xfrm>
                  <a:off x="4187598" y="4132716"/>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5B9BD5"/>
                                </a:solidFill>
                                <a:latin typeface="Cambria Math" panose="02040503050406030204" pitchFamily="18" charset="0"/>
                              </a:rPr>
                            </m:ctrlPr>
                          </m:sSubPr>
                          <m:e>
                            <m:r>
                              <a:rPr lang="en-US" altLang="zh-CN" b="0" i="1" smtClean="0">
                                <a:solidFill>
                                  <a:srgbClr val="5B9BD5"/>
                                </a:solidFill>
                                <a:latin typeface="Cambria Math" panose="02040503050406030204" pitchFamily="18" charset="0"/>
                              </a:rPr>
                              <m:t>𝑦</m:t>
                            </m:r>
                          </m:e>
                          <m:sub>
                            <m:r>
                              <a:rPr lang="en-US" altLang="zh-CN" b="0" i="1" smtClean="0">
                                <a:solidFill>
                                  <a:srgbClr val="5B9BD5"/>
                                </a:solidFill>
                                <a:latin typeface="Cambria Math" panose="02040503050406030204" pitchFamily="18" charset="0"/>
                              </a:rPr>
                              <m:t>2</m:t>
                            </m:r>
                          </m:sub>
                        </m:sSub>
                      </m:oMath>
                    </m:oMathPara>
                  </a14:m>
                  <a:endParaRPr lang="zh-CN" altLang="en-US" dirty="0"/>
                </a:p>
              </p:txBody>
            </p:sp>
          </mc:Choice>
          <mc:Fallback xmlns="">
            <p:sp>
              <p:nvSpPr>
                <p:cNvPr id="141" name="文本框 140"/>
                <p:cNvSpPr txBox="1">
                  <a:spLocks noRot="1" noChangeAspect="1" noMove="1" noResize="1" noEditPoints="1" noAdjustHandles="1" noChangeArrowheads="1" noChangeShapeType="1" noTextEdit="1"/>
                </p:cNvSpPr>
                <p:nvPr/>
              </p:nvSpPr>
              <p:spPr>
                <a:xfrm>
                  <a:off x="4187598" y="4132716"/>
                  <a:ext cx="454356" cy="369332"/>
                </a:xfrm>
                <a:prstGeom prst="rect">
                  <a:avLst/>
                </a:prstGeom>
                <a:blipFill rotWithShape="1">
                  <a:blip r:embed="rId3"/>
                  <a:stretch>
                    <a:fillRect b="-491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2" name="文本框 141"/>
                <p:cNvSpPr txBox="1"/>
                <p:nvPr/>
              </p:nvSpPr>
              <p:spPr>
                <a:xfrm>
                  <a:off x="3501423" y="401807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12</m:t>
                            </m:r>
                          </m:sub>
                        </m:sSub>
                      </m:oMath>
                    </m:oMathPara>
                  </a14:m>
                  <a:endParaRPr lang="zh-CN" altLang="en-US" dirty="0"/>
                </a:p>
              </p:txBody>
            </p:sp>
          </mc:Choice>
          <mc:Fallback xmlns="">
            <p:sp>
              <p:nvSpPr>
                <p:cNvPr id="142" name="文本框 141"/>
                <p:cNvSpPr txBox="1">
                  <a:spLocks noRot="1" noChangeAspect="1" noMove="1" noResize="1" noEditPoints="1" noAdjustHandles="1" noChangeArrowheads="1" noChangeShapeType="1" noTextEdit="1"/>
                </p:cNvSpPr>
                <p:nvPr/>
              </p:nvSpPr>
              <p:spPr>
                <a:xfrm>
                  <a:off x="3501423" y="4018073"/>
                  <a:ext cx="454356" cy="369332"/>
                </a:xfrm>
                <a:prstGeom prst="rect">
                  <a:avLst/>
                </a:prstGeom>
                <a:blipFill rotWithShape="1">
                  <a:blip r:embed="rId3"/>
                  <a:stretch>
                    <a:fillRect r="-10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3" name="文本框 142"/>
                <p:cNvSpPr txBox="1"/>
                <p:nvPr/>
              </p:nvSpPr>
              <p:spPr>
                <a:xfrm>
                  <a:off x="3341813" y="4253522"/>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22</m:t>
                            </m:r>
                          </m:sub>
                        </m:sSub>
                      </m:oMath>
                    </m:oMathPara>
                  </a14:m>
                  <a:endParaRPr lang="zh-CN" altLang="en-US" dirty="0"/>
                </a:p>
              </p:txBody>
            </p:sp>
          </mc:Choice>
          <mc:Fallback xmlns="">
            <p:sp>
              <p:nvSpPr>
                <p:cNvPr id="143" name="文本框 142"/>
                <p:cNvSpPr txBox="1">
                  <a:spLocks noRot="1" noChangeAspect="1" noMove="1" noResize="1" noEditPoints="1" noAdjustHandles="1" noChangeArrowheads="1" noChangeShapeType="1" noTextEdit="1"/>
                </p:cNvSpPr>
                <p:nvPr/>
              </p:nvSpPr>
              <p:spPr>
                <a:xfrm>
                  <a:off x="3341813" y="4253522"/>
                  <a:ext cx="454356" cy="369332"/>
                </a:xfrm>
                <a:prstGeom prst="rect">
                  <a:avLst/>
                </a:prstGeom>
                <a:blipFill rotWithShape="1">
                  <a:blip r:embed="rId3"/>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4" name="文本框 143"/>
                <p:cNvSpPr txBox="1"/>
                <p:nvPr/>
              </p:nvSpPr>
              <p:spPr>
                <a:xfrm>
                  <a:off x="3488343" y="4594491"/>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32</m:t>
                            </m:r>
                          </m:sub>
                        </m:sSub>
                      </m:oMath>
                    </m:oMathPara>
                  </a14:m>
                  <a:endParaRPr lang="zh-CN" altLang="en-US" dirty="0"/>
                </a:p>
              </p:txBody>
            </p:sp>
          </mc:Choice>
          <mc:Fallback xmlns="">
            <p:sp>
              <p:nvSpPr>
                <p:cNvPr id="144" name="文本框 143"/>
                <p:cNvSpPr txBox="1">
                  <a:spLocks noRot="1" noChangeAspect="1" noMove="1" noResize="1" noEditPoints="1" noAdjustHandles="1" noChangeArrowheads="1" noChangeShapeType="1" noTextEdit="1"/>
                </p:cNvSpPr>
                <p:nvPr/>
              </p:nvSpPr>
              <p:spPr>
                <a:xfrm>
                  <a:off x="3488343" y="4594491"/>
                  <a:ext cx="454356" cy="369332"/>
                </a:xfrm>
                <a:prstGeom prst="rect">
                  <a:avLst/>
                </a:prstGeom>
                <a:blipFill rotWithShape="1">
                  <a:blip r:embed="rId3"/>
                  <a:stretch>
                    <a:fillRect r="-12000"/>
                  </a:stretch>
                </a:blipFill>
              </p:spPr>
              <p:txBody>
                <a:bodyPr/>
                <a:lstStyle/>
                <a:p>
                  <a:r>
                    <a:rPr lang="zh-CN" altLang="en-US">
                      <a:noFill/>
                    </a:rPr>
                    <a:t> </a:t>
                  </a:r>
                  <a:endParaRPr lang="zh-CN" altLang="en-US">
                    <a:noFill/>
                  </a:endParaRPr>
                </a:p>
              </p:txBody>
            </p:sp>
          </mc:Fallback>
        </mc:AlternateContent>
      </p:grpSp>
      <p:grpSp>
        <p:nvGrpSpPr>
          <p:cNvPr id="4" name="组合 3"/>
          <p:cNvGrpSpPr/>
          <p:nvPr/>
        </p:nvGrpSpPr>
        <p:grpSpPr>
          <a:xfrm>
            <a:off x="5761302" y="2690913"/>
            <a:ext cx="4209686" cy="2462887"/>
            <a:chOff x="5761302" y="2690913"/>
            <a:chExt cx="4209686" cy="2462887"/>
          </a:xfrm>
        </p:grpSpPr>
        <p:sp>
          <p:nvSpPr>
            <p:cNvPr id="77" name="流程图: 接点 76"/>
            <p:cNvSpPr/>
            <p:nvPr/>
          </p:nvSpPr>
          <p:spPr>
            <a:xfrm>
              <a:off x="5761302" y="2876702"/>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78" name="流程图: 接点 77"/>
            <p:cNvSpPr/>
            <p:nvPr/>
          </p:nvSpPr>
          <p:spPr>
            <a:xfrm>
              <a:off x="5761302" y="3789379"/>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9" name="流程图: 接点 78"/>
            <p:cNvSpPr/>
            <p:nvPr/>
          </p:nvSpPr>
          <p:spPr>
            <a:xfrm>
              <a:off x="5761302" y="4723703"/>
              <a:ext cx="454356" cy="430097"/>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0" name="流程图: 接点 79"/>
            <p:cNvSpPr/>
            <p:nvPr/>
          </p:nvSpPr>
          <p:spPr>
            <a:xfrm>
              <a:off x="7406962" y="3294697"/>
              <a:ext cx="454356" cy="430097"/>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81" name="直接箭头连接符 80"/>
            <p:cNvCxnSpPr>
              <a:stCxn id="77" idx="6"/>
              <a:endCxn id="80" idx="1"/>
            </p:cNvCxnSpPr>
            <p:nvPr/>
          </p:nvCxnSpPr>
          <p:spPr>
            <a:xfrm>
              <a:off x="6215658" y="3091751"/>
              <a:ext cx="1257843" cy="26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a:stCxn id="78" idx="6"/>
              <a:endCxn id="80" idx="2"/>
            </p:cNvCxnSpPr>
            <p:nvPr/>
          </p:nvCxnSpPr>
          <p:spPr>
            <a:xfrm flipV="1">
              <a:off x="6215658" y="3509746"/>
              <a:ext cx="1191304" cy="494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p:cNvCxnSpPr>
              <a:stCxn id="79" idx="6"/>
              <a:endCxn id="80" idx="3"/>
            </p:cNvCxnSpPr>
            <p:nvPr/>
          </p:nvCxnSpPr>
          <p:spPr>
            <a:xfrm flipV="1">
              <a:off x="6215658" y="3661808"/>
              <a:ext cx="1257843" cy="1276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a:stCxn id="80" idx="6"/>
              <a:endCxn id="100" idx="2"/>
            </p:cNvCxnSpPr>
            <p:nvPr/>
          </p:nvCxnSpPr>
          <p:spPr>
            <a:xfrm flipV="1">
              <a:off x="7861318" y="3068468"/>
              <a:ext cx="1346854" cy="44127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文本框 84"/>
                <p:cNvSpPr txBox="1"/>
                <p:nvPr/>
              </p:nvSpPr>
              <p:spPr>
                <a:xfrm>
                  <a:off x="6920063" y="3082562"/>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11</m:t>
                            </m:r>
                          </m:sub>
                        </m:sSub>
                      </m:oMath>
                    </m:oMathPara>
                  </a14:m>
                  <a:endParaRPr lang="zh-CN" altLang="en-US" dirty="0"/>
                </a:p>
              </p:txBody>
            </p:sp>
          </mc:Choice>
          <mc:Fallback xmlns="">
            <p:sp>
              <p:nvSpPr>
                <p:cNvPr id="85" name="文本框 84"/>
                <p:cNvSpPr txBox="1">
                  <a:spLocks noRot="1" noChangeAspect="1" noMove="1" noResize="1" noEditPoints="1" noAdjustHandles="1" noChangeArrowheads="1" noChangeShapeType="1" noTextEdit="1"/>
                </p:cNvSpPr>
                <p:nvPr/>
              </p:nvSpPr>
              <p:spPr>
                <a:xfrm>
                  <a:off x="6920063" y="3082562"/>
                  <a:ext cx="454356" cy="369332"/>
                </a:xfrm>
                <a:prstGeom prst="rect">
                  <a:avLst/>
                </a:prstGeom>
                <a:blipFill rotWithShape="1">
                  <a:blip r:embed="rId3"/>
                  <a:stretch>
                    <a:fillRect r="-10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6790956" y="3355462"/>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21</m:t>
                            </m:r>
                          </m:sub>
                        </m:sSub>
                      </m:oMath>
                    </m:oMathPara>
                  </a14:m>
                  <a:endParaRPr lang="zh-CN" altLang="en-US" dirty="0"/>
                </a:p>
              </p:txBody>
            </p:sp>
          </mc:Choice>
          <mc:Fallback xmlns="">
            <p:sp>
              <p:nvSpPr>
                <p:cNvPr id="86" name="文本框 85"/>
                <p:cNvSpPr txBox="1">
                  <a:spLocks noRot="1" noChangeAspect="1" noMove="1" noResize="1" noEditPoints="1" noAdjustHandles="1" noChangeArrowheads="1" noChangeShapeType="1" noTextEdit="1"/>
                </p:cNvSpPr>
                <p:nvPr/>
              </p:nvSpPr>
              <p:spPr>
                <a:xfrm>
                  <a:off x="6790956" y="3355462"/>
                  <a:ext cx="454356" cy="369332"/>
                </a:xfrm>
                <a:prstGeom prst="rect">
                  <a:avLst/>
                </a:prstGeom>
                <a:blipFill rotWithShape="1">
                  <a:blip r:embed="rId3"/>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6985370" y="3597225"/>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31</m:t>
                            </m:r>
                          </m:sub>
                        </m:sSub>
                      </m:oMath>
                    </m:oMathPara>
                  </a14:m>
                  <a:endParaRPr lang="zh-CN" altLang="en-US" dirty="0"/>
                </a:p>
              </p:txBody>
            </p:sp>
          </mc:Choice>
          <mc:Fallback xmlns="">
            <p:sp>
              <p:nvSpPr>
                <p:cNvPr id="87" name="文本框 86"/>
                <p:cNvSpPr txBox="1">
                  <a:spLocks noRot="1" noChangeAspect="1" noMove="1" noResize="1" noEditPoints="1" noAdjustHandles="1" noChangeArrowheads="1" noChangeShapeType="1" noTextEdit="1"/>
                </p:cNvSpPr>
                <p:nvPr/>
              </p:nvSpPr>
              <p:spPr>
                <a:xfrm>
                  <a:off x="6985370" y="3597225"/>
                  <a:ext cx="454356" cy="369332"/>
                </a:xfrm>
                <a:prstGeom prst="rect">
                  <a:avLst/>
                </a:prstGeom>
                <a:blipFill rotWithShape="1">
                  <a:blip r:embed="rId3"/>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6055963" y="2704659"/>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1</m:t>
                            </m:r>
                          </m:sub>
                        </m:sSub>
                      </m:oMath>
                    </m:oMathPara>
                  </a14:m>
                  <a:endParaRPr lang="zh-CN" altLang="en-US" dirty="0"/>
                </a:p>
              </p:txBody>
            </p:sp>
          </mc:Choice>
          <mc:Fallback xmlns="">
            <p:sp>
              <p:nvSpPr>
                <p:cNvPr id="88" name="文本框 87"/>
                <p:cNvSpPr txBox="1">
                  <a:spLocks noRot="1" noChangeAspect="1" noMove="1" noResize="1" noEditPoints="1" noAdjustHandles="1" noChangeArrowheads="1" noChangeShapeType="1" noTextEdit="1"/>
                </p:cNvSpPr>
                <p:nvPr/>
              </p:nvSpPr>
              <p:spPr>
                <a:xfrm>
                  <a:off x="6055963" y="2704659"/>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6021750" y="3562037"/>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2</m:t>
                            </m:r>
                          </m:sub>
                        </m:sSub>
                      </m:oMath>
                    </m:oMathPara>
                  </a14:m>
                  <a:endParaRPr lang="zh-CN" altLang="en-US" dirty="0"/>
                </a:p>
              </p:txBody>
            </p:sp>
          </mc:Choice>
          <mc:Fallback xmlns="">
            <p:sp>
              <p:nvSpPr>
                <p:cNvPr id="89" name="文本框 88"/>
                <p:cNvSpPr txBox="1">
                  <a:spLocks noRot="1" noChangeAspect="1" noMove="1" noResize="1" noEditPoints="1" noAdjustHandles="1" noChangeArrowheads="1" noChangeShapeType="1" noTextEdit="1"/>
                </p:cNvSpPr>
                <p:nvPr/>
              </p:nvSpPr>
              <p:spPr>
                <a:xfrm>
                  <a:off x="6021750" y="3562037"/>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0" name="文本框 89"/>
                <p:cNvSpPr txBox="1"/>
                <p:nvPr/>
              </p:nvSpPr>
              <p:spPr>
                <a:xfrm>
                  <a:off x="5986103" y="4476940"/>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3</m:t>
                            </m:r>
                          </m:sub>
                        </m:sSub>
                      </m:oMath>
                    </m:oMathPara>
                  </a14:m>
                  <a:endParaRPr lang="zh-CN" altLang="en-US" dirty="0"/>
                </a:p>
              </p:txBody>
            </p:sp>
          </mc:Choice>
          <mc:Fallback xmlns="">
            <p:sp>
              <p:nvSpPr>
                <p:cNvPr id="90" name="文本框 89"/>
                <p:cNvSpPr txBox="1">
                  <a:spLocks noRot="1" noChangeAspect="1" noMove="1" noResize="1" noEditPoints="1" noAdjustHandles="1" noChangeArrowheads="1" noChangeShapeType="1" noTextEdit="1"/>
                </p:cNvSpPr>
                <p:nvPr/>
              </p:nvSpPr>
              <p:spPr>
                <a:xfrm>
                  <a:off x="5986103" y="4476940"/>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cxnSp>
          <p:nvCxnSpPr>
            <p:cNvPr id="91" name="直接箭头连接符 90"/>
            <p:cNvCxnSpPr>
              <a:stCxn id="77" idx="6"/>
              <a:endCxn id="92" idx="1"/>
            </p:cNvCxnSpPr>
            <p:nvPr/>
          </p:nvCxnSpPr>
          <p:spPr>
            <a:xfrm>
              <a:off x="6215658" y="3091751"/>
              <a:ext cx="1258854" cy="127194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2" name="流程图: 接点 91"/>
            <p:cNvSpPr/>
            <p:nvPr/>
          </p:nvSpPr>
          <p:spPr>
            <a:xfrm>
              <a:off x="7407973" y="4300706"/>
              <a:ext cx="454356" cy="430097"/>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93" name="直接箭头连接符 92"/>
            <p:cNvCxnSpPr>
              <a:stCxn id="78" idx="6"/>
              <a:endCxn id="92" idx="2"/>
            </p:cNvCxnSpPr>
            <p:nvPr/>
          </p:nvCxnSpPr>
          <p:spPr>
            <a:xfrm>
              <a:off x="6215658" y="4004428"/>
              <a:ext cx="1192315" cy="51132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79" idx="6"/>
              <a:endCxn id="92" idx="3"/>
            </p:cNvCxnSpPr>
            <p:nvPr/>
          </p:nvCxnSpPr>
          <p:spPr>
            <a:xfrm flipV="1">
              <a:off x="6215658" y="4667817"/>
              <a:ext cx="1258854" cy="27093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p:cNvSpPr txBox="1"/>
                <p:nvPr/>
              </p:nvSpPr>
              <p:spPr>
                <a:xfrm>
                  <a:off x="7684625" y="3052990"/>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𝑎</m:t>
                            </m:r>
                          </m:e>
                          <m:sub>
                            <m:r>
                              <a:rPr lang="en-US" altLang="zh-CN" b="0" i="1" smtClean="0">
                                <a:solidFill>
                                  <a:srgbClr val="009900"/>
                                </a:solidFill>
                                <a:latin typeface="Cambria Math" panose="02040503050406030204" pitchFamily="18" charset="0"/>
                              </a:rPr>
                              <m:t>1</m:t>
                            </m:r>
                          </m:sub>
                        </m:sSub>
                      </m:oMath>
                    </m:oMathPara>
                  </a14:m>
                  <a:endParaRPr lang="zh-CN" altLang="en-US" dirty="0"/>
                </a:p>
              </p:txBody>
            </p:sp>
          </mc:Choice>
          <mc:Fallback xmlns="">
            <p:sp>
              <p:nvSpPr>
                <p:cNvPr id="95" name="文本框 94"/>
                <p:cNvSpPr txBox="1">
                  <a:spLocks noRot="1" noChangeAspect="1" noMove="1" noResize="1" noEditPoints="1" noAdjustHandles="1" noChangeArrowheads="1" noChangeShapeType="1" noTextEdit="1"/>
                </p:cNvSpPr>
                <p:nvPr/>
              </p:nvSpPr>
              <p:spPr>
                <a:xfrm>
                  <a:off x="7684625" y="3052990"/>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6" name="文本框 95"/>
                <p:cNvSpPr txBox="1"/>
                <p:nvPr/>
              </p:nvSpPr>
              <p:spPr>
                <a:xfrm>
                  <a:off x="7684625" y="4084362"/>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𝑎</m:t>
                            </m:r>
                          </m:e>
                          <m:sub>
                            <m:r>
                              <a:rPr lang="en-US" altLang="zh-CN" b="0" i="1" smtClean="0">
                                <a:solidFill>
                                  <a:srgbClr val="009900"/>
                                </a:solidFill>
                                <a:latin typeface="Cambria Math" panose="02040503050406030204" pitchFamily="18" charset="0"/>
                              </a:rPr>
                              <m:t>2</m:t>
                            </m:r>
                          </m:sub>
                        </m:sSub>
                      </m:oMath>
                    </m:oMathPara>
                  </a14:m>
                  <a:endParaRPr lang="zh-CN" altLang="en-US" dirty="0"/>
                </a:p>
              </p:txBody>
            </p:sp>
          </mc:Choice>
          <mc:Fallback xmlns="">
            <p:sp>
              <p:nvSpPr>
                <p:cNvPr id="96" name="文本框 95"/>
                <p:cNvSpPr txBox="1">
                  <a:spLocks noRot="1" noChangeAspect="1" noMove="1" noResize="1" noEditPoints="1" noAdjustHandles="1" noChangeArrowheads="1" noChangeShapeType="1" noTextEdit="1"/>
                </p:cNvSpPr>
                <p:nvPr/>
              </p:nvSpPr>
              <p:spPr>
                <a:xfrm>
                  <a:off x="7684625" y="4084362"/>
                  <a:ext cx="454356"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6998450" y="3969719"/>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12</m:t>
                            </m:r>
                          </m:sub>
                        </m:sSub>
                      </m:oMath>
                    </m:oMathPara>
                  </a14:m>
                  <a:endParaRPr lang="zh-CN" altLang="en-US" dirty="0"/>
                </a:p>
              </p:txBody>
            </p:sp>
          </mc:Choice>
          <mc:Fallback xmlns="">
            <p:sp>
              <p:nvSpPr>
                <p:cNvPr id="97" name="文本框 96"/>
                <p:cNvSpPr txBox="1">
                  <a:spLocks noRot="1" noChangeAspect="1" noMove="1" noResize="1" noEditPoints="1" noAdjustHandles="1" noChangeArrowheads="1" noChangeShapeType="1" noTextEdit="1"/>
                </p:cNvSpPr>
                <p:nvPr/>
              </p:nvSpPr>
              <p:spPr>
                <a:xfrm>
                  <a:off x="6998450" y="3969719"/>
                  <a:ext cx="454356" cy="369332"/>
                </a:xfrm>
                <a:prstGeom prst="rect">
                  <a:avLst/>
                </a:prstGeom>
                <a:blipFill rotWithShape="1">
                  <a:blip r:embed="rId3"/>
                  <a:stretch>
                    <a:fillRect r="-10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6838840" y="4205168"/>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22</m:t>
                            </m:r>
                          </m:sub>
                        </m:sSub>
                      </m:oMath>
                    </m:oMathPara>
                  </a14:m>
                  <a:endParaRPr lang="zh-CN" altLang="en-US" dirty="0"/>
                </a:p>
              </p:txBody>
            </p:sp>
          </mc:Choice>
          <mc:Fallback xmlns="">
            <p:sp>
              <p:nvSpPr>
                <p:cNvPr id="98" name="文本框 97"/>
                <p:cNvSpPr txBox="1">
                  <a:spLocks noRot="1" noChangeAspect="1" noMove="1" noResize="1" noEditPoints="1" noAdjustHandles="1" noChangeArrowheads="1" noChangeShapeType="1" noTextEdit="1"/>
                </p:cNvSpPr>
                <p:nvPr/>
              </p:nvSpPr>
              <p:spPr>
                <a:xfrm>
                  <a:off x="6838840" y="4205168"/>
                  <a:ext cx="454356" cy="369332"/>
                </a:xfrm>
                <a:prstGeom prst="rect">
                  <a:avLst/>
                </a:prstGeom>
                <a:blipFill rotWithShape="1">
                  <a:blip r:embed="rId3"/>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9" name="文本框 98"/>
                <p:cNvSpPr txBox="1"/>
                <p:nvPr/>
              </p:nvSpPr>
              <p:spPr>
                <a:xfrm>
                  <a:off x="6985370" y="4546137"/>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𝑤</m:t>
                            </m:r>
                          </m:e>
                          <m:sub>
                            <m:r>
                              <a:rPr lang="en-US" altLang="zh-CN" b="0" i="1" smtClean="0">
                                <a:solidFill>
                                  <a:schemeClr val="accent2"/>
                                </a:solidFill>
                                <a:latin typeface="Cambria Math" panose="02040503050406030204" pitchFamily="18" charset="0"/>
                              </a:rPr>
                              <m:t>32</m:t>
                            </m:r>
                          </m:sub>
                        </m:sSub>
                      </m:oMath>
                    </m:oMathPara>
                  </a14:m>
                  <a:endParaRPr lang="zh-CN" altLang="en-US" dirty="0"/>
                </a:p>
              </p:txBody>
            </p:sp>
          </mc:Choice>
          <mc:Fallback xmlns="">
            <p:sp>
              <p:nvSpPr>
                <p:cNvPr id="99" name="文本框 98"/>
                <p:cNvSpPr txBox="1">
                  <a:spLocks noRot="1" noChangeAspect="1" noMove="1" noResize="1" noEditPoints="1" noAdjustHandles="1" noChangeArrowheads="1" noChangeShapeType="1" noTextEdit="1"/>
                </p:cNvSpPr>
                <p:nvPr/>
              </p:nvSpPr>
              <p:spPr>
                <a:xfrm>
                  <a:off x="6985370" y="4546137"/>
                  <a:ext cx="454356" cy="369332"/>
                </a:xfrm>
                <a:prstGeom prst="rect">
                  <a:avLst/>
                </a:prstGeom>
                <a:blipFill rotWithShape="1">
                  <a:blip r:embed="rId3"/>
                  <a:stretch>
                    <a:fillRect r="-1216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0" name="流程图: 接点 99"/>
                <p:cNvSpPr/>
                <p:nvPr/>
              </p:nvSpPr>
              <p:spPr>
                <a:xfrm>
                  <a:off x="9208172" y="2853419"/>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smtClean="0">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100" name="流程图: 接点 99"/>
                <p:cNvSpPr>
                  <a:spLocks noRot="1" noChangeAspect="1" noMove="1" noResize="1" noEditPoints="1" noAdjustHandles="1" noChangeArrowheads="1" noChangeShapeType="1" noTextEdit="1"/>
                </p:cNvSpPr>
                <p:nvPr/>
              </p:nvSpPr>
              <p:spPr>
                <a:xfrm>
                  <a:off x="9208172" y="2853419"/>
                  <a:ext cx="454356" cy="430097"/>
                </a:xfrm>
                <a:prstGeom prst="flowChartConnector">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1" name="流程图: 接点 100"/>
                <p:cNvSpPr/>
                <p:nvPr/>
              </p:nvSpPr>
              <p:spPr>
                <a:xfrm>
                  <a:off x="9208172" y="3766096"/>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101" name="流程图: 接点 100"/>
                <p:cNvSpPr>
                  <a:spLocks noRot="1" noChangeAspect="1" noMove="1" noResize="1" noEditPoints="1" noAdjustHandles="1" noChangeArrowheads="1" noChangeShapeType="1" noTextEdit="1"/>
                </p:cNvSpPr>
                <p:nvPr/>
              </p:nvSpPr>
              <p:spPr>
                <a:xfrm>
                  <a:off x="9208172" y="3766096"/>
                  <a:ext cx="454356" cy="430097"/>
                </a:xfrm>
                <a:prstGeom prst="flowChartConnector">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2" name="流程图: 接点 101"/>
                <p:cNvSpPr/>
                <p:nvPr/>
              </p:nvSpPr>
              <p:spPr>
                <a:xfrm>
                  <a:off x="9208172" y="4700420"/>
                  <a:ext cx="454356" cy="430097"/>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a:solidFill>
                              <a:schemeClr val="accent5"/>
                            </a:solidFill>
                            <a:latin typeface="Cambria Math" panose="02040503050406030204" pitchFamily="18" charset="0"/>
                            <a:ea typeface="Cambria Math" panose="02040503050406030204" pitchFamily="18" charset="0"/>
                          </a:rPr>
                          <m:t>Σ</m:t>
                        </m:r>
                      </m:oMath>
                    </m:oMathPara>
                  </a14:m>
                  <a:endParaRPr lang="zh-CN" altLang="en-US" dirty="0">
                    <a:solidFill>
                      <a:schemeClr val="accent5"/>
                    </a:solidFill>
                  </a:endParaRPr>
                </a:p>
              </p:txBody>
            </p:sp>
          </mc:Choice>
          <mc:Fallback xmlns="">
            <p:sp>
              <p:nvSpPr>
                <p:cNvPr id="102" name="流程图: 接点 101"/>
                <p:cNvSpPr>
                  <a:spLocks noRot="1" noChangeAspect="1" noMove="1" noResize="1" noEditPoints="1" noAdjustHandles="1" noChangeArrowheads="1" noChangeShapeType="1" noTextEdit="1"/>
                </p:cNvSpPr>
                <p:nvPr/>
              </p:nvSpPr>
              <p:spPr>
                <a:xfrm>
                  <a:off x="9208172" y="4700420"/>
                  <a:ext cx="454356" cy="430097"/>
                </a:xfrm>
                <a:prstGeom prst="flowChartConnector">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cxnSp>
          <p:nvCxnSpPr>
            <p:cNvPr id="103" name="直接箭头连接符 102"/>
            <p:cNvCxnSpPr>
              <a:stCxn id="80" idx="6"/>
              <a:endCxn id="101" idx="2"/>
            </p:cNvCxnSpPr>
            <p:nvPr/>
          </p:nvCxnSpPr>
          <p:spPr>
            <a:xfrm>
              <a:off x="7861318" y="3509746"/>
              <a:ext cx="1346854" cy="4713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80" idx="6"/>
              <a:endCxn id="102" idx="2"/>
            </p:cNvCxnSpPr>
            <p:nvPr/>
          </p:nvCxnSpPr>
          <p:spPr>
            <a:xfrm>
              <a:off x="7861318" y="3509746"/>
              <a:ext cx="1346854" cy="1405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92" idx="6"/>
              <a:endCxn id="100" idx="3"/>
            </p:cNvCxnSpPr>
            <p:nvPr/>
          </p:nvCxnSpPr>
          <p:spPr>
            <a:xfrm flipV="1">
              <a:off x="7862329" y="3220530"/>
              <a:ext cx="1412382" cy="1295225"/>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92" idx="6"/>
              <a:endCxn id="101" idx="2"/>
            </p:cNvCxnSpPr>
            <p:nvPr/>
          </p:nvCxnSpPr>
          <p:spPr>
            <a:xfrm flipV="1">
              <a:off x="7862329" y="3981145"/>
              <a:ext cx="1345843" cy="534610"/>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92" idx="6"/>
              <a:endCxn id="102" idx="2"/>
            </p:cNvCxnSpPr>
            <p:nvPr/>
          </p:nvCxnSpPr>
          <p:spPr>
            <a:xfrm>
              <a:off x="7862329" y="4515755"/>
              <a:ext cx="1345843" cy="399714"/>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文本框 107"/>
                <p:cNvSpPr txBox="1"/>
                <p:nvPr/>
              </p:nvSpPr>
              <p:spPr>
                <a:xfrm>
                  <a:off x="8652174" y="2900958"/>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11</m:t>
                            </m:r>
                          </m:sub>
                        </m:sSub>
                      </m:oMath>
                    </m:oMathPara>
                  </a14:m>
                  <a:endParaRPr lang="zh-CN" altLang="en-US" dirty="0">
                    <a:solidFill>
                      <a:srgbClr val="009900"/>
                    </a:solidFill>
                  </a:endParaRPr>
                </a:p>
              </p:txBody>
            </p:sp>
          </mc:Choice>
          <mc:Fallback xmlns="">
            <p:sp>
              <p:nvSpPr>
                <p:cNvPr id="108" name="文本框 107"/>
                <p:cNvSpPr txBox="1">
                  <a:spLocks noRot="1" noChangeAspect="1" noMove="1" noResize="1" noEditPoints="1" noAdjustHandles="1" noChangeArrowheads="1" noChangeShapeType="1" noTextEdit="1"/>
                </p:cNvSpPr>
                <p:nvPr/>
              </p:nvSpPr>
              <p:spPr>
                <a:xfrm>
                  <a:off x="8652174" y="2900958"/>
                  <a:ext cx="454356" cy="369332"/>
                </a:xfrm>
                <a:prstGeom prst="rect">
                  <a:avLst/>
                </a:prstGeom>
                <a:blipFill rotWithShape="1">
                  <a:blip r:embed="rId3"/>
                  <a:stretch>
                    <a:fillRect r="-10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9" name="文本框 108"/>
                <p:cNvSpPr txBox="1"/>
                <p:nvPr/>
              </p:nvSpPr>
              <p:spPr>
                <a:xfrm>
                  <a:off x="8840657" y="3140104"/>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21</m:t>
                            </m:r>
                          </m:sub>
                        </m:sSub>
                      </m:oMath>
                    </m:oMathPara>
                  </a14:m>
                  <a:endParaRPr lang="zh-CN" altLang="en-US" dirty="0">
                    <a:solidFill>
                      <a:srgbClr val="009900"/>
                    </a:solidFill>
                  </a:endParaRPr>
                </a:p>
              </p:txBody>
            </p:sp>
          </mc:Choice>
          <mc:Fallback xmlns="">
            <p:sp>
              <p:nvSpPr>
                <p:cNvPr id="109" name="文本框 108"/>
                <p:cNvSpPr txBox="1">
                  <a:spLocks noRot="1" noChangeAspect="1" noMove="1" noResize="1" noEditPoints="1" noAdjustHandles="1" noChangeArrowheads="1" noChangeShapeType="1" noTextEdit="1"/>
                </p:cNvSpPr>
                <p:nvPr/>
              </p:nvSpPr>
              <p:spPr>
                <a:xfrm>
                  <a:off x="8840657" y="3140104"/>
                  <a:ext cx="454356" cy="369332"/>
                </a:xfrm>
                <a:prstGeom prst="rect">
                  <a:avLst/>
                </a:prstGeom>
                <a:blipFill rotWithShape="1">
                  <a:blip r:embed="rId3"/>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0" name="文本框 109"/>
                <p:cNvSpPr txBox="1"/>
                <p:nvPr/>
              </p:nvSpPr>
              <p:spPr>
                <a:xfrm>
                  <a:off x="8689914" y="3642784"/>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12</m:t>
                            </m:r>
                          </m:sub>
                        </m:sSub>
                      </m:oMath>
                    </m:oMathPara>
                  </a14:m>
                  <a:endParaRPr lang="zh-CN" altLang="en-US" dirty="0">
                    <a:solidFill>
                      <a:srgbClr val="009900"/>
                    </a:solidFill>
                  </a:endParaRPr>
                </a:p>
              </p:txBody>
            </p:sp>
          </mc:Choice>
          <mc:Fallback xmlns="">
            <p:sp>
              <p:nvSpPr>
                <p:cNvPr id="110" name="文本框 109"/>
                <p:cNvSpPr txBox="1">
                  <a:spLocks noRot="1" noChangeAspect="1" noMove="1" noResize="1" noEditPoints="1" noAdjustHandles="1" noChangeArrowheads="1" noChangeShapeType="1" noTextEdit="1"/>
                </p:cNvSpPr>
                <p:nvPr/>
              </p:nvSpPr>
              <p:spPr>
                <a:xfrm>
                  <a:off x="8689914" y="3642784"/>
                  <a:ext cx="454356" cy="369332"/>
                </a:xfrm>
                <a:prstGeom prst="rect">
                  <a:avLst/>
                </a:prstGeom>
                <a:blipFill rotWithShape="1">
                  <a:blip r:embed="rId3"/>
                  <a:stretch>
                    <a:fillRect r="-108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8687277" y="391978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22</m:t>
                            </m:r>
                          </m:sub>
                        </m:sSub>
                      </m:oMath>
                    </m:oMathPara>
                  </a14:m>
                  <a:endParaRPr lang="zh-CN" altLang="en-US" dirty="0">
                    <a:solidFill>
                      <a:srgbClr val="009900"/>
                    </a:solidFill>
                  </a:endParaRPr>
                </a:p>
              </p:txBody>
            </p:sp>
          </mc:Choice>
          <mc:Fallback xmlns="">
            <p:sp>
              <p:nvSpPr>
                <p:cNvPr id="111" name="文本框 110"/>
                <p:cNvSpPr txBox="1">
                  <a:spLocks noRot="1" noChangeAspect="1" noMove="1" noResize="1" noEditPoints="1" noAdjustHandles="1" noChangeArrowheads="1" noChangeShapeType="1" noTextEdit="1"/>
                </p:cNvSpPr>
                <p:nvPr/>
              </p:nvSpPr>
              <p:spPr>
                <a:xfrm>
                  <a:off x="8687277" y="3919783"/>
                  <a:ext cx="454356" cy="369332"/>
                </a:xfrm>
                <a:prstGeom prst="rect">
                  <a:avLst/>
                </a:prstGeom>
                <a:blipFill rotWithShape="1">
                  <a:blip r:embed="rId3"/>
                  <a:stretch>
                    <a:fillRect r="-1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2" name="文本框 111"/>
                <p:cNvSpPr txBox="1"/>
                <p:nvPr/>
              </p:nvSpPr>
              <p:spPr>
                <a:xfrm>
                  <a:off x="8769255" y="4417169"/>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13</m:t>
                            </m:r>
                          </m:sub>
                        </m:sSub>
                      </m:oMath>
                    </m:oMathPara>
                  </a14:m>
                  <a:endParaRPr lang="zh-CN" altLang="en-US" dirty="0">
                    <a:solidFill>
                      <a:srgbClr val="009900"/>
                    </a:solidFill>
                  </a:endParaRPr>
                </a:p>
              </p:txBody>
            </p:sp>
          </mc:Choice>
          <mc:Fallback xmlns="">
            <p:sp>
              <p:nvSpPr>
                <p:cNvPr id="112" name="文本框 111"/>
                <p:cNvSpPr txBox="1">
                  <a:spLocks noRot="1" noChangeAspect="1" noMove="1" noResize="1" noEditPoints="1" noAdjustHandles="1" noChangeArrowheads="1" noChangeShapeType="1" noTextEdit="1"/>
                </p:cNvSpPr>
                <p:nvPr/>
              </p:nvSpPr>
              <p:spPr>
                <a:xfrm>
                  <a:off x="8769255" y="4417169"/>
                  <a:ext cx="454356" cy="369332"/>
                </a:xfrm>
                <a:prstGeom prst="rect">
                  <a:avLst/>
                </a:prstGeom>
                <a:blipFill rotWithShape="1">
                  <a:blip r:embed="rId3"/>
                  <a:stretch>
                    <a:fillRect r="-108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8543526" y="463150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9900"/>
                                </a:solidFill>
                                <a:latin typeface="Cambria Math" panose="02040503050406030204" pitchFamily="18" charset="0"/>
                              </a:rPr>
                            </m:ctrlPr>
                          </m:sSubPr>
                          <m:e>
                            <m:r>
                              <a:rPr lang="en-US" altLang="zh-CN" b="0" i="1" smtClean="0">
                                <a:solidFill>
                                  <a:srgbClr val="009900"/>
                                </a:solidFill>
                                <a:latin typeface="Cambria Math" panose="02040503050406030204" pitchFamily="18" charset="0"/>
                              </a:rPr>
                              <m:t>𝑤</m:t>
                            </m:r>
                          </m:e>
                          <m:sub>
                            <m:r>
                              <a:rPr lang="en-US" altLang="zh-CN" b="0" i="1" smtClean="0">
                                <a:solidFill>
                                  <a:srgbClr val="009900"/>
                                </a:solidFill>
                                <a:latin typeface="Cambria Math" panose="02040503050406030204" pitchFamily="18" charset="0"/>
                              </a:rPr>
                              <m:t>23</m:t>
                            </m:r>
                          </m:sub>
                        </m:sSub>
                      </m:oMath>
                    </m:oMathPara>
                  </a14:m>
                  <a:endParaRPr lang="zh-CN" altLang="en-US" dirty="0">
                    <a:solidFill>
                      <a:srgbClr val="009900"/>
                    </a:solidFill>
                  </a:endParaRPr>
                </a:p>
              </p:txBody>
            </p:sp>
          </mc:Choice>
          <mc:Fallback xmlns="">
            <p:sp>
              <p:nvSpPr>
                <p:cNvPr id="113" name="文本框 112"/>
                <p:cNvSpPr txBox="1">
                  <a:spLocks noRot="1" noChangeAspect="1" noMove="1" noResize="1" noEditPoints="1" noAdjustHandles="1" noChangeArrowheads="1" noChangeShapeType="1" noTextEdit="1"/>
                </p:cNvSpPr>
                <p:nvPr/>
              </p:nvSpPr>
              <p:spPr>
                <a:xfrm>
                  <a:off x="8543526" y="4631503"/>
                  <a:ext cx="454356" cy="369332"/>
                </a:xfrm>
                <a:prstGeom prst="rect">
                  <a:avLst/>
                </a:prstGeom>
                <a:blipFill rotWithShape="1">
                  <a:blip r:embed="rId3"/>
                  <a:stretch>
                    <a:fillRect r="-12000"/>
                  </a:stretch>
                </a:blipFill>
              </p:spPr>
              <p:txBody>
                <a:bodyPr/>
                <a:lstStyle/>
                <a:p>
                  <a:r>
                    <a:rPr lang="zh-CN" altLang="en-US">
                      <a:noFill/>
                    </a:rPr>
                    <a:t> </a:t>
                  </a:r>
                  <a:endParaRPr lang="zh-CN" altLang="en-US">
                    <a:noFill/>
                  </a:endParaRPr>
                </a:p>
              </p:txBody>
            </p:sp>
          </mc:Fallback>
        </mc:AlternateContent>
        <p:cxnSp>
          <p:nvCxnSpPr>
            <p:cNvPr id="114" name="直接箭头连接符 113"/>
            <p:cNvCxnSpPr>
              <a:stCxn id="100" idx="6"/>
            </p:cNvCxnSpPr>
            <p:nvPr/>
          </p:nvCxnSpPr>
          <p:spPr>
            <a:xfrm flipV="1">
              <a:off x="9662528" y="3052990"/>
              <a:ext cx="143032" cy="15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101" idx="6"/>
            </p:cNvCxnSpPr>
            <p:nvPr/>
          </p:nvCxnSpPr>
          <p:spPr>
            <a:xfrm flipV="1">
              <a:off x="9662528" y="3966557"/>
              <a:ext cx="143032" cy="14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102" idx="6"/>
            </p:cNvCxnSpPr>
            <p:nvPr/>
          </p:nvCxnSpPr>
          <p:spPr>
            <a:xfrm>
              <a:off x="9662528" y="4915469"/>
              <a:ext cx="1388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本框 116"/>
                <p:cNvSpPr txBox="1"/>
                <p:nvPr/>
              </p:nvSpPr>
              <p:spPr>
                <a:xfrm>
                  <a:off x="9506866" y="2690913"/>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𝑦</m:t>
                            </m:r>
                          </m:e>
                          <m:sub>
                            <m:r>
                              <a:rPr lang="en-US" altLang="zh-CN" b="0" i="1" smtClean="0">
                                <a:solidFill>
                                  <a:schemeClr val="accent1"/>
                                </a:solidFill>
                                <a:latin typeface="Cambria Math" panose="02040503050406030204" pitchFamily="18" charset="0"/>
                              </a:rPr>
                              <m:t>1</m:t>
                            </m:r>
                          </m:sub>
                        </m:sSub>
                      </m:oMath>
                    </m:oMathPara>
                  </a14:m>
                  <a:endParaRPr lang="zh-CN" altLang="en-US" dirty="0">
                    <a:solidFill>
                      <a:schemeClr val="accent1"/>
                    </a:solidFill>
                  </a:endParaRPr>
                </a:p>
              </p:txBody>
            </p:sp>
          </mc:Choice>
          <mc:Fallback xmlns="">
            <p:sp>
              <p:nvSpPr>
                <p:cNvPr id="117" name="文本框 116"/>
                <p:cNvSpPr txBox="1">
                  <a:spLocks noRot="1" noChangeAspect="1" noMove="1" noResize="1" noEditPoints="1" noAdjustHandles="1" noChangeArrowheads="1" noChangeShapeType="1" noTextEdit="1"/>
                </p:cNvSpPr>
                <p:nvPr/>
              </p:nvSpPr>
              <p:spPr>
                <a:xfrm>
                  <a:off x="9506866" y="2690913"/>
                  <a:ext cx="454356" cy="369332"/>
                </a:xfrm>
                <a:prstGeom prst="rect">
                  <a:avLst/>
                </a:prstGeom>
                <a:blipFill rotWithShape="1">
                  <a:blip r:embed="rId3"/>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8" name="文本框 117"/>
                <p:cNvSpPr txBox="1"/>
                <p:nvPr/>
              </p:nvSpPr>
              <p:spPr>
                <a:xfrm>
                  <a:off x="9488809" y="3638338"/>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𝑦</m:t>
                            </m:r>
                          </m:e>
                          <m:sub>
                            <m:r>
                              <a:rPr lang="en-US" altLang="zh-CN" b="0" i="1" smtClean="0">
                                <a:solidFill>
                                  <a:schemeClr val="accent1"/>
                                </a:solidFill>
                                <a:latin typeface="Cambria Math" panose="02040503050406030204" pitchFamily="18" charset="0"/>
                              </a:rPr>
                              <m:t>2</m:t>
                            </m:r>
                          </m:sub>
                        </m:sSub>
                      </m:oMath>
                    </m:oMathPara>
                  </a14:m>
                  <a:endParaRPr lang="zh-CN" altLang="en-US" dirty="0">
                    <a:solidFill>
                      <a:schemeClr val="accent1"/>
                    </a:solidFill>
                  </a:endParaRPr>
                </a:p>
              </p:txBody>
            </p:sp>
          </mc:Choice>
          <mc:Fallback xmlns="">
            <p:sp>
              <p:nvSpPr>
                <p:cNvPr id="118" name="文本框 117"/>
                <p:cNvSpPr txBox="1">
                  <a:spLocks noRot="1" noChangeAspect="1" noMove="1" noResize="1" noEditPoints="1" noAdjustHandles="1" noChangeArrowheads="1" noChangeShapeType="1" noTextEdit="1"/>
                </p:cNvSpPr>
                <p:nvPr/>
              </p:nvSpPr>
              <p:spPr>
                <a:xfrm>
                  <a:off x="9488809" y="3638338"/>
                  <a:ext cx="454356" cy="369332"/>
                </a:xfrm>
                <a:prstGeom prst="rect">
                  <a:avLst/>
                </a:prstGeom>
                <a:blipFill rotWithShape="1">
                  <a:blip r:embed="rId3"/>
                  <a:stretch>
                    <a:fillRect b="-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9516632" y="4564108"/>
                  <a:ext cx="4543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𝑦</m:t>
                            </m:r>
                          </m:e>
                          <m:sub>
                            <m:r>
                              <a:rPr lang="en-US" altLang="zh-CN" b="0" i="1" smtClean="0">
                                <a:solidFill>
                                  <a:schemeClr val="accent1"/>
                                </a:solidFill>
                                <a:latin typeface="Cambria Math" panose="02040503050406030204" pitchFamily="18" charset="0"/>
                              </a:rPr>
                              <m:t>3</m:t>
                            </m:r>
                          </m:sub>
                        </m:sSub>
                      </m:oMath>
                    </m:oMathPara>
                  </a14:m>
                  <a:endParaRPr lang="zh-CN" altLang="en-US" dirty="0">
                    <a:solidFill>
                      <a:schemeClr val="accent1"/>
                    </a:solidFill>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9516632" y="4564108"/>
                  <a:ext cx="454356" cy="369332"/>
                </a:xfrm>
                <a:prstGeom prst="rect">
                  <a:avLst/>
                </a:prstGeom>
                <a:blipFill rotWithShape="1">
                  <a:blip r:embed="rId3"/>
                  <a:stretch>
                    <a:fillRect b="-6667"/>
                  </a:stretch>
                </a:blipFill>
              </p:spPr>
              <p:txBody>
                <a:bodyPr/>
                <a:lstStyle/>
                <a:p>
                  <a:r>
                    <a:rPr lang="zh-CN" altLang="en-US">
                      <a:noFill/>
                    </a:rPr>
                    <a:t> </a:t>
                  </a:r>
                  <a:endParaRPr lang="zh-CN" altLang="en-US">
                    <a:noFill/>
                  </a:endParaRPr>
                </a:p>
              </p:txBody>
            </p:sp>
          </mc:Fallback>
        </mc:AlternateContent>
        <p:grpSp>
          <p:nvGrpSpPr>
            <p:cNvPr id="153" name="组合 152"/>
            <p:cNvGrpSpPr/>
            <p:nvPr/>
          </p:nvGrpSpPr>
          <p:grpSpPr>
            <a:xfrm>
              <a:off x="7294267" y="3340781"/>
              <a:ext cx="578182" cy="383077"/>
              <a:chOff x="10373210" y="3344429"/>
              <a:chExt cx="629169" cy="408385"/>
            </a:xfrm>
          </p:grpSpPr>
          <p:cxnSp>
            <p:nvCxnSpPr>
              <p:cNvPr id="154" name="直接连接符 153"/>
              <p:cNvCxnSpPr/>
              <p:nvPr/>
            </p:nvCxnSpPr>
            <p:spPr>
              <a:xfrm>
                <a:off x="10732886" y="3403093"/>
                <a:ext cx="0" cy="305711"/>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55" name="文本框 154"/>
                  <p:cNvSpPr txBox="1"/>
                  <p:nvPr/>
                </p:nvSpPr>
                <p:spPr>
                  <a:xfrm>
                    <a:off x="10373210" y="3359082"/>
                    <a:ext cx="49441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accent6"/>
                              </a:solidFill>
                              <a:latin typeface="Cambria Math" panose="02040503050406030204" pitchFamily="18" charset="0"/>
                              <a:ea typeface="Cambria Math" panose="02040503050406030204" pitchFamily="18" charset="0"/>
                            </a:rPr>
                            <m:t>Σ</m:t>
                          </m:r>
                        </m:oMath>
                      </m:oMathPara>
                    </a14:m>
                    <a:endParaRPr lang="zh-CN" altLang="en-US" sz="2400" dirty="0">
                      <a:solidFill>
                        <a:srgbClr val="00B05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0373210" y="3359082"/>
                    <a:ext cx="494419" cy="393732"/>
                  </a:xfrm>
                  <a:prstGeom prst="rect">
                    <a:avLst/>
                  </a:prstGeom>
                  <a:blipFill rotWithShape="1">
                    <a:blip r:embed="rId3"/>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6" name="文本框 155"/>
                  <p:cNvSpPr txBox="1"/>
                  <p:nvPr/>
                </p:nvSpPr>
                <p:spPr>
                  <a:xfrm>
                    <a:off x="10714740" y="3344429"/>
                    <a:ext cx="28763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𝑓</m:t>
                          </m:r>
                        </m:oMath>
                      </m:oMathPara>
                    </a14:m>
                    <a:endParaRPr lang="zh-CN" altLang="en-US" sz="2400" dirty="0">
                      <a:solidFill>
                        <a:schemeClr val="accent6"/>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714740" y="3344429"/>
                    <a:ext cx="287639" cy="393732"/>
                  </a:xfrm>
                  <a:prstGeom prst="rect">
                    <a:avLst/>
                  </a:prstGeom>
                  <a:blipFill rotWithShape="1">
                    <a:blip r:embed="rId3"/>
                    <a:stretch>
                      <a:fillRect l="-36364" r="-31818" b="-35000"/>
                    </a:stretch>
                  </a:blipFill>
                </p:spPr>
                <p:txBody>
                  <a:bodyPr/>
                  <a:lstStyle/>
                  <a:p>
                    <a:r>
                      <a:rPr lang="zh-CN" altLang="en-US">
                        <a:noFill/>
                      </a:rPr>
                      <a:t> </a:t>
                    </a:r>
                    <a:endParaRPr lang="zh-CN" altLang="en-US">
                      <a:noFill/>
                    </a:endParaRPr>
                  </a:p>
                </p:txBody>
              </p:sp>
            </mc:Fallback>
          </mc:AlternateContent>
        </p:grpSp>
        <p:grpSp>
          <p:nvGrpSpPr>
            <p:cNvPr id="157" name="组合 156"/>
            <p:cNvGrpSpPr/>
            <p:nvPr/>
          </p:nvGrpSpPr>
          <p:grpSpPr>
            <a:xfrm>
              <a:off x="7319427" y="4326883"/>
              <a:ext cx="578182" cy="383077"/>
              <a:chOff x="10373210" y="3344429"/>
              <a:chExt cx="629169" cy="408385"/>
            </a:xfrm>
          </p:grpSpPr>
          <p:cxnSp>
            <p:nvCxnSpPr>
              <p:cNvPr id="158" name="直接连接符 157"/>
              <p:cNvCxnSpPr/>
              <p:nvPr/>
            </p:nvCxnSpPr>
            <p:spPr>
              <a:xfrm>
                <a:off x="10732886" y="3403093"/>
                <a:ext cx="0" cy="305711"/>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59" name="文本框 158"/>
                  <p:cNvSpPr txBox="1"/>
                  <p:nvPr/>
                </p:nvSpPr>
                <p:spPr>
                  <a:xfrm>
                    <a:off x="10373210" y="3359082"/>
                    <a:ext cx="49441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accent6"/>
                              </a:solidFill>
                              <a:latin typeface="Cambria Math" panose="02040503050406030204" pitchFamily="18" charset="0"/>
                              <a:ea typeface="Cambria Math" panose="02040503050406030204" pitchFamily="18" charset="0"/>
                            </a:rPr>
                            <m:t>Σ</m:t>
                          </m:r>
                        </m:oMath>
                      </m:oMathPara>
                    </a14:m>
                    <a:endParaRPr lang="zh-CN" altLang="en-US" sz="2400" dirty="0">
                      <a:solidFill>
                        <a:srgbClr val="00B05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373210" y="3359082"/>
                    <a:ext cx="494419" cy="393732"/>
                  </a:xfrm>
                  <a:prstGeom prst="rect">
                    <a:avLst/>
                  </a:prstGeom>
                  <a:blipFill rotWithShape="1">
                    <a:blip r:embed="rId3"/>
                    <a:stretch>
                      <a:fillRect b="-65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0" name="文本框 159"/>
                  <p:cNvSpPr txBox="1"/>
                  <p:nvPr/>
                </p:nvSpPr>
                <p:spPr>
                  <a:xfrm>
                    <a:off x="10714740" y="3344429"/>
                    <a:ext cx="287639" cy="393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𝑓</m:t>
                          </m:r>
                        </m:oMath>
                      </m:oMathPara>
                    </a14:m>
                    <a:endParaRPr lang="zh-CN" altLang="en-US" sz="2400" dirty="0">
                      <a:solidFill>
                        <a:schemeClr val="accent6"/>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0714740" y="3344429"/>
                    <a:ext cx="287639" cy="393732"/>
                  </a:xfrm>
                  <a:prstGeom prst="rect">
                    <a:avLst/>
                  </a:prstGeom>
                  <a:blipFill rotWithShape="1">
                    <a:blip r:embed="rId3"/>
                    <a:stretch>
                      <a:fillRect l="-36364" r="-31818" b="-35000"/>
                    </a:stretch>
                  </a:blipFill>
                </p:spPr>
                <p:txBody>
                  <a:bodyPr/>
                  <a:lstStyle/>
                  <a:p>
                    <a:r>
                      <a:rPr lang="zh-CN" altLang="en-US">
                        <a:noFill/>
                      </a:rPr>
                      <a:t> </a:t>
                    </a:r>
                    <a:endParaRPr lang="zh-CN" altLang="en-US">
                      <a:noFill/>
                    </a:endParaRPr>
                  </a:p>
                </p:txBody>
              </p:sp>
            </mc:Fallback>
          </mc:AlternateContent>
        </p:grpSp>
      </p:grpSp>
      <p:grpSp>
        <p:nvGrpSpPr>
          <p:cNvPr id="140" name="组合 32"/>
          <p:cNvGrpSpPr/>
          <p:nvPr/>
        </p:nvGrpSpPr>
        <p:grpSpPr>
          <a:xfrm>
            <a:off x="893405" y="5906243"/>
            <a:ext cx="9377485" cy="720768"/>
            <a:chOff x="6636328" y="4165871"/>
            <a:chExt cx="5027259" cy="1317024"/>
          </a:xfrm>
        </p:grpSpPr>
        <p:sp>
          <p:nvSpPr>
            <p:cNvPr id="145" name="圆角矩形 104"/>
            <p:cNvSpPr/>
            <p:nvPr/>
          </p:nvSpPr>
          <p:spPr>
            <a:xfrm>
              <a:off x="6793525" y="4165871"/>
              <a:ext cx="4870062" cy="1317024"/>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7030A0"/>
                  </a:solidFill>
                  <a:latin typeface="微软雅黑" panose="020B0503020204020204" pitchFamily="34" charset="-122"/>
                  <a:ea typeface="微软雅黑" panose="020B0503020204020204" pitchFamily="34" charset="-122"/>
                </a:rPr>
                <a:t>     全连接</a:t>
              </a:r>
              <a:r>
                <a:rPr lang="en-US" altLang="zh-CN" sz="2000" dirty="0">
                  <a:solidFill>
                    <a:srgbClr val="7030A0"/>
                  </a:solidFill>
                  <a:latin typeface="微软雅黑" panose="020B0503020204020204" pitchFamily="34" charset="-122"/>
                  <a:ea typeface="微软雅黑" panose="020B0503020204020204" pitchFamily="34" charset="-122"/>
                </a:rPr>
                <a:t>/</a:t>
              </a:r>
              <a:r>
                <a:rPr lang="zh-CN" altLang="en-US" sz="2000" dirty="0">
                  <a:solidFill>
                    <a:srgbClr val="7030A0"/>
                  </a:solidFill>
                  <a:latin typeface="微软雅黑" panose="020B0503020204020204" pitchFamily="34" charset="-122"/>
                  <a:ea typeface="微软雅黑" panose="020B0503020204020204" pitchFamily="34" charset="-122"/>
                </a:rPr>
                <a:t>前馈神经网络是能解决很多问题，但是本身存在一个问题，对于某些数据而言，一是参数量巨大，二是不能充分应用数据的某些特性</a:t>
              </a:r>
            </a:p>
          </p:txBody>
        </p:sp>
        <p:pic>
          <p:nvPicPr>
            <p:cNvPr id="149" name="图片 1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6328" y="4165871"/>
              <a:ext cx="418682" cy="131702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44307" y="1379528"/>
            <a:ext cx="5804143" cy="546753"/>
            <a:chOff x="793919" y="1426109"/>
            <a:chExt cx="5804143" cy="546753"/>
          </a:xfrm>
        </p:grpSpPr>
        <p:sp>
          <p:nvSpPr>
            <p:cNvPr id="6" name="矩形 5"/>
            <p:cNvSpPr/>
            <p:nvPr/>
          </p:nvSpPr>
          <p:spPr>
            <a:xfrm>
              <a:off x="1255027" y="1426109"/>
              <a:ext cx="534303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卷积神经网络</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pic>
        <p:nvPicPr>
          <p:cNvPr id="206" name="Picture 2" descr="https://raw.githubusercontent.com/stdcoutzyx/Paper_Read/master/blogs/imgs/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50" y="2083388"/>
            <a:ext cx="5147326" cy="1815674"/>
          </a:xfrm>
          <a:prstGeom prst="rect">
            <a:avLst/>
          </a:prstGeom>
          <a:noFill/>
          <a:extLst>
            <a:ext uri="{909E8E84-426E-40DD-AFC4-6F175D3DCCD1}">
              <a14:hiddenFill xmlns:a14="http://schemas.microsoft.com/office/drawing/2010/main">
                <a:solidFill>
                  <a:srgbClr val="FFFFFF"/>
                </a:solidFill>
              </a14:hiddenFill>
            </a:ext>
          </a:extLst>
        </p:spPr>
      </p:pic>
      <p:sp>
        <p:nvSpPr>
          <p:cNvPr id="204" name="矩形 203"/>
          <p:cNvSpPr/>
          <p:nvPr/>
        </p:nvSpPr>
        <p:spPr>
          <a:xfrm>
            <a:off x="744307" y="2063655"/>
            <a:ext cx="5624962" cy="3508653"/>
          </a:xfrm>
          <a:prstGeom prst="rect">
            <a:avLst/>
          </a:prstGeom>
        </p:spPr>
        <p:txBody>
          <a:bodyPr wrap="square">
            <a:spAutoFit/>
          </a:bodyPr>
          <a:lstStyle/>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引入特性：</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局部连接（图像局部上下文）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Clr>
                <a:srgbClr val="CC0099"/>
              </a:buClr>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输入层</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不是向量，而是一个三维数组（图像）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卷积层</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对三维数组及其权重的计算方式。卷积核（参数）在通过逐一滑动窗口计算而得</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池化</a:t>
            </a:r>
            <a:r>
              <a:rPr lang="en-US" altLang="zh-CN"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采样层</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直接抽样选取极小局部的某一元素作为下一层的元素</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Clr>
                <a:srgbClr val="CC0099"/>
              </a:buClr>
              <a:buFont typeface="Wingdings" panose="05000000000000000000" pitchFamily="2" charset="2"/>
              <a:buChar char="u"/>
            </a:pPr>
            <a:endParaRPr lang="en-US" altLang="zh-CN" sz="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rPr>
              <a:t>黑盒</a:t>
            </a:r>
            <a:r>
              <a:rPr lang="en-US" altLang="zh-CN" dirty="0">
                <a:solidFill>
                  <a:srgbClr val="CC0099"/>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CC0099"/>
                </a:solidFill>
                <a:latin typeface="微软雅黑" panose="020B0503020204020204" pitchFamily="34" charset="-122"/>
                <a:ea typeface="微软雅黑" panose="020B0503020204020204" pitchFamily="34" charset="-122"/>
                <a:sym typeface="Wingdings" panose="05000000000000000000" pitchFamily="2" charset="2"/>
              </a:rPr>
              <a:t>特征抽取的转变</a:t>
            </a:r>
            <a:endParaRPr lang="zh-CN" altLang="en-US" dirty="0">
              <a:solidFill>
                <a:srgbClr val="CC0099"/>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21882" y="2708167"/>
            <a:ext cx="5455613" cy="0"/>
          </a:xfrm>
          <a:prstGeom prst="line">
            <a:avLst/>
          </a:prstGeom>
          <a:ln>
            <a:solidFill>
              <a:srgbClr val="CC0099"/>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496948" y="400051"/>
            <a:ext cx="40852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prstClr val="black"/>
                </a:solidFill>
                <a:latin typeface="微软雅黑" panose="020B0503020204020204" pitchFamily="34" charset="-122"/>
                <a:ea typeface="微软雅黑" panose="020B0503020204020204" pitchFamily="34" charset="-122"/>
              </a:rPr>
              <a:t>典型网络结构</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6548450" y="4526221"/>
            <a:ext cx="5392137" cy="874407"/>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pPr marR="0" lvl="0" algn="l" defTabSz="914400" rtl="0" eaLnBrk="1" fontAlgn="auto" latinLnBrk="0" hangingPunct="1">
              <a:lnSpc>
                <a:spcPct val="150000"/>
              </a:lnSpc>
              <a:spcBef>
                <a:spcPts val="0"/>
              </a:spcBef>
              <a:spcAft>
                <a:spcPts val="0"/>
              </a:spcAft>
              <a:buClrTx/>
              <a:buSzTx/>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更多经典</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CNN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a:lnSpc>
                <a:spcPct val="150000"/>
              </a:lnSpc>
              <a:defRPr/>
            </a:pPr>
            <a:r>
              <a:rPr lang="en-US" altLang="zh-CN" b="1" dirty="0" err="1">
                <a:solidFill>
                  <a:prstClr val="black"/>
                </a:solidFill>
                <a:latin typeface="微软雅黑" panose="020B0503020204020204" pitchFamily="34" charset="-122"/>
                <a:ea typeface="微软雅黑" panose="020B0503020204020204" pitchFamily="34" charset="-122"/>
              </a:rPr>
              <a:t>LeNet</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err="1">
                <a:solidFill>
                  <a:prstClr val="black"/>
                </a:solidFill>
                <a:latin typeface="微软雅黑" panose="020B0503020204020204" pitchFamily="34" charset="-122"/>
                <a:ea typeface="微软雅黑" panose="020B0503020204020204" pitchFamily="34" charset="-122"/>
              </a:rPr>
              <a:t>AlexNet</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VGG</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err="1">
                <a:solidFill>
                  <a:prstClr val="black"/>
                </a:solidFill>
                <a:latin typeface="微软雅黑" panose="020B0503020204020204" pitchFamily="34" charset="-122"/>
                <a:ea typeface="微软雅黑" panose="020B0503020204020204" pitchFamily="34" charset="-122"/>
              </a:rPr>
              <a:t>GoogLeNet</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err="1">
                <a:solidFill>
                  <a:prstClr val="black"/>
                </a:solidFill>
                <a:latin typeface="微软雅黑" panose="020B0503020204020204" pitchFamily="34" charset="-122"/>
                <a:ea typeface="微软雅黑" panose="020B0503020204020204" pitchFamily="34" charset="-122"/>
              </a:rPr>
              <a:t>ResNet</a:t>
            </a:r>
            <a:endParaRPr lang="en-US" altLang="zh-CN"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44307" y="1379528"/>
            <a:ext cx="5804143" cy="546753"/>
            <a:chOff x="793919" y="1426109"/>
            <a:chExt cx="5804143" cy="546753"/>
          </a:xfrm>
        </p:grpSpPr>
        <p:sp>
          <p:nvSpPr>
            <p:cNvPr id="6" name="矩形 5"/>
            <p:cNvSpPr/>
            <p:nvPr/>
          </p:nvSpPr>
          <p:spPr>
            <a:xfrm>
              <a:off x="1255027" y="1426109"/>
              <a:ext cx="5343035" cy="546753"/>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循环神经网络</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grpSp>
      <p:sp>
        <p:nvSpPr>
          <p:cNvPr id="204" name="矩形 203"/>
          <p:cNvSpPr/>
          <p:nvPr/>
        </p:nvSpPr>
        <p:spPr>
          <a:xfrm>
            <a:off x="744307" y="2526574"/>
            <a:ext cx="5351693" cy="2951898"/>
          </a:xfrm>
          <a:prstGeom prst="rect">
            <a:avLst/>
          </a:prstGeom>
        </p:spPr>
        <p:txBody>
          <a:bodyPr wrap="square">
            <a:spAutoFit/>
          </a:bodyPr>
          <a:lstStyle/>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引入特性：</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时序，处理序列数据（文本上下文）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Clr>
                <a:srgbClr val="CC0099"/>
              </a:buClr>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对序列数据的处理</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：每次输入序列中的一个单元，然后保存每一个隐层神经元的计算结果，留给下一个输入时该神经元进行使用</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Clr>
                <a:srgbClr val="CC0099"/>
              </a:buClr>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rPr>
              <a:t>历史信息：</a:t>
            </a:r>
            <a:r>
              <a:rPr lang="zh-CN" altLang="en-US" dirty="0">
                <a:latin typeface="微软雅黑" panose="020B0503020204020204" pitchFamily="34" charset="-122"/>
                <a:ea typeface="微软雅黑" panose="020B0503020204020204" pitchFamily="34" charset="-122"/>
              </a:rPr>
              <a:t>保存的隐层单元计算结果，含有上一次输入的信息</a:t>
            </a:r>
          </a:p>
        </p:txBody>
      </p:sp>
      <p:cxnSp>
        <p:nvCxnSpPr>
          <p:cNvPr id="10" name="直接连接符 9"/>
          <p:cNvCxnSpPr/>
          <p:nvPr/>
        </p:nvCxnSpPr>
        <p:spPr>
          <a:xfrm>
            <a:off x="818113" y="3171086"/>
            <a:ext cx="5190571" cy="0"/>
          </a:xfrm>
          <a:prstGeom prst="line">
            <a:avLst/>
          </a:prstGeom>
          <a:ln>
            <a:solidFill>
              <a:srgbClr val="CC0099"/>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133" y="2259427"/>
            <a:ext cx="5040560" cy="2001822"/>
          </a:xfrm>
          <a:prstGeom prst="rect">
            <a:avLst/>
          </a:prstGeom>
        </p:spPr>
      </p:pic>
      <p:sp>
        <p:nvSpPr>
          <p:cNvPr id="11" name="矩形 10"/>
          <p:cNvSpPr/>
          <p:nvPr/>
        </p:nvSpPr>
        <p:spPr>
          <a:xfrm>
            <a:off x="1496948" y="400051"/>
            <a:ext cx="40852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dirty="0">
                <a:solidFill>
                  <a:prstClr val="black"/>
                </a:solidFill>
                <a:latin typeface="微软雅黑" panose="020B0503020204020204" pitchFamily="34" charset="-122"/>
                <a:ea typeface="微软雅黑" panose="020B0503020204020204" pitchFamily="34" charset="-122"/>
              </a:rPr>
              <a:t>典型网络结构</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6548450" y="4526221"/>
            <a:ext cx="5392137" cy="923330"/>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pPr marR="0" lvl="0" algn="l" defTabSz="914400" rtl="0" eaLnBrk="1" fontAlgn="auto" latinLnBrk="0" hangingPunct="1">
              <a:lnSpc>
                <a:spcPct val="150000"/>
              </a:lnSpc>
              <a:spcBef>
                <a:spcPts val="0"/>
              </a:spcBef>
              <a:spcAft>
                <a:spcPts val="0"/>
              </a:spcAft>
              <a:buClrTx/>
              <a:buSzTx/>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更多经典</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RNN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a:lnSpc>
                <a:spcPct val="150000"/>
              </a:lnSpc>
              <a:defRPr/>
            </a:pPr>
            <a:r>
              <a:rPr lang="en-US" altLang="zh-CN" b="1" dirty="0">
                <a:solidFill>
                  <a:prstClr val="black"/>
                </a:solidFill>
                <a:latin typeface="微软雅黑" panose="020B0503020204020204" pitchFamily="34" charset="-122"/>
                <a:ea typeface="微软雅黑" panose="020B0503020204020204" pitchFamily="34" charset="-122"/>
              </a:rPr>
              <a:t>LSTM</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GRU</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Bi-RNN</a:t>
            </a:r>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Seq2Seq</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68375" y="4981808"/>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Python</a:t>
            </a:r>
            <a:r>
              <a:rPr lang="zh-CN" altLang="en-US" sz="2800" dirty="0">
                <a:solidFill>
                  <a:schemeClr val="tx1"/>
                </a:solidFill>
                <a:latin typeface="微软雅黑" panose="020B0503020204020204" pitchFamily="34" charset="-122"/>
                <a:ea typeface="微软雅黑" panose="020B0503020204020204" pitchFamily="34" charset="-122"/>
              </a:rPr>
              <a:t>基础知识</a:t>
            </a:r>
          </a:p>
        </p:txBody>
      </p:sp>
      <p:sp>
        <p:nvSpPr>
          <p:cNvPr id="3" name="椭圆 2"/>
          <p:cNvSpPr/>
          <p:nvPr/>
        </p:nvSpPr>
        <p:spPr>
          <a:xfrm>
            <a:off x="1719253" y="4928434"/>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10" name="圆角矩形 9"/>
          <p:cNvSpPr/>
          <p:nvPr/>
        </p:nvSpPr>
        <p:spPr>
          <a:xfrm>
            <a:off x="2068374" y="166529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深度学习平台</a:t>
            </a:r>
          </a:p>
        </p:txBody>
      </p:sp>
      <p:sp>
        <p:nvSpPr>
          <p:cNvPr id="11" name="椭圆 10"/>
          <p:cNvSpPr/>
          <p:nvPr/>
        </p:nvSpPr>
        <p:spPr>
          <a:xfrm>
            <a:off x="1719253" y="161191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2" name="圆角矩形 11"/>
          <p:cNvSpPr/>
          <p:nvPr/>
        </p:nvSpPr>
        <p:spPr>
          <a:xfrm>
            <a:off x="2068375" y="280723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深度学习基础</a:t>
            </a:r>
          </a:p>
        </p:txBody>
      </p:sp>
      <p:sp>
        <p:nvSpPr>
          <p:cNvPr id="13" name="椭圆 12"/>
          <p:cNvSpPr/>
          <p:nvPr/>
        </p:nvSpPr>
        <p:spPr>
          <a:xfrm>
            <a:off x="1719253" y="275386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4" name="圆角矩形 13"/>
          <p:cNvSpPr/>
          <p:nvPr/>
        </p:nvSpPr>
        <p:spPr>
          <a:xfrm>
            <a:off x="2068375" y="389581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自然语言处理基础</a:t>
            </a:r>
          </a:p>
        </p:txBody>
      </p:sp>
      <p:sp>
        <p:nvSpPr>
          <p:cNvPr id="15" name="椭圆 14"/>
          <p:cNvSpPr/>
          <p:nvPr/>
        </p:nvSpPr>
        <p:spPr>
          <a:xfrm>
            <a:off x="1719253" y="384243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 name="矩形 1"/>
          <p:cNvSpPr/>
          <p:nvPr/>
        </p:nvSpPr>
        <p:spPr>
          <a:xfrm>
            <a:off x="1719253" y="336030"/>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496473" y="2838150"/>
            <a:ext cx="394700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深度学习概述</a:t>
            </a:r>
            <a:endParaRPr lang="en-US" altLang="zh-CN" dirty="0"/>
          </a:p>
          <a:p>
            <a:r>
              <a:rPr lang="zh-CN" altLang="en-US" dirty="0"/>
              <a:t>深度学习入门知识</a:t>
            </a:r>
          </a:p>
        </p:txBody>
      </p:sp>
      <p:sp>
        <p:nvSpPr>
          <p:cNvPr id="21" name="文本框 20"/>
          <p:cNvSpPr txBox="1"/>
          <p:nvPr/>
        </p:nvSpPr>
        <p:spPr>
          <a:xfrm>
            <a:off x="6496473" y="3926722"/>
            <a:ext cx="3947002"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solidFill>
                  <a:srgbClr val="FF0000"/>
                </a:solidFill>
              </a:rPr>
              <a:t>自然语言处理概述</a:t>
            </a:r>
            <a:endParaRPr lang="en-US" altLang="zh-CN" dirty="0">
              <a:solidFill>
                <a:srgbClr val="FF0000"/>
              </a:solidFill>
            </a:endParaRPr>
          </a:p>
          <a:p>
            <a:r>
              <a:rPr lang="zh-CN" altLang="en-US" dirty="0">
                <a:solidFill>
                  <a:srgbClr val="FF0000"/>
                </a:solidFill>
              </a:rPr>
              <a:t>自然语言处理入门知识</a:t>
            </a:r>
          </a:p>
        </p:txBody>
      </p:sp>
      <p:sp>
        <p:nvSpPr>
          <p:cNvPr id="22" name="文本框 21"/>
          <p:cNvSpPr txBox="1"/>
          <p:nvPr/>
        </p:nvSpPr>
        <p:spPr>
          <a:xfrm>
            <a:off x="6496479" y="5012720"/>
            <a:ext cx="3946995"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概述、基础语法</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机器学习常用库</a:t>
            </a:r>
          </a:p>
        </p:txBody>
      </p:sp>
      <p:sp>
        <p:nvSpPr>
          <p:cNvPr id="23" name="文本框 22"/>
          <p:cNvSpPr txBox="1"/>
          <p:nvPr/>
        </p:nvSpPr>
        <p:spPr>
          <a:xfrm>
            <a:off x="6496472" y="1696204"/>
            <a:ext cx="516395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飞桨</a:t>
            </a:r>
            <a:r>
              <a:rPr lang="en-US" altLang="zh-CN" sz="2000" dirty="0">
                <a:latin typeface="微软雅黑" panose="020B0503020204020204" pitchFamily="34" charset="-122"/>
                <a:ea typeface="微软雅黑" panose="020B0503020204020204" pitchFamily="34" charset="-122"/>
              </a:rPr>
              <a:t>PaddlePaddle</a:t>
            </a:r>
          </a:p>
          <a:p>
            <a:r>
              <a:rPr lang="en-US" altLang="zh-CN" sz="2000" dirty="0">
                <a:latin typeface="微软雅黑" panose="020B0503020204020204" pitchFamily="34" charset="-122"/>
                <a:ea typeface="微软雅黑" panose="020B0503020204020204" pitchFamily="34" charset="-122"/>
              </a:rPr>
              <a:t>AI Studio</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2931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自然语言处理基础</a:t>
            </a:r>
          </a:p>
        </p:txBody>
      </p:sp>
      <p:sp>
        <p:nvSpPr>
          <p:cNvPr id="17" name="圆角矩形 16"/>
          <p:cNvSpPr/>
          <p:nvPr/>
        </p:nvSpPr>
        <p:spPr>
          <a:xfrm>
            <a:off x="3646001" y="2350029"/>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自然语言处理概述</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646000" y="353307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自然语言处理入门知识</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75740" y="400050"/>
            <a:ext cx="590740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什么是自然语言处理</a:t>
            </a:r>
            <a:endParaRPr lang="zh-CN" altLang="en-US" sz="3600" b="1" dirty="0">
              <a:latin typeface="微软雅黑" panose="020B0503020204020204" pitchFamily="34" charset="-122"/>
              <a:ea typeface="微软雅黑" panose="020B0503020204020204" pitchFamily="34" charset="-122"/>
            </a:endParaRPr>
          </a:p>
        </p:txBody>
      </p:sp>
      <p:sp>
        <p:nvSpPr>
          <p:cNvPr id="5" name="矩形 4"/>
          <p:cNvSpPr/>
          <p:nvPr/>
        </p:nvSpPr>
        <p:spPr>
          <a:xfrm>
            <a:off x="385010" y="1196752"/>
            <a:ext cx="11375619" cy="14763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自然语言处理研究实现人与计算机之间用自然语言进行有效通信的各种理论和方法。自然语言处理技术发展经历了</a:t>
            </a:r>
            <a:r>
              <a:rPr lang="zh-CN" altLang="en-US" sz="2000" b="1" dirty="0">
                <a:solidFill>
                  <a:srgbClr val="CC0099"/>
                </a:solidFill>
                <a:latin typeface="微软雅黑" panose="020B0503020204020204" pitchFamily="34" charset="-122"/>
                <a:ea typeface="微软雅黑" panose="020B0503020204020204" pitchFamily="34" charset="-122"/>
              </a:rPr>
              <a:t>基于规则的方法</a:t>
            </a:r>
            <a:r>
              <a:rPr lang="zh-CN" altLang="en-US" sz="2000" dirty="0">
                <a:solidFill>
                  <a:schemeClr val="tx1"/>
                </a:solidFill>
                <a:latin typeface="微软雅黑" panose="020B0503020204020204" pitchFamily="34" charset="-122"/>
                <a:ea typeface="微软雅黑" panose="020B0503020204020204" pitchFamily="34" charset="-122"/>
              </a:rPr>
              <a:t>、</a:t>
            </a:r>
            <a:r>
              <a:rPr lang="zh-CN" altLang="en-US" sz="2000" b="1" dirty="0">
                <a:solidFill>
                  <a:srgbClr val="CC0099"/>
                </a:solidFill>
                <a:latin typeface="微软雅黑" panose="020B0503020204020204" pitchFamily="34" charset="-122"/>
                <a:ea typeface="微软雅黑" panose="020B0503020204020204" pitchFamily="34" charset="-122"/>
              </a:rPr>
              <a:t>基于统计学习的方法</a:t>
            </a:r>
            <a:r>
              <a:rPr lang="zh-CN" altLang="en-US" sz="2000" dirty="0">
                <a:solidFill>
                  <a:schemeClr val="tx1"/>
                </a:solidFill>
                <a:latin typeface="微软雅黑" panose="020B0503020204020204" pitchFamily="34" charset="-122"/>
                <a:ea typeface="微软雅黑" panose="020B0503020204020204" pitchFamily="34" charset="-122"/>
              </a:rPr>
              <a:t>和</a:t>
            </a:r>
            <a:r>
              <a:rPr lang="zh-CN" altLang="en-US" sz="2000" b="1" dirty="0">
                <a:solidFill>
                  <a:srgbClr val="CC0099"/>
                </a:solidFill>
                <a:latin typeface="微软雅黑" panose="020B0503020204020204" pitchFamily="34" charset="-122"/>
                <a:ea typeface="微软雅黑" panose="020B0503020204020204" pitchFamily="34" charset="-122"/>
              </a:rPr>
              <a:t>基于深度学习的方法</a:t>
            </a:r>
            <a:r>
              <a:rPr lang="zh-CN" altLang="en-US" sz="2000" dirty="0">
                <a:solidFill>
                  <a:schemeClr val="tx1"/>
                </a:solidFill>
                <a:latin typeface="微软雅黑" panose="020B0503020204020204" pitchFamily="34" charset="-122"/>
                <a:ea typeface="微软雅黑" panose="020B0503020204020204" pitchFamily="34" charset="-122"/>
              </a:rPr>
              <a:t>三个阶段。自然语言处理由浅入深的四个层面分别是</a:t>
            </a:r>
            <a:r>
              <a:rPr lang="zh-CN" altLang="en-US" sz="2000" b="1" dirty="0">
                <a:solidFill>
                  <a:srgbClr val="CC0099"/>
                </a:solidFill>
                <a:latin typeface="微软雅黑" panose="020B0503020204020204" pitchFamily="34" charset="-122"/>
                <a:ea typeface="微软雅黑" panose="020B0503020204020204" pitchFamily="34" charset="-122"/>
              </a:rPr>
              <a:t>形式、语义、推理</a:t>
            </a:r>
            <a:r>
              <a:rPr lang="zh-CN" altLang="en-US" sz="2000" dirty="0">
                <a:solidFill>
                  <a:schemeClr val="tx1"/>
                </a:solidFill>
                <a:latin typeface="微软雅黑" panose="020B0503020204020204" pitchFamily="34" charset="-122"/>
                <a:ea typeface="微软雅黑" panose="020B0503020204020204" pitchFamily="34" charset="-122"/>
              </a:rPr>
              <a:t>和</a:t>
            </a:r>
            <a:r>
              <a:rPr lang="zh-CN" altLang="en-US" sz="2000" b="1" dirty="0">
                <a:solidFill>
                  <a:srgbClr val="CC0099"/>
                </a:solidFill>
                <a:latin typeface="微软雅黑" panose="020B0503020204020204" pitchFamily="34" charset="-122"/>
                <a:ea typeface="微软雅黑" panose="020B0503020204020204" pitchFamily="34" charset="-122"/>
              </a:rPr>
              <a:t>语用</a:t>
            </a:r>
            <a:r>
              <a:rPr lang="zh-CN" altLang="en-US" sz="2000" dirty="0">
                <a:solidFill>
                  <a:schemeClr val="tx1"/>
                </a:solidFill>
                <a:latin typeface="微软雅黑" panose="020B0503020204020204" pitchFamily="34" charset="-122"/>
                <a:ea typeface="微软雅黑" panose="020B0503020204020204" pitchFamily="34" charset="-122"/>
              </a:rPr>
              <a:t>，当前正处于由语义向推理的发展阶段。</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91344" y="3039083"/>
            <a:ext cx="5278747" cy="3592887"/>
            <a:chOff x="6883338" y="2928911"/>
            <a:chExt cx="5278747" cy="3592887"/>
          </a:xfrm>
        </p:grpSpPr>
        <p:sp>
          <p:nvSpPr>
            <p:cNvPr id="19" name="椭圆 18"/>
            <p:cNvSpPr/>
            <p:nvPr/>
          </p:nvSpPr>
          <p:spPr>
            <a:xfrm>
              <a:off x="8364030" y="5562305"/>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椭圆 19"/>
            <p:cNvSpPr/>
            <p:nvPr/>
          </p:nvSpPr>
          <p:spPr>
            <a:xfrm>
              <a:off x="8174352" y="5653614"/>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椭圆 20"/>
            <p:cNvSpPr/>
            <p:nvPr/>
          </p:nvSpPr>
          <p:spPr>
            <a:xfrm>
              <a:off x="7975619" y="5725737"/>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椭圆 21"/>
            <p:cNvSpPr/>
            <p:nvPr/>
          </p:nvSpPr>
          <p:spPr>
            <a:xfrm>
              <a:off x="9274683" y="4505323"/>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椭圆 22"/>
            <p:cNvSpPr/>
            <p:nvPr/>
          </p:nvSpPr>
          <p:spPr>
            <a:xfrm>
              <a:off x="9198208" y="4691139"/>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椭圆 23"/>
            <p:cNvSpPr/>
            <p:nvPr/>
          </p:nvSpPr>
          <p:spPr>
            <a:xfrm>
              <a:off x="9143871" y="3106555"/>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椭圆 24"/>
            <p:cNvSpPr/>
            <p:nvPr/>
          </p:nvSpPr>
          <p:spPr>
            <a:xfrm>
              <a:off x="9283739" y="3017733"/>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椭圆 25"/>
            <p:cNvSpPr/>
            <p:nvPr/>
          </p:nvSpPr>
          <p:spPr>
            <a:xfrm>
              <a:off x="9423607" y="2928911"/>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椭圆 26"/>
            <p:cNvSpPr/>
            <p:nvPr/>
          </p:nvSpPr>
          <p:spPr>
            <a:xfrm>
              <a:off x="9563475" y="3017733"/>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椭圆 27"/>
            <p:cNvSpPr/>
            <p:nvPr/>
          </p:nvSpPr>
          <p:spPr>
            <a:xfrm>
              <a:off x="9703344" y="3106555"/>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椭圆 28"/>
            <p:cNvSpPr/>
            <p:nvPr/>
          </p:nvSpPr>
          <p:spPr>
            <a:xfrm>
              <a:off x="9423607" y="3116148"/>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椭圆 29"/>
            <p:cNvSpPr/>
            <p:nvPr/>
          </p:nvSpPr>
          <p:spPr>
            <a:xfrm>
              <a:off x="9423607" y="3303740"/>
              <a:ext cx="100624" cy="10062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任意多边形 30"/>
            <p:cNvSpPr/>
            <p:nvPr/>
          </p:nvSpPr>
          <p:spPr>
            <a:xfrm>
              <a:off x="7485074" y="5788129"/>
              <a:ext cx="2787390" cy="733669"/>
            </a:xfrm>
            <a:custGeom>
              <a:avLst/>
              <a:gdLst>
                <a:gd name="connsiteX0" fmla="*/ 0 w 2170473"/>
                <a:gd name="connsiteY0" fmla="*/ 96995 h 581961"/>
                <a:gd name="connsiteX1" fmla="*/ 96995 w 2170473"/>
                <a:gd name="connsiteY1" fmla="*/ 0 h 581961"/>
                <a:gd name="connsiteX2" fmla="*/ 2073478 w 2170473"/>
                <a:gd name="connsiteY2" fmla="*/ 0 h 581961"/>
                <a:gd name="connsiteX3" fmla="*/ 2170473 w 2170473"/>
                <a:gd name="connsiteY3" fmla="*/ 96995 h 581961"/>
                <a:gd name="connsiteX4" fmla="*/ 2170473 w 2170473"/>
                <a:gd name="connsiteY4" fmla="*/ 484966 h 581961"/>
                <a:gd name="connsiteX5" fmla="*/ 2073478 w 2170473"/>
                <a:gd name="connsiteY5" fmla="*/ 581961 h 581961"/>
                <a:gd name="connsiteX6" fmla="*/ 96995 w 2170473"/>
                <a:gd name="connsiteY6" fmla="*/ 581961 h 581961"/>
                <a:gd name="connsiteX7" fmla="*/ 0 w 2170473"/>
                <a:gd name="connsiteY7" fmla="*/ 484966 h 581961"/>
                <a:gd name="connsiteX8" fmla="*/ 0 w 2170473"/>
                <a:gd name="connsiteY8" fmla="*/ 96995 h 58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0473" h="581961">
                  <a:moveTo>
                    <a:pt x="0" y="96995"/>
                  </a:moveTo>
                  <a:cubicBezTo>
                    <a:pt x="0" y="43426"/>
                    <a:pt x="43426" y="0"/>
                    <a:pt x="96995" y="0"/>
                  </a:cubicBezTo>
                  <a:lnTo>
                    <a:pt x="2073478" y="0"/>
                  </a:lnTo>
                  <a:cubicBezTo>
                    <a:pt x="2127047" y="0"/>
                    <a:pt x="2170473" y="43426"/>
                    <a:pt x="2170473" y="96995"/>
                  </a:cubicBezTo>
                  <a:lnTo>
                    <a:pt x="2170473" y="484966"/>
                  </a:lnTo>
                  <a:cubicBezTo>
                    <a:pt x="2170473" y="538535"/>
                    <a:pt x="2127047" y="581961"/>
                    <a:pt x="2073478" y="581961"/>
                  </a:cubicBezTo>
                  <a:lnTo>
                    <a:pt x="96995" y="581961"/>
                  </a:lnTo>
                  <a:cubicBezTo>
                    <a:pt x="43426" y="581961"/>
                    <a:pt x="0" y="538535"/>
                    <a:pt x="0" y="484966"/>
                  </a:cubicBezTo>
                  <a:lnTo>
                    <a:pt x="0" y="96995"/>
                  </a:lnTo>
                  <a:close/>
                </a:path>
              </a:pathLst>
            </a:custGeom>
            <a:solidFill>
              <a:srgbClr val="FFC000">
                <a:alpha val="75000"/>
              </a:srgb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7826" tIns="96989" rIns="96989" bIns="96989" numCol="1" spcCol="1270" anchor="ctr" anchorCtr="0">
              <a:noAutofit/>
            </a:bodyPr>
            <a:lstStyle/>
            <a:p>
              <a:pPr lvl="0" algn="l" defTabSz="800100">
                <a:lnSpc>
                  <a:spcPct val="90000"/>
                </a:lnSpc>
                <a:spcBef>
                  <a:spcPct val="0"/>
                </a:spcBef>
                <a:spcAft>
                  <a:spcPct val="35000"/>
                </a:spcAft>
              </a:pPr>
              <a:r>
                <a:rPr lang="en-US" altLang="zh-CN" sz="1800" kern="1200" dirty="0">
                  <a:solidFill>
                    <a:schemeClr val="tx1"/>
                  </a:solidFill>
                  <a:latin typeface="微软雅黑" panose="020B0503020204020204" pitchFamily="34" charset="-122"/>
                  <a:ea typeface="微软雅黑" panose="020B0503020204020204" pitchFamily="34" charset="-122"/>
                </a:rPr>
                <a:t>1990</a:t>
              </a:r>
              <a:r>
                <a:rPr lang="zh-CN" altLang="en-US" sz="1800" kern="1200" dirty="0">
                  <a:solidFill>
                    <a:schemeClr val="tx1"/>
                  </a:solidFill>
                  <a:latin typeface="微软雅黑" panose="020B0503020204020204" pitchFamily="34" charset="-122"/>
                  <a:ea typeface="微软雅黑" panose="020B0503020204020204" pitchFamily="34" charset="-122"/>
                </a:rPr>
                <a:t>年以前</a:t>
              </a:r>
              <a:endParaRPr lang="en-US" altLang="zh-CN" sz="1800" kern="1200" dirty="0">
                <a:solidFill>
                  <a:schemeClr val="tx1"/>
                </a:solidFill>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基于规则的方法</a:t>
              </a:r>
            </a:p>
          </p:txBody>
        </p:sp>
        <p:sp>
          <p:nvSpPr>
            <p:cNvPr id="32" name="椭圆 31"/>
            <p:cNvSpPr/>
            <p:nvPr/>
          </p:nvSpPr>
          <p:spPr>
            <a:xfrm>
              <a:off x="6883338" y="5369245"/>
              <a:ext cx="1006246" cy="1006175"/>
            </a:xfrm>
            <a:prstGeom prst="ellipse">
              <a:avLst/>
            </a:prstGeom>
            <a:blipFill>
              <a:blip r:embed="rId2"/>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3" name="任意多边形 32"/>
            <p:cNvSpPr/>
            <p:nvPr/>
          </p:nvSpPr>
          <p:spPr>
            <a:xfrm>
              <a:off x="8866738" y="4829057"/>
              <a:ext cx="2811452" cy="779869"/>
            </a:xfrm>
            <a:custGeom>
              <a:avLst/>
              <a:gdLst>
                <a:gd name="connsiteX0" fmla="*/ 0 w 2170473"/>
                <a:gd name="connsiteY0" fmla="*/ 129981 h 779869"/>
                <a:gd name="connsiteX1" fmla="*/ 129981 w 2170473"/>
                <a:gd name="connsiteY1" fmla="*/ 0 h 779869"/>
                <a:gd name="connsiteX2" fmla="*/ 2040492 w 2170473"/>
                <a:gd name="connsiteY2" fmla="*/ 0 h 779869"/>
                <a:gd name="connsiteX3" fmla="*/ 2170473 w 2170473"/>
                <a:gd name="connsiteY3" fmla="*/ 129981 h 779869"/>
                <a:gd name="connsiteX4" fmla="*/ 2170473 w 2170473"/>
                <a:gd name="connsiteY4" fmla="*/ 649888 h 779869"/>
                <a:gd name="connsiteX5" fmla="*/ 2040492 w 2170473"/>
                <a:gd name="connsiteY5" fmla="*/ 779869 h 779869"/>
                <a:gd name="connsiteX6" fmla="*/ 129981 w 2170473"/>
                <a:gd name="connsiteY6" fmla="*/ 779869 h 779869"/>
                <a:gd name="connsiteX7" fmla="*/ 0 w 2170473"/>
                <a:gd name="connsiteY7" fmla="*/ 649888 h 779869"/>
                <a:gd name="connsiteX8" fmla="*/ 0 w 2170473"/>
                <a:gd name="connsiteY8" fmla="*/ 129981 h 77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0473" h="779869">
                  <a:moveTo>
                    <a:pt x="0" y="129981"/>
                  </a:moveTo>
                  <a:cubicBezTo>
                    <a:pt x="0" y="58194"/>
                    <a:pt x="58194" y="0"/>
                    <a:pt x="129981" y="0"/>
                  </a:cubicBezTo>
                  <a:lnTo>
                    <a:pt x="2040492" y="0"/>
                  </a:lnTo>
                  <a:cubicBezTo>
                    <a:pt x="2112279" y="0"/>
                    <a:pt x="2170473" y="58194"/>
                    <a:pt x="2170473" y="129981"/>
                  </a:cubicBezTo>
                  <a:lnTo>
                    <a:pt x="2170473" y="649888"/>
                  </a:lnTo>
                  <a:cubicBezTo>
                    <a:pt x="2170473" y="721675"/>
                    <a:pt x="2112279" y="779869"/>
                    <a:pt x="2040492" y="779869"/>
                  </a:cubicBezTo>
                  <a:lnTo>
                    <a:pt x="129981" y="779869"/>
                  </a:lnTo>
                  <a:cubicBezTo>
                    <a:pt x="58194" y="779869"/>
                    <a:pt x="0" y="721675"/>
                    <a:pt x="0" y="649888"/>
                  </a:cubicBezTo>
                  <a:lnTo>
                    <a:pt x="0" y="129981"/>
                  </a:lnTo>
                  <a:close/>
                </a:path>
              </a:pathLst>
            </a:custGeom>
            <a:solidFill>
              <a:srgbClr val="92D050">
                <a:alpha val="75000"/>
              </a:srgb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7487" tIns="106650" rIns="106650" bIns="106650" numCol="1" spcCol="1270" anchor="ctr" anchorCtr="0">
              <a:noAutofit/>
            </a:bodyPr>
            <a:lstStyle/>
            <a:p>
              <a:pPr lvl="0" algn="l" defTabSz="800100">
                <a:lnSpc>
                  <a:spcPct val="90000"/>
                </a:lnSpc>
                <a:spcBef>
                  <a:spcPct val="0"/>
                </a:spcBef>
                <a:spcAft>
                  <a:spcPct val="35000"/>
                </a:spcAft>
              </a:pPr>
              <a:r>
                <a:rPr lang="en-US" altLang="zh-CN" sz="1800" kern="1200" dirty="0">
                  <a:solidFill>
                    <a:schemeClr val="tx1"/>
                  </a:solidFill>
                  <a:latin typeface="微软雅黑" panose="020B0503020204020204" pitchFamily="34" charset="-122"/>
                  <a:ea typeface="微软雅黑" panose="020B0503020204020204" pitchFamily="34" charset="-122"/>
                </a:rPr>
                <a:t>1990</a:t>
              </a:r>
              <a:r>
                <a:rPr lang="zh-CN" altLang="en-US" sz="1800" kern="1200" dirty="0">
                  <a:solidFill>
                    <a:schemeClr val="tx1"/>
                  </a:solidFill>
                  <a:latin typeface="微软雅黑" panose="020B0503020204020204" pitchFamily="34" charset="-122"/>
                  <a:ea typeface="微软雅黑" panose="020B0503020204020204" pitchFamily="34" charset="-122"/>
                </a:rPr>
                <a:t>年</a:t>
              </a:r>
              <a:r>
                <a:rPr lang="en-US" altLang="zh-CN" sz="1800" kern="1200" dirty="0">
                  <a:solidFill>
                    <a:schemeClr val="tx1"/>
                  </a:solidFill>
                  <a:latin typeface="微软雅黑" panose="020B0503020204020204" pitchFamily="34" charset="-122"/>
                  <a:ea typeface="微软雅黑" panose="020B0503020204020204" pitchFamily="34" charset="-122"/>
                </a:rPr>
                <a:t>~2012</a:t>
              </a:r>
              <a:r>
                <a:rPr lang="zh-CN" altLang="en-US" sz="1800" kern="1200" dirty="0">
                  <a:solidFill>
                    <a:schemeClr val="tx1"/>
                  </a:solidFill>
                  <a:latin typeface="微软雅黑" panose="020B0503020204020204" pitchFamily="34" charset="-122"/>
                  <a:ea typeface="微软雅黑" panose="020B0503020204020204" pitchFamily="34" charset="-122"/>
                </a:rPr>
                <a:t>年</a:t>
              </a:r>
              <a:endParaRPr lang="en-US" altLang="zh-CN" sz="1800" kern="1200" dirty="0">
                <a:solidFill>
                  <a:schemeClr val="tx1"/>
                </a:solidFill>
                <a:latin typeface="微软雅黑" panose="020B0503020204020204" pitchFamily="34" charset="-122"/>
                <a:ea typeface="微软雅黑" panose="020B0503020204020204" pitchFamily="34" charset="-122"/>
              </a:endParaRPr>
            </a:p>
            <a:p>
              <a:pPr lvl="0" algn="l"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基于统计的学习方法</a:t>
              </a:r>
            </a:p>
          </p:txBody>
        </p:sp>
        <p:sp>
          <p:nvSpPr>
            <p:cNvPr id="34" name="椭圆 33"/>
            <p:cNvSpPr/>
            <p:nvPr/>
          </p:nvSpPr>
          <p:spPr>
            <a:xfrm>
              <a:off x="8196520" y="4613548"/>
              <a:ext cx="1006246" cy="1006175"/>
            </a:xfrm>
            <a:prstGeom prst="ellipse">
              <a:avLst/>
            </a:prstGeom>
            <a:blipFill>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5" name="任意多边形 34"/>
            <p:cNvSpPr/>
            <p:nvPr/>
          </p:nvSpPr>
          <p:spPr>
            <a:xfrm>
              <a:off x="9445171" y="3756767"/>
              <a:ext cx="2716914" cy="854715"/>
            </a:xfrm>
            <a:custGeom>
              <a:avLst/>
              <a:gdLst>
                <a:gd name="connsiteX0" fmla="*/ 0 w 2170473"/>
                <a:gd name="connsiteY0" fmla="*/ 142455 h 854715"/>
                <a:gd name="connsiteX1" fmla="*/ 142455 w 2170473"/>
                <a:gd name="connsiteY1" fmla="*/ 0 h 854715"/>
                <a:gd name="connsiteX2" fmla="*/ 2028018 w 2170473"/>
                <a:gd name="connsiteY2" fmla="*/ 0 h 854715"/>
                <a:gd name="connsiteX3" fmla="*/ 2170473 w 2170473"/>
                <a:gd name="connsiteY3" fmla="*/ 142455 h 854715"/>
                <a:gd name="connsiteX4" fmla="*/ 2170473 w 2170473"/>
                <a:gd name="connsiteY4" fmla="*/ 712260 h 854715"/>
                <a:gd name="connsiteX5" fmla="*/ 2028018 w 2170473"/>
                <a:gd name="connsiteY5" fmla="*/ 854715 h 854715"/>
                <a:gd name="connsiteX6" fmla="*/ 142455 w 2170473"/>
                <a:gd name="connsiteY6" fmla="*/ 854715 h 854715"/>
                <a:gd name="connsiteX7" fmla="*/ 0 w 2170473"/>
                <a:gd name="connsiteY7" fmla="*/ 712260 h 854715"/>
                <a:gd name="connsiteX8" fmla="*/ 0 w 2170473"/>
                <a:gd name="connsiteY8" fmla="*/ 142455 h 85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0473" h="854715">
                  <a:moveTo>
                    <a:pt x="0" y="142455"/>
                  </a:moveTo>
                  <a:cubicBezTo>
                    <a:pt x="0" y="63779"/>
                    <a:pt x="63779" y="0"/>
                    <a:pt x="142455" y="0"/>
                  </a:cubicBezTo>
                  <a:lnTo>
                    <a:pt x="2028018" y="0"/>
                  </a:lnTo>
                  <a:cubicBezTo>
                    <a:pt x="2106694" y="0"/>
                    <a:pt x="2170473" y="63779"/>
                    <a:pt x="2170473" y="142455"/>
                  </a:cubicBezTo>
                  <a:lnTo>
                    <a:pt x="2170473" y="712260"/>
                  </a:lnTo>
                  <a:cubicBezTo>
                    <a:pt x="2170473" y="790936"/>
                    <a:pt x="2106694" y="854715"/>
                    <a:pt x="2028018" y="854715"/>
                  </a:cubicBezTo>
                  <a:lnTo>
                    <a:pt x="142455" y="854715"/>
                  </a:lnTo>
                  <a:cubicBezTo>
                    <a:pt x="63779" y="854715"/>
                    <a:pt x="0" y="790936"/>
                    <a:pt x="0" y="712260"/>
                  </a:cubicBezTo>
                  <a:lnTo>
                    <a:pt x="0" y="142455"/>
                  </a:lnTo>
                  <a:close/>
                </a:path>
              </a:pathLst>
            </a:custGeom>
            <a:solidFill>
              <a:srgbClr val="FF5050">
                <a:alpha val="75000"/>
              </a:srgb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1141" tIns="110304" rIns="110304" bIns="110304" numCol="1" spcCol="1270" anchor="ctr" anchorCtr="0">
              <a:noAutofit/>
            </a:bodyPr>
            <a:lstStyle/>
            <a:p>
              <a:pPr lvl="0" algn="l" defTabSz="800100">
                <a:lnSpc>
                  <a:spcPct val="90000"/>
                </a:lnSpc>
                <a:spcBef>
                  <a:spcPct val="0"/>
                </a:spcBef>
                <a:spcAft>
                  <a:spcPct val="35000"/>
                </a:spcAft>
              </a:pPr>
              <a:r>
                <a:rPr lang="en-US" altLang="zh-CN" sz="1800" kern="1200" dirty="0">
                  <a:solidFill>
                    <a:schemeClr val="tx1"/>
                  </a:solidFill>
                  <a:latin typeface="微软雅黑" panose="020B0503020204020204" pitchFamily="34" charset="-122"/>
                  <a:ea typeface="微软雅黑" panose="020B0503020204020204" pitchFamily="34" charset="-122"/>
                </a:rPr>
                <a:t>2012</a:t>
              </a:r>
              <a:r>
                <a:rPr lang="zh-CN" altLang="en-US" sz="1800" kern="1200" dirty="0">
                  <a:solidFill>
                    <a:schemeClr val="tx1"/>
                  </a:solidFill>
                  <a:latin typeface="微软雅黑" panose="020B0503020204020204" pitchFamily="34" charset="-122"/>
                  <a:ea typeface="微软雅黑" panose="020B0503020204020204" pitchFamily="34" charset="-122"/>
                </a:rPr>
                <a:t>年</a:t>
              </a:r>
              <a:r>
                <a:rPr lang="en-US" altLang="zh-CN" sz="1800" kern="1200" dirty="0">
                  <a:solidFill>
                    <a:schemeClr val="tx1"/>
                  </a:solidFill>
                  <a:latin typeface="微软雅黑" panose="020B0503020204020204" pitchFamily="34" charset="-122"/>
                  <a:ea typeface="微软雅黑" panose="020B0503020204020204" pitchFamily="34" charset="-122"/>
                </a:rPr>
                <a:t>~</a:t>
              </a:r>
            </a:p>
            <a:p>
              <a:pPr lvl="0" algn="l"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基于深度学习的方法</a:t>
              </a:r>
            </a:p>
          </p:txBody>
        </p:sp>
        <p:sp>
          <p:nvSpPr>
            <p:cNvPr id="36" name="椭圆 35"/>
            <p:cNvSpPr/>
            <p:nvPr/>
          </p:nvSpPr>
          <p:spPr>
            <a:xfrm>
              <a:off x="8920484" y="3467389"/>
              <a:ext cx="1006246" cy="1006175"/>
            </a:xfrm>
            <a:prstGeom prst="ellipse">
              <a:avLst/>
            </a:prstGeom>
            <a:blipFill>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7" name="文本框 36"/>
            <p:cNvSpPr txBox="1"/>
            <p:nvPr/>
          </p:nvSpPr>
          <p:spPr>
            <a:xfrm>
              <a:off x="7032104" y="4791763"/>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规则驱动</a:t>
              </a:r>
            </a:p>
          </p:txBody>
        </p:sp>
        <p:sp>
          <p:nvSpPr>
            <p:cNvPr id="38" name="文本框 37"/>
            <p:cNvSpPr txBox="1"/>
            <p:nvPr/>
          </p:nvSpPr>
          <p:spPr>
            <a:xfrm>
              <a:off x="7691286" y="3467664"/>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数据驱动</a:t>
              </a:r>
            </a:p>
          </p:txBody>
        </p:sp>
        <p:sp>
          <p:nvSpPr>
            <p:cNvPr id="43" name="右箭头 42"/>
            <p:cNvSpPr/>
            <p:nvPr/>
          </p:nvSpPr>
          <p:spPr bwMode="auto">
            <a:xfrm rot="18584339">
              <a:off x="7352805" y="4206214"/>
              <a:ext cx="885018" cy="240660"/>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grpSp>
      <p:grpSp>
        <p:nvGrpSpPr>
          <p:cNvPr id="39" name="组合 38"/>
          <p:cNvGrpSpPr/>
          <p:nvPr/>
        </p:nvGrpSpPr>
        <p:grpSpPr>
          <a:xfrm>
            <a:off x="5287044" y="2898682"/>
            <a:ext cx="6858630" cy="3565076"/>
            <a:chOff x="205264" y="2945033"/>
            <a:chExt cx="6858630" cy="3565076"/>
          </a:xfrm>
        </p:grpSpPr>
        <p:grpSp>
          <p:nvGrpSpPr>
            <p:cNvPr id="40" name="组合 39"/>
            <p:cNvGrpSpPr/>
            <p:nvPr/>
          </p:nvGrpSpPr>
          <p:grpSpPr>
            <a:xfrm>
              <a:off x="205264" y="2945033"/>
              <a:ext cx="6858630" cy="3565076"/>
              <a:chOff x="253897" y="2774380"/>
              <a:chExt cx="6858630" cy="3565076"/>
            </a:xfrm>
          </p:grpSpPr>
          <p:sp>
            <p:nvSpPr>
              <p:cNvPr id="45" name="Freeform 3"/>
              <p:cNvSpPr/>
              <p:nvPr/>
            </p:nvSpPr>
            <p:spPr bwMode="gray">
              <a:xfrm>
                <a:off x="323166" y="3060002"/>
                <a:ext cx="6708938" cy="2043970"/>
              </a:xfrm>
              <a:custGeom>
                <a:avLst/>
                <a:gdLst>
                  <a:gd name="T0" fmla="*/ 0 w 5424"/>
                  <a:gd name="T1" fmla="*/ 1440 h 1488"/>
                  <a:gd name="T2" fmla="*/ 0 w 5424"/>
                  <a:gd name="T3" fmla="*/ 1488 h 1488"/>
                  <a:gd name="T4" fmla="*/ 1152 w 5424"/>
                  <a:gd name="T5" fmla="*/ 1488 h 1488"/>
                  <a:gd name="T6" fmla="*/ 1392 w 5424"/>
                  <a:gd name="T7" fmla="*/ 1008 h 1488"/>
                  <a:gd name="T8" fmla="*/ 2544 w 5424"/>
                  <a:gd name="T9" fmla="*/ 1008 h 1488"/>
                  <a:gd name="T10" fmla="*/ 2832 w 5424"/>
                  <a:gd name="T11" fmla="*/ 528 h 1488"/>
                  <a:gd name="T12" fmla="*/ 3984 w 5424"/>
                  <a:gd name="T13" fmla="*/ 528 h 1488"/>
                  <a:gd name="T14" fmla="*/ 4272 w 5424"/>
                  <a:gd name="T15" fmla="*/ 48 h 1488"/>
                  <a:gd name="T16" fmla="*/ 5424 w 5424"/>
                  <a:gd name="T17" fmla="*/ 48 h 1488"/>
                  <a:gd name="T18" fmla="*/ 5424 w 5424"/>
                  <a:gd name="T19" fmla="*/ 0 h 1488"/>
                  <a:gd name="T20" fmla="*/ 4272 w 5424"/>
                  <a:gd name="T21" fmla="*/ 0 h 1488"/>
                  <a:gd name="T22" fmla="*/ 3984 w 5424"/>
                  <a:gd name="T23" fmla="*/ 480 h 1488"/>
                  <a:gd name="T24" fmla="*/ 2832 w 5424"/>
                  <a:gd name="T25" fmla="*/ 480 h 1488"/>
                  <a:gd name="T26" fmla="*/ 2544 w 5424"/>
                  <a:gd name="T27" fmla="*/ 960 h 1488"/>
                  <a:gd name="T28" fmla="*/ 1392 w 5424"/>
                  <a:gd name="T29" fmla="*/ 960 h 1488"/>
                  <a:gd name="T30" fmla="*/ 1152 w 5424"/>
                  <a:gd name="T31" fmla="*/ 1440 h 1488"/>
                  <a:gd name="T32" fmla="*/ 0 w 5424"/>
                  <a:gd name="T33" fmla="*/ 1440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24" h="1488">
                    <a:moveTo>
                      <a:pt x="0" y="1440"/>
                    </a:moveTo>
                    <a:lnTo>
                      <a:pt x="0" y="1488"/>
                    </a:lnTo>
                    <a:lnTo>
                      <a:pt x="1152" y="1488"/>
                    </a:lnTo>
                    <a:lnTo>
                      <a:pt x="1392" y="1008"/>
                    </a:lnTo>
                    <a:lnTo>
                      <a:pt x="2544" y="1008"/>
                    </a:lnTo>
                    <a:lnTo>
                      <a:pt x="2832" y="528"/>
                    </a:lnTo>
                    <a:lnTo>
                      <a:pt x="3984" y="528"/>
                    </a:lnTo>
                    <a:lnTo>
                      <a:pt x="4272" y="48"/>
                    </a:lnTo>
                    <a:lnTo>
                      <a:pt x="5424" y="48"/>
                    </a:lnTo>
                    <a:lnTo>
                      <a:pt x="5424" y="0"/>
                    </a:lnTo>
                    <a:lnTo>
                      <a:pt x="4272" y="0"/>
                    </a:lnTo>
                    <a:lnTo>
                      <a:pt x="3984" y="480"/>
                    </a:lnTo>
                    <a:lnTo>
                      <a:pt x="2832" y="480"/>
                    </a:lnTo>
                    <a:lnTo>
                      <a:pt x="2544" y="960"/>
                    </a:lnTo>
                    <a:lnTo>
                      <a:pt x="1392" y="960"/>
                    </a:lnTo>
                    <a:lnTo>
                      <a:pt x="1152" y="1440"/>
                    </a:lnTo>
                    <a:lnTo>
                      <a:pt x="0" y="1440"/>
                    </a:lnTo>
                    <a:close/>
                  </a:path>
                </a:pathLst>
              </a:custGeom>
              <a:gradFill rotWithShape="1">
                <a:gsLst>
                  <a:gs pos="0">
                    <a:srgbClr val="518CD3"/>
                  </a:gs>
                  <a:gs pos="100000">
                    <a:srgbClr val="518CD3">
                      <a:gamma/>
                      <a:tint val="54118"/>
                      <a:invGamma/>
                    </a:srgbClr>
                  </a:gs>
                </a:gsLst>
                <a:path path="rect">
                  <a:fillToRect l="100000" b="100000"/>
                </a:path>
              </a:gradFill>
              <a:ln>
                <a:noFill/>
              </a:ln>
              <a:effectLst/>
              <a:scene3d>
                <a:camera prst="legacyPerspectiveTop"/>
                <a:lightRig rig="legacyNormal3" dir="r"/>
              </a:scene3d>
              <a:sp3d extrusionH="1801800" prstMaterial="legacyPlastic">
                <a:bevelT w="13500" h="13500" prst="angle"/>
                <a:bevelB w="13500" h="13500" prst="angle"/>
                <a:extrusionClr>
                  <a:srgbClr val="518CD3"/>
                </a:extrusion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46" name="组合 45"/>
              <p:cNvGrpSpPr/>
              <p:nvPr/>
            </p:nvGrpSpPr>
            <p:grpSpPr>
              <a:xfrm>
                <a:off x="253897" y="5153216"/>
                <a:ext cx="1390371" cy="400110"/>
                <a:chOff x="354163" y="5131990"/>
                <a:chExt cx="1390371" cy="400110"/>
              </a:xfrm>
            </p:grpSpPr>
            <p:grpSp>
              <p:nvGrpSpPr>
                <p:cNvPr id="73" name="Group 14"/>
                <p:cNvGrpSpPr/>
                <p:nvPr/>
              </p:nvGrpSpPr>
              <p:grpSpPr bwMode="auto">
                <a:xfrm>
                  <a:off x="354163" y="5158998"/>
                  <a:ext cx="1390371" cy="317976"/>
                  <a:chOff x="550" y="967"/>
                  <a:chExt cx="2330" cy="294"/>
                </a:xfrm>
              </p:grpSpPr>
              <p:sp>
                <p:nvSpPr>
                  <p:cNvPr id="75" name="AutoShape 15"/>
                  <p:cNvSpPr>
                    <a:spLocks noChangeArrowheads="1"/>
                  </p:cNvSpPr>
                  <p:nvPr/>
                </p:nvSpPr>
                <p:spPr bwMode="gray">
                  <a:xfrm>
                    <a:off x="550" y="967"/>
                    <a:ext cx="2330" cy="294"/>
                  </a:xfrm>
                  <a:prstGeom prst="roundRect">
                    <a:avLst>
                      <a:gd name="adj" fmla="val 50000"/>
                    </a:avLst>
                  </a:prstGeom>
                  <a:gradFill rotWithShape="1">
                    <a:gsLst>
                      <a:gs pos="0">
                        <a:srgbClr val="E15D7C"/>
                      </a:gs>
                      <a:gs pos="50000">
                        <a:srgbClr val="E15D7C">
                          <a:gamma/>
                          <a:tint val="72941"/>
                          <a:invGamma/>
                        </a:srgbClr>
                      </a:gs>
                      <a:gs pos="100000">
                        <a:srgbClr val="E15D7C"/>
                      </a:gs>
                    </a:gsLst>
                    <a:lin ang="0" scaled="1"/>
                  </a:gradFill>
                  <a:ln>
                    <a:noFill/>
                  </a:ln>
                  <a:effectLst>
                    <a:outerShdw dist="35921" dir="2700000" algn="ctr" rotWithShape="0">
                      <a:srgbClr val="080808">
                        <a:alpha val="50000"/>
                      </a:srgbClr>
                    </a:outerShdw>
                  </a:effectLst>
                  <a:extLst>
                    <a:ext uri="{91240B29-F687-4F45-9708-019B960494DF}">
                      <a14:hiddenLine xmlns:a14="http://schemas.microsoft.com/office/drawing/2010/main" w="12700">
                        <a:solidFill>
                          <a:srgbClr val="3289A8"/>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宋体" panose="02010600030101010101" pitchFamily="2" charset="-122"/>
                    </a:endParaRPr>
                  </a:p>
                </p:txBody>
              </p:sp>
              <p:sp>
                <p:nvSpPr>
                  <p:cNvPr id="76" name="AutoShape 16"/>
                  <p:cNvSpPr>
                    <a:spLocks noChangeArrowheads="1"/>
                  </p:cNvSpPr>
                  <p:nvPr/>
                </p:nvSpPr>
                <p:spPr bwMode="gray">
                  <a:xfrm flipH="1">
                    <a:off x="2771" y="1004"/>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DDE89A"/>
                      </a:solidFill>
                      <a:effectLst/>
                      <a:uLnTx/>
                      <a:uFillTx/>
                      <a:latin typeface="Arial" panose="020B0604020202020204" pitchFamily="34" charset="0"/>
                      <a:ea typeface="宋体" panose="02010600030101010101" pitchFamily="2" charset="-122"/>
                    </a:endParaRPr>
                  </a:p>
                </p:txBody>
              </p:sp>
              <p:sp>
                <p:nvSpPr>
                  <p:cNvPr id="77" name="AutoShape 17"/>
                  <p:cNvSpPr>
                    <a:spLocks noChangeArrowheads="1"/>
                  </p:cNvSpPr>
                  <p:nvPr/>
                </p:nvSpPr>
                <p:spPr bwMode="gray">
                  <a:xfrm>
                    <a:off x="581" y="990"/>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DDE89A"/>
                      </a:solidFill>
                      <a:effectLst/>
                      <a:uLnTx/>
                      <a:uFillTx/>
                      <a:latin typeface="Arial" panose="020B0604020202020204" pitchFamily="34" charset="0"/>
                      <a:ea typeface="宋体" panose="02010600030101010101" pitchFamily="2" charset="-122"/>
                    </a:endParaRPr>
                  </a:p>
                </p:txBody>
              </p:sp>
            </p:grpSp>
            <p:sp>
              <p:nvSpPr>
                <p:cNvPr id="74" name="文本框 73"/>
                <p:cNvSpPr txBox="1"/>
                <p:nvPr/>
              </p:nvSpPr>
              <p:spPr>
                <a:xfrm>
                  <a:off x="741036" y="5131990"/>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形式</a:t>
                  </a:r>
                </a:p>
              </p:txBody>
            </p:sp>
          </p:grpSp>
          <p:grpSp>
            <p:nvGrpSpPr>
              <p:cNvPr id="47" name="组合 46"/>
              <p:cNvGrpSpPr/>
              <p:nvPr/>
            </p:nvGrpSpPr>
            <p:grpSpPr>
              <a:xfrm>
                <a:off x="2118523" y="4486772"/>
                <a:ext cx="1390371" cy="416946"/>
                <a:chOff x="1906406" y="4556575"/>
                <a:chExt cx="1390371" cy="416946"/>
              </a:xfrm>
            </p:grpSpPr>
            <p:grpSp>
              <p:nvGrpSpPr>
                <p:cNvPr id="68" name="Group 24"/>
                <p:cNvGrpSpPr/>
                <p:nvPr/>
              </p:nvGrpSpPr>
              <p:grpSpPr bwMode="auto">
                <a:xfrm>
                  <a:off x="1906406" y="4573921"/>
                  <a:ext cx="1390371" cy="399600"/>
                  <a:chOff x="406" y="980"/>
                  <a:chExt cx="2330" cy="294"/>
                </a:xfrm>
              </p:grpSpPr>
              <p:sp>
                <p:nvSpPr>
                  <p:cNvPr id="70" name="AutoShape 25"/>
                  <p:cNvSpPr>
                    <a:spLocks noChangeArrowheads="1"/>
                  </p:cNvSpPr>
                  <p:nvPr/>
                </p:nvSpPr>
                <p:spPr bwMode="gray">
                  <a:xfrm>
                    <a:off x="406" y="980"/>
                    <a:ext cx="2330" cy="294"/>
                  </a:xfrm>
                  <a:prstGeom prst="roundRect">
                    <a:avLst>
                      <a:gd name="adj" fmla="val 50000"/>
                    </a:avLst>
                  </a:prstGeom>
                  <a:gradFill rotWithShape="1">
                    <a:gsLst>
                      <a:gs pos="0">
                        <a:srgbClr val="E15D7C"/>
                      </a:gs>
                      <a:gs pos="50000">
                        <a:srgbClr val="E15D7C">
                          <a:gamma/>
                          <a:tint val="72941"/>
                          <a:invGamma/>
                        </a:srgbClr>
                      </a:gs>
                      <a:gs pos="100000">
                        <a:srgbClr val="E15D7C"/>
                      </a:gs>
                    </a:gsLst>
                    <a:lin ang="0" scaled="1"/>
                  </a:gradFill>
                  <a:ln>
                    <a:noFill/>
                  </a:ln>
                  <a:effectLst>
                    <a:outerShdw dist="35921" dir="2700000" algn="ctr" rotWithShape="0">
                      <a:srgbClr val="080808">
                        <a:alpha val="50000"/>
                      </a:srgbClr>
                    </a:outerShdw>
                  </a:effectLst>
                  <a:extLst>
                    <a:ext uri="{91240B29-F687-4F45-9708-019B960494DF}">
                      <a14:hiddenLine xmlns:a14="http://schemas.microsoft.com/office/drawing/2010/main" w="12700">
                        <a:solidFill>
                          <a:srgbClr val="3289A8"/>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宋体" panose="02010600030101010101" pitchFamily="2" charset="-122"/>
                    </a:endParaRPr>
                  </a:p>
                </p:txBody>
              </p:sp>
              <p:sp>
                <p:nvSpPr>
                  <p:cNvPr id="71" name="AutoShape 26"/>
                  <p:cNvSpPr>
                    <a:spLocks noChangeArrowheads="1"/>
                  </p:cNvSpPr>
                  <p:nvPr/>
                </p:nvSpPr>
                <p:spPr bwMode="gray">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DDE89A"/>
                      </a:solidFill>
                      <a:effectLst/>
                      <a:uLnTx/>
                      <a:uFillTx/>
                      <a:latin typeface="Arial" panose="020B0604020202020204" pitchFamily="34" charset="0"/>
                      <a:ea typeface="宋体" panose="02010600030101010101" pitchFamily="2" charset="-122"/>
                    </a:endParaRPr>
                  </a:p>
                </p:txBody>
              </p:sp>
              <p:sp>
                <p:nvSpPr>
                  <p:cNvPr id="72" name="AutoShape 27"/>
                  <p:cNvSpPr>
                    <a:spLocks noChangeArrowheads="1"/>
                  </p:cNvSpPr>
                  <p:nvPr/>
                </p:nvSpPr>
                <p:spPr bwMode="gray">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DDE89A"/>
                      </a:solidFill>
                      <a:effectLst/>
                      <a:uLnTx/>
                      <a:uFillTx/>
                      <a:latin typeface="Arial" panose="020B0604020202020204" pitchFamily="34" charset="0"/>
                      <a:ea typeface="宋体" panose="02010600030101010101" pitchFamily="2" charset="-122"/>
                    </a:endParaRPr>
                  </a:p>
                </p:txBody>
              </p:sp>
            </p:grpSp>
            <p:sp>
              <p:nvSpPr>
                <p:cNvPr id="69" name="文本框 68"/>
                <p:cNvSpPr txBox="1"/>
                <p:nvPr/>
              </p:nvSpPr>
              <p:spPr>
                <a:xfrm>
                  <a:off x="2218168" y="4556575"/>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语义</a:t>
                  </a:r>
                </a:p>
              </p:txBody>
            </p:sp>
          </p:grpSp>
          <p:grpSp>
            <p:nvGrpSpPr>
              <p:cNvPr id="48" name="组合 47"/>
              <p:cNvGrpSpPr/>
              <p:nvPr/>
            </p:nvGrpSpPr>
            <p:grpSpPr>
              <a:xfrm>
                <a:off x="3795011" y="3813213"/>
                <a:ext cx="1390370" cy="403319"/>
                <a:chOff x="3467675" y="3960344"/>
                <a:chExt cx="1390370" cy="403319"/>
              </a:xfrm>
            </p:grpSpPr>
            <p:grpSp>
              <p:nvGrpSpPr>
                <p:cNvPr id="63" name="Group 29"/>
                <p:cNvGrpSpPr/>
                <p:nvPr/>
              </p:nvGrpSpPr>
              <p:grpSpPr bwMode="auto">
                <a:xfrm>
                  <a:off x="3467675" y="3964063"/>
                  <a:ext cx="1390370" cy="399600"/>
                  <a:chOff x="406" y="980"/>
                  <a:chExt cx="2330" cy="294"/>
                </a:xfrm>
              </p:grpSpPr>
              <p:sp>
                <p:nvSpPr>
                  <p:cNvPr id="65" name="AutoShape 30"/>
                  <p:cNvSpPr>
                    <a:spLocks noChangeArrowheads="1"/>
                  </p:cNvSpPr>
                  <p:nvPr/>
                </p:nvSpPr>
                <p:spPr bwMode="gray">
                  <a:xfrm>
                    <a:off x="406" y="980"/>
                    <a:ext cx="2330" cy="294"/>
                  </a:xfrm>
                  <a:prstGeom prst="roundRect">
                    <a:avLst>
                      <a:gd name="adj" fmla="val 50000"/>
                    </a:avLst>
                  </a:prstGeom>
                  <a:gradFill rotWithShape="1">
                    <a:gsLst>
                      <a:gs pos="0">
                        <a:srgbClr val="E15D7C"/>
                      </a:gs>
                      <a:gs pos="50000">
                        <a:srgbClr val="E15D7C">
                          <a:gamma/>
                          <a:tint val="72941"/>
                          <a:invGamma/>
                        </a:srgbClr>
                      </a:gs>
                      <a:gs pos="100000">
                        <a:srgbClr val="E15D7C"/>
                      </a:gs>
                    </a:gsLst>
                    <a:lin ang="0" scaled="1"/>
                  </a:gradFill>
                  <a:ln>
                    <a:noFill/>
                  </a:ln>
                  <a:effectLst>
                    <a:outerShdw dist="35921" dir="2700000" algn="ctr" rotWithShape="0">
                      <a:srgbClr val="080808">
                        <a:alpha val="50000"/>
                      </a:srgbClr>
                    </a:outerShdw>
                  </a:effectLst>
                  <a:extLst>
                    <a:ext uri="{91240B29-F687-4F45-9708-019B960494DF}">
                      <a14:hiddenLine xmlns:a14="http://schemas.microsoft.com/office/drawing/2010/main" w="12700">
                        <a:solidFill>
                          <a:srgbClr val="3289A8"/>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宋体" panose="02010600030101010101" pitchFamily="2" charset="-122"/>
                    </a:endParaRPr>
                  </a:p>
                </p:txBody>
              </p:sp>
              <p:sp>
                <p:nvSpPr>
                  <p:cNvPr id="66" name="AutoShape 31"/>
                  <p:cNvSpPr>
                    <a:spLocks noChangeArrowheads="1"/>
                  </p:cNvSpPr>
                  <p:nvPr/>
                </p:nvSpPr>
                <p:spPr bwMode="gray">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DDE89A"/>
                      </a:solidFill>
                      <a:effectLst/>
                      <a:uLnTx/>
                      <a:uFillTx/>
                      <a:latin typeface="Arial" panose="020B0604020202020204" pitchFamily="34" charset="0"/>
                      <a:ea typeface="宋体" panose="02010600030101010101" pitchFamily="2" charset="-122"/>
                    </a:endParaRPr>
                  </a:p>
                </p:txBody>
              </p:sp>
              <p:sp>
                <p:nvSpPr>
                  <p:cNvPr id="67" name="AutoShape 32"/>
                  <p:cNvSpPr>
                    <a:spLocks noChangeArrowheads="1"/>
                  </p:cNvSpPr>
                  <p:nvPr/>
                </p:nvSpPr>
                <p:spPr bwMode="gray">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DDE89A"/>
                      </a:solidFill>
                      <a:effectLst/>
                      <a:uLnTx/>
                      <a:uFillTx/>
                      <a:latin typeface="Arial" panose="020B0604020202020204" pitchFamily="34" charset="0"/>
                      <a:ea typeface="宋体" panose="02010600030101010101" pitchFamily="2" charset="-122"/>
                    </a:endParaRPr>
                  </a:p>
                </p:txBody>
              </p:sp>
            </p:grpSp>
            <p:sp>
              <p:nvSpPr>
                <p:cNvPr id="64" name="文本框 63"/>
                <p:cNvSpPr txBox="1"/>
                <p:nvPr/>
              </p:nvSpPr>
              <p:spPr>
                <a:xfrm>
                  <a:off x="3805777" y="3960344"/>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推理</a:t>
                  </a:r>
                </a:p>
              </p:txBody>
            </p:sp>
          </p:grpSp>
          <p:grpSp>
            <p:nvGrpSpPr>
              <p:cNvPr id="49" name="组合 48"/>
              <p:cNvGrpSpPr/>
              <p:nvPr/>
            </p:nvGrpSpPr>
            <p:grpSpPr>
              <a:xfrm>
                <a:off x="5513775" y="3147761"/>
                <a:ext cx="1390370" cy="405824"/>
                <a:chOff x="5096081" y="3370882"/>
                <a:chExt cx="1390370" cy="405824"/>
              </a:xfrm>
            </p:grpSpPr>
            <p:grpSp>
              <p:nvGrpSpPr>
                <p:cNvPr id="58" name="Group 34"/>
                <p:cNvGrpSpPr/>
                <p:nvPr/>
              </p:nvGrpSpPr>
              <p:grpSpPr bwMode="auto">
                <a:xfrm>
                  <a:off x="5096081" y="3370882"/>
                  <a:ext cx="1390370" cy="399600"/>
                  <a:chOff x="406" y="980"/>
                  <a:chExt cx="2330" cy="294"/>
                </a:xfrm>
              </p:grpSpPr>
              <p:sp>
                <p:nvSpPr>
                  <p:cNvPr id="60" name="AutoShape 35"/>
                  <p:cNvSpPr>
                    <a:spLocks noChangeArrowheads="1"/>
                  </p:cNvSpPr>
                  <p:nvPr/>
                </p:nvSpPr>
                <p:spPr bwMode="gray">
                  <a:xfrm>
                    <a:off x="406" y="980"/>
                    <a:ext cx="2330" cy="294"/>
                  </a:xfrm>
                  <a:prstGeom prst="roundRect">
                    <a:avLst>
                      <a:gd name="adj" fmla="val 50000"/>
                    </a:avLst>
                  </a:prstGeom>
                  <a:gradFill rotWithShape="1">
                    <a:gsLst>
                      <a:gs pos="0">
                        <a:srgbClr val="E15D7C"/>
                      </a:gs>
                      <a:gs pos="50000">
                        <a:srgbClr val="E15D7C">
                          <a:gamma/>
                          <a:tint val="72941"/>
                          <a:invGamma/>
                        </a:srgbClr>
                      </a:gs>
                      <a:gs pos="100000">
                        <a:srgbClr val="E15D7C"/>
                      </a:gs>
                    </a:gsLst>
                    <a:lin ang="0" scaled="1"/>
                  </a:gradFill>
                  <a:ln>
                    <a:noFill/>
                  </a:ln>
                  <a:effectLst>
                    <a:outerShdw dist="35921" dir="2700000" algn="ctr" rotWithShape="0">
                      <a:srgbClr val="080808">
                        <a:alpha val="50000"/>
                      </a:srgbClr>
                    </a:outerShdw>
                  </a:effectLst>
                  <a:extLst>
                    <a:ext uri="{91240B29-F687-4F45-9708-019B960494DF}">
                      <a14:hiddenLine xmlns:a14="http://schemas.microsoft.com/office/drawing/2010/main" w="12700">
                        <a:solidFill>
                          <a:srgbClr val="3289A8"/>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宋体" panose="02010600030101010101" pitchFamily="2" charset="-122"/>
                    </a:endParaRPr>
                  </a:p>
                </p:txBody>
              </p:sp>
              <p:sp>
                <p:nvSpPr>
                  <p:cNvPr id="61" name="AutoShape 36"/>
                  <p:cNvSpPr>
                    <a:spLocks noChangeArrowheads="1"/>
                  </p:cNvSpPr>
                  <p:nvPr/>
                </p:nvSpPr>
                <p:spPr bwMode="gray">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DDE89A"/>
                      </a:solidFill>
                      <a:effectLst/>
                      <a:uLnTx/>
                      <a:uFillTx/>
                      <a:latin typeface="Arial" panose="020B0604020202020204" pitchFamily="34" charset="0"/>
                      <a:ea typeface="宋体" panose="02010600030101010101" pitchFamily="2" charset="-122"/>
                    </a:endParaRPr>
                  </a:p>
                </p:txBody>
              </p:sp>
              <p:sp>
                <p:nvSpPr>
                  <p:cNvPr id="62" name="AutoShape 37"/>
                  <p:cNvSpPr>
                    <a:spLocks noChangeArrowheads="1"/>
                  </p:cNvSpPr>
                  <p:nvPr/>
                </p:nvSpPr>
                <p:spPr bwMode="gray">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DDE89A"/>
                      </a:solidFill>
                      <a:effectLst/>
                      <a:uLnTx/>
                      <a:uFillTx/>
                      <a:latin typeface="Arial" panose="020B0604020202020204" pitchFamily="34" charset="0"/>
                      <a:ea typeface="宋体" panose="02010600030101010101" pitchFamily="2" charset="-122"/>
                    </a:endParaRPr>
                  </a:p>
                </p:txBody>
              </p:sp>
            </p:grpSp>
            <p:sp>
              <p:nvSpPr>
                <p:cNvPr id="59" name="文本框 58"/>
                <p:cNvSpPr txBox="1"/>
                <p:nvPr/>
              </p:nvSpPr>
              <p:spPr>
                <a:xfrm>
                  <a:off x="5446114" y="3376596"/>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语用</a:t>
                  </a:r>
                </a:p>
              </p:txBody>
            </p:sp>
          </p:grpSp>
          <p:sp>
            <p:nvSpPr>
              <p:cNvPr id="50" name="文本框 49"/>
              <p:cNvSpPr txBox="1"/>
              <p:nvPr/>
            </p:nvSpPr>
            <p:spPr>
              <a:xfrm>
                <a:off x="334853" y="5498200"/>
                <a:ext cx="1048364" cy="841256"/>
              </a:xfrm>
              <a:prstGeom prst="rect">
                <a:avLst/>
              </a:prstGeom>
              <a:noFill/>
            </p:spPr>
            <p:txBody>
              <a:bodyPr wrap="none" rtlCol="0">
                <a:spAutoFit/>
              </a:bodyPr>
              <a:lstStyle/>
              <a:p>
                <a:pPr marL="144145" indent="-144145">
                  <a:lnSpc>
                    <a:spcPct val="150000"/>
                  </a:lnSpc>
                  <a:spcAft>
                    <a:spcPts val="8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直接检索</a:t>
                </a:r>
                <a:endParaRPr lang="en-US" altLang="zh-CN" sz="1400" dirty="0">
                  <a:latin typeface="微软雅黑" panose="020B0503020204020204" pitchFamily="34" charset="-122"/>
                  <a:ea typeface="微软雅黑" panose="020B0503020204020204" pitchFamily="34" charset="-122"/>
                </a:endParaRPr>
              </a:p>
              <a:p>
                <a:pPr marL="144145" indent="-144145">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词性标注</a:t>
                </a:r>
              </a:p>
            </p:txBody>
          </p:sp>
          <p:sp>
            <p:nvSpPr>
              <p:cNvPr id="51" name="文本框 50"/>
              <p:cNvSpPr txBox="1"/>
              <p:nvPr/>
            </p:nvSpPr>
            <p:spPr>
              <a:xfrm>
                <a:off x="1905476" y="4942138"/>
                <a:ext cx="1710274" cy="1164421"/>
              </a:xfrm>
              <a:prstGeom prst="rect">
                <a:avLst/>
              </a:prstGeom>
              <a:noFill/>
            </p:spPr>
            <p:txBody>
              <a:bodyPr wrap="square" rtlCol="0">
                <a:spAutoFit/>
              </a:bodyPr>
              <a:lstStyle/>
              <a:p>
                <a:pPr marL="144145" indent="-144145">
                  <a:lnSpc>
                    <a:spcPct val="150000"/>
                  </a:lnSpc>
                  <a:spcAft>
                    <a:spcPts val="8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请查询一下我的套餐余量</a:t>
                </a:r>
                <a:endParaRPr lang="en-US" altLang="zh-CN" sz="1400" dirty="0">
                  <a:latin typeface="微软雅黑" panose="020B0503020204020204" pitchFamily="34" charset="-122"/>
                  <a:ea typeface="微软雅黑" panose="020B0503020204020204" pitchFamily="34" charset="-122"/>
                </a:endParaRPr>
              </a:p>
              <a:p>
                <a:pPr marL="144145" indent="-144145">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我还有多少流量？</a:t>
                </a:r>
              </a:p>
            </p:txBody>
          </p:sp>
          <p:sp>
            <p:nvSpPr>
              <p:cNvPr id="52" name="文本框 51"/>
              <p:cNvSpPr txBox="1"/>
              <p:nvPr/>
            </p:nvSpPr>
            <p:spPr>
              <a:xfrm>
                <a:off x="3772206" y="4301863"/>
                <a:ext cx="1584553" cy="1164421"/>
              </a:xfrm>
              <a:prstGeom prst="rect">
                <a:avLst/>
              </a:prstGeom>
              <a:noFill/>
            </p:spPr>
            <p:txBody>
              <a:bodyPr wrap="square" rtlCol="0">
                <a:spAutoFit/>
              </a:bodyPr>
              <a:lstStyle/>
              <a:p>
                <a:pPr marL="144145" indent="-144145">
                  <a:lnSpc>
                    <a:spcPct val="150000"/>
                  </a:lnSpc>
                  <a:spcAft>
                    <a:spcPts val="8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高级宾馆不送洗漱套装？</a:t>
                </a:r>
                <a:endParaRPr lang="en-US" altLang="zh-CN" sz="1400" dirty="0">
                  <a:latin typeface="微软雅黑" panose="020B0503020204020204" pitchFamily="34" charset="-122"/>
                  <a:ea typeface="微软雅黑" panose="020B0503020204020204" pitchFamily="34" charset="-122"/>
                </a:endParaRPr>
              </a:p>
              <a:p>
                <a:pPr marL="144145" indent="-144145">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情感：负向</a:t>
                </a:r>
              </a:p>
            </p:txBody>
          </p:sp>
          <p:sp>
            <p:nvSpPr>
              <p:cNvPr id="53" name="文本框 52"/>
              <p:cNvSpPr txBox="1"/>
              <p:nvPr/>
            </p:nvSpPr>
            <p:spPr>
              <a:xfrm>
                <a:off x="3795011" y="3378155"/>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无中生有</a:t>
                </a:r>
              </a:p>
            </p:txBody>
          </p:sp>
          <p:sp>
            <p:nvSpPr>
              <p:cNvPr id="54" name="文本框 53"/>
              <p:cNvSpPr txBox="1"/>
              <p:nvPr/>
            </p:nvSpPr>
            <p:spPr>
              <a:xfrm>
                <a:off x="5442399" y="277438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弦外之音</a:t>
                </a:r>
              </a:p>
            </p:txBody>
          </p:sp>
          <p:sp>
            <p:nvSpPr>
              <p:cNvPr id="55" name="文本框 54"/>
              <p:cNvSpPr txBox="1"/>
              <p:nvPr/>
            </p:nvSpPr>
            <p:spPr>
              <a:xfrm>
                <a:off x="2243900" y="3949238"/>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表示理解</a:t>
                </a:r>
              </a:p>
            </p:txBody>
          </p:sp>
          <p:sp>
            <p:nvSpPr>
              <p:cNvPr id="56" name="文本框 55"/>
              <p:cNvSpPr txBox="1"/>
              <p:nvPr/>
            </p:nvSpPr>
            <p:spPr>
              <a:xfrm>
                <a:off x="569833" y="45870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本来面貌</a:t>
                </a:r>
              </a:p>
            </p:txBody>
          </p:sp>
          <p:sp>
            <p:nvSpPr>
              <p:cNvPr id="57" name="文本框 56"/>
              <p:cNvSpPr txBox="1"/>
              <p:nvPr/>
            </p:nvSpPr>
            <p:spPr>
              <a:xfrm>
                <a:off x="5484087" y="3652947"/>
                <a:ext cx="1628440" cy="841256"/>
              </a:xfrm>
              <a:prstGeom prst="rect">
                <a:avLst/>
              </a:prstGeom>
              <a:noFill/>
            </p:spPr>
            <p:txBody>
              <a:bodyPr wrap="square" rtlCol="0">
                <a:spAutoFit/>
              </a:bodyPr>
              <a:lstStyle/>
              <a:p>
                <a:pPr marL="144145" indent="-144145">
                  <a:lnSpc>
                    <a:spcPct val="150000"/>
                  </a:lnSpc>
                  <a:spcAft>
                    <a:spcPts val="8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精神上的芬兰人</a:t>
                </a:r>
                <a:endParaRPr lang="en-US" altLang="zh-CN" sz="1400" dirty="0">
                  <a:latin typeface="微软雅黑" panose="020B0503020204020204" pitchFamily="34" charset="-122"/>
                  <a:ea typeface="微软雅黑" panose="020B0503020204020204" pitchFamily="34" charset="-122"/>
                </a:endParaRPr>
              </a:p>
              <a:p>
                <a:pPr marL="144145" indent="-144145">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不问东西</a:t>
                </a:r>
                <a:endParaRPr lang="en-US" altLang="zh-CN" sz="1400" dirty="0">
                  <a:latin typeface="微软雅黑" panose="020B0503020204020204" pitchFamily="34" charset="-122"/>
                  <a:ea typeface="微软雅黑" panose="020B0503020204020204" pitchFamily="34" charset="-122"/>
                </a:endParaRPr>
              </a:p>
            </p:txBody>
          </p:sp>
        </p:grpSp>
        <p:sp>
          <p:nvSpPr>
            <p:cNvPr id="41" name="上弧形箭头 40"/>
            <p:cNvSpPr/>
            <p:nvPr/>
          </p:nvSpPr>
          <p:spPr bwMode="auto">
            <a:xfrm rot="19858643">
              <a:off x="2814903" y="3415594"/>
              <a:ext cx="1303440" cy="408693"/>
            </a:xfrm>
            <a:prstGeom prst="curvedDownArrow">
              <a:avLst/>
            </a:prstGeom>
            <a:solidFill>
              <a:srgbClr val="FF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42" name="文本框 41"/>
            <p:cNvSpPr txBox="1"/>
            <p:nvPr/>
          </p:nvSpPr>
          <p:spPr>
            <a:xfrm>
              <a:off x="2106686" y="3339367"/>
              <a:ext cx="121058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当前阶段</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85" y="413385"/>
            <a:ext cx="7062470"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自然语言太难了（一）</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1293877" y="1434070"/>
            <a:ext cx="5343035" cy="591185"/>
          </a:xfrm>
          <a:prstGeom prst="rect">
            <a:avLst/>
          </a:prstGeom>
        </p:spPr>
        <p:txBody>
          <a:bodyPr wrap="square">
            <a:spAutoFit/>
          </a:bodyPr>
          <a:lstStyle/>
          <a:p>
            <a:pPr>
              <a:lnSpc>
                <a:spcPct val="125000"/>
              </a:lnSpc>
            </a:pPr>
            <a:r>
              <a:rPr lang="zh-CN" sz="2600" b="1" dirty="0">
                <a:solidFill>
                  <a:schemeClr val="accent2">
                    <a:lumMod val="75000"/>
                  </a:schemeClr>
                </a:solidFill>
                <a:latin typeface="微软雅黑" panose="020B0503020204020204" pitchFamily="34" charset="-122"/>
                <a:ea typeface="微软雅黑" panose="020B0503020204020204" pitchFamily="34" charset="-122"/>
              </a:rPr>
              <a:t>中文分词（</a:t>
            </a:r>
            <a:r>
              <a:rPr lang="en-US" altLang="zh-CN" sz="2600" b="1" dirty="0">
                <a:solidFill>
                  <a:schemeClr val="accent2">
                    <a:lumMod val="75000"/>
                  </a:schemeClr>
                </a:solidFill>
                <a:latin typeface="微软雅黑" panose="020B0503020204020204" pitchFamily="34" charset="-122"/>
                <a:ea typeface="微软雅黑" panose="020B0503020204020204" pitchFamily="34" charset="-122"/>
              </a:rPr>
              <a:t>segmentation</a:t>
            </a:r>
            <a:r>
              <a:rPr lang="zh-CN" sz="2600" b="1" dirty="0">
                <a:solidFill>
                  <a:schemeClr val="accent2">
                    <a:lumMod val="75000"/>
                  </a:schemeClr>
                </a:solidFill>
                <a:latin typeface="微软雅黑" panose="020B0503020204020204" pitchFamily="34" charset="-122"/>
                <a:ea typeface="微软雅黑" panose="020B0503020204020204" pitchFamily="34" charset="-122"/>
              </a:rPr>
              <a:t>）困难</a:t>
            </a: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 </a:t>
            </a:r>
          </a:p>
        </p:txBody>
      </p:sp>
      <p:sp>
        <p:nvSpPr>
          <p:cNvPr id="4" name="矩形 3"/>
          <p:cNvSpPr/>
          <p:nvPr/>
        </p:nvSpPr>
        <p:spPr>
          <a:xfrm>
            <a:off x="793750" y="2025650"/>
            <a:ext cx="10688955" cy="3416320"/>
          </a:xfrm>
          <a:prstGeom prst="rect">
            <a:avLst/>
          </a:prstGeom>
        </p:spPr>
        <p:txBody>
          <a:bodyPr wrap="square">
            <a:spAutoFit/>
          </a:bodyPr>
          <a:lstStyle/>
          <a:p>
            <a:pPr marL="457200" indent="-457200">
              <a:lnSpc>
                <a:spcPct val="150000"/>
              </a:lnSpc>
              <a:buFont typeface="Wingdings" panose="05000000000000000000" pitchFamily="2" charset="2"/>
              <a:buChar char="ü"/>
            </a:pPr>
            <a:r>
              <a:rPr lang="zh-CN" altLang="en-US" sz="2400" dirty="0">
                <a:solidFill>
                  <a:srgbClr val="00B0F0"/>
                </a:solidFill>
                <a:latin typeface="微软雅黑" panose="020B0503020204020204" pitchFamily="34" charset="-122"/>
                <a:ea typeface="微软雅黑" panose="020B0503020204020204" pitchFamily="34" charset="-122"/>
              </a:rPr>
              <a:t>一行行行行行，一行不行行行不行</a:t>
            </a:r>
          </a:p>
          <a:p>
            <a:pPr marL="457200" indent="-457200">
              <a:lnSpc>
                <a:spcPct val="150000"/>
              </a:lnSpc>
              <a:buFont typeface="Wingdings" panose="05000000000000000000" pitchFamily="2" charset="2"/>
              <a:buChar char="ü"/>
            </a:pPr>
            <a:r>
              <a:rPr lang="en-US" altLang="zh-CN" sz="2400" dirty="0">
                <a:solidFill>
                  <a:srgbClr val="00B0F0"/>
                </a:solidFill>
                <a:latin typeface="微软雅黑" panose="020B0503020204020204" pitchFamily="34" charset="-122"/>
                <a:ea typeface="微软雅黑" panose="020B0503020204020204" pitchFamily="34" charset="-122"/>
                <a:sym typeface="+mn-ea"/>
              </a:rPr>
              <a:t> </a:t>
            </a:r>
            <a:r>
              <a:rPr lang="zh-CN" altLang="en-US" sz="2400" dirty="0">
                <a:solidFill>
                  <a:srgbClr val="00B0F0"/>
                </a:solidFill>
                <a:latin typeface="微软雅黑" panose="020B0503020204020204" pitchFamily="34" charset="-122"/>
                <a:ea typeface="微软雅黑" panose="020B0503020204020204" pitchFamily="34" charset="-122"/>
                <a:sym typeface="+mn-ea"/>
              </a:rPr>
              <a:t>来到杨过曾经生活过的地方，小龙女说：</a:t>
            </a:r>
            <a:r>
              <a:rPr lang="en-US" altLang="zh-CN" sz="2400" dirty="0">
                <a:solidFill>
                  <a:srgbClr val="00B0F0"/>
                </a:solidFill>
                <a:latin typeface="微软雅黑" panose="020B0503020204020204" pitchFamily="34" charset="-122"/>
                <a:ea typeface="微软雅黑" panose="020B0503020204020204" pitchFamily="34" charset="-122"/>
                <a:sym typeface="+mn-ea"/>
              </a:rPr>
              <a:t>“</a:t>
            </a:r>
            <a:r>
              <a:rPr lang="zh-CN" altLang="en-US" sz="2400" dirty="0">
                <a:solidFill>
                  <a:srgbClr val="00B0F0"/>
                </a:solidFill>
                <a:latin typeface="微软雅黑" panose="020B0503020204020204" pitchFamily="34" charset="-122"/>
                <a:ea typeface="微软雅黑" panose="020B0503020204020204" pitchFamily="34" charset="-122"/>
                <a:sym typeface="+mn-ea"/>
              </a:rPr>
              <a:t>我也想过过过儿过过的生活</a:t>
            </a:r>
            <a:r>
              <a:rPr lang="en-US" altLang="zh-CN" sz="2400" dirty="0">
                <a:solidFill>
                  <a:srgbClr val="00B0F0"/>
                </a:solidFill>
                <a:latin typeface="微软雅黑" panose="020B0503020204020204" pitchFamily="34" charset="-122"/>
                <a:ea typeface="微软雅黑" panose="020B0503020204020204" pitchFamily="34" charset="-122"/>
                <a:sym typeface="+mn-ea"/>
              </a:rPr>
              <a:t>”</a:t>
            </a:r>
            <a:endParaRPr lang="zh-CN" altLang="en-US" sz="2400" dirty="0">
              <a:solidFill>
                <a:srgbClr val="00B0F0"/>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Wingdings" panose="05000000000000000000" pitchFamily="2" charset="2"/>
              <a:buChar char="ü"/>
            </a:pPr>
            <a:r>
              <a:rPr lang="zh-CN" altLang="en-US" sz="2400" dirty="0">
                <a:solidFill>
                  <a:srgbClr val="00B0F0"/>
                </a:solidFill>
                <a:latin typeface="微软雅黑" panose="020B0503020204020204" pitchFamily="34" charset="-122"/>
                <a:ea typeface="微软雅黑" panose="020B0503020204020204" pitchFamily="34" charset="-122"/>
              </a:rPr>
              <a:t>另一个宿舍的人说你们宿舍的地得扫了</a:t>
            </a:r>
          </a:p>
          <a:p>
            <a:pPr marL="457200" indent="-457200">
              <a:lnSpc>
                <a:spcPct val="150000"/>
              </a:lnSpc>
              <a:buFont typeface="Wingdings" panose="05000000000000000000" pitchFamily="2" charset="2"/>
              <a:buChar char="ü"/>
            </a:pPr>
            <a:r>
              <a:rPr lang="zh-CN" altLang="en-US" sz="2400" dirty="0">
                <a:solidFill>
                  <a:srgbClr val="00B0F0"/>
                </a:solidFill>
                <a:latin typeface="微软雅黑" panose="020B0503020204020204" pitchFamily="34" charset="-122"/>
                <a:ea typeface="微软雅黑" panose="020B0503020204020204" pitchFamily="34" charset="-122"/>
              </a:rPr>
              <a:t>校长说衣服上除了校徽别别别的</a:t>
            </a:r>
          </a:p>
          <a:p>
            <a:pPr marL="457200" indent="-457200">
              <a:lnSpc>
                <a:spcPct val="150000"/>
              </a:lnSpc>
              <a:buFont typeface="Wingdings" panose="05000000000000000000" pitchFamily="2" charset="2"/>
              <a:buChar char="ü"/>
            </a:pPr>
            <a:r>
              <a:rPr lang="zh-CN" altLang="en-US" sz="2400" dirty="0">
                <a:solidFill>
                  <a:srgbClr val="00B0F0"/>
                </a:solidFill>
                <a:latin typeface="微软雅黑" panose="020B0503020204020204" pitchFamily="34" charset="-122"/>
                <a:ea typeface="微软雅黑" panose="020B0503020204020204" pitchFamily="34" charset="-122"/>
              </a:rPr>
              <a:t>来到儿子等校车的地方，邓超对孙俪说：</a:t>
            </a:r>
            <a:r>
              <a:rPr lang="en-US" altLang="zh-CN" sz="2400" dirty="0">
                <a:solidFill>
                  <a:srgbClr val="00B0F0"/>
                </a:solidFill>
                <a:latin typeface="微软雅黑" panose="020B0503020204020204" pitchFamily="34" charset="-122"/>
                <a:ea typeface="微软雅黑" panose="020B0503020204020204" pitchFamily="34" charset="-122"/>
              </a:rPr>
              <a:t>“</a:t>
            </a:r>
            <a:r>
              <a:rPr lang="zh-CN" altLang="en-US" sz="2400" dirty="0">
                <a:solidFill>
                  <a:srgbClr val="00B0F0"/>
                </a:solidFill>
                <a:latin typeface="微软雅黑" panose="020B0503020204020204" pitchFamily="34" charset="-122"/>
                <a:ea typeface="微软雅黑" panose="020B0503020204020204" pitchFamily="34" charset="-122"/>
              </a:rPr>
              <a:t>我也想等等等等等过的那辆车</a:t>
            </a:r>
            <a:r>
              <a:rPr lang="en-US" altLang="zh-CN" sz="2400" dirty="0">
                <a:solidFill>
                  <a:srgbClr val="00B0F0"/>
                </a:solidFill>
                <a:latin typeface="微软雅黑" panose="020B0503020204020204" pitchFamily="34" charset="-122"/>
                <a:ea typeface="微软雅黑" panose="020B0503020204020204" pitchFamily="34" charset="-122"/>
              </a:rPr>
              <a:t>”</a:t>
            </a:r>
          </a:p>
          <a:p>
            <a:pPr marL="457200" indent="-457200">
              <a:lnSpc>
                <a:spcPct val="150000"/>
              </a:lnSpc>
              <a:buFont typeface="Wingdings" panose="05000000000000000000" pitchFamily="2" charset="2"/>
              <a:buChar char="ü"/>
            </a:pPr>
            <a:r>
              <a:rPr lang="zh-CN" altLang="en-US" sz="2400" dirty="0">
                <a:solidFill>
                  <a:srgbClr val="00B0F0"/>
                </a:solidFill>
                <a:latin typeface="微软雅黑" panose="020B0503020204020204" pitchFamily="34" charset="-122"/>
                <a:ea typeface="微软雅黑" panose="020B0503020204020204" pitchFamily="34" charset="-122"/>
              </a:rPr>
              <a:t>一位友好</a:t>
            </a:r>
            <a:r>
              <a:rPr lang="en-US" altLang="zh-CN" sz="2400" dirty="0">
                <a:solidFill>
                  <a:srgbClr val="00B0F0"/>
                </a:solidFill>
                <a:latin typeface="微软雅黑" panose="020B0503020204020204" pitchFamily="34" charset="-122"/>
                <a:ea typeface="微软雅黑" panose="020B0503020204020204" pitchFamily="34" charset="-122"/>
              </a:rPr>
              <a:t>/</a:t>
            </a:r>
            <a:r>
              <a:rPr lang="zh-CN" altLang="en-US" sz="2400" dirty="0">
                <a:solidFill>
                  <a:srgbClr val="00B0F0"/>
                </a:solidFill>
                <a:latin typeface="微软雅黑" panose="020B0503020204020204" pitchFamily="34" charset="-122"/>
                <a:ea typeface="微软雅黑" panose="020B0503020204020204" pitchFamily="34" charset="-122"/>
              </a:rPr>
              <a:t>的哥</a:t>
            </a:r>
            <a:r>
              <a:rPr lang="en-US" altLang="zh-CN" sz="2400" dirty="0">
                <a:solidFill>
                  <a:srgbClr val="00B0F0"/>
                </a:solidFill>
                <a:latin typeface="微软雅黑" panose="020B0503020204020204" pitchFamily="34" charset="-122"/>
                <a:ea typeface="微软雅黑" panose="020B0503020204020204" pitchFamily="34" charset="-122"/>
              </a:rPr>
              <a:t>/</a:t>
            </a:r>
            <a:r>
              <a:rPr lang="zh-CN" altLang="en-US" sz="2400" dirty="0">
                <a:solidFill>
                  <a:srgbClr val="00B0F0"/>
                </a:solidFill>
                <a:latin typeface="微软雅黑" panose="020B0503020204020204" pitchFamily="34" charset="-122"/>
                <a:ea typeface="微软雅黑" panose="020B0503020204020204" pitchFamily="34" charset="-122"/>
              </a:rPr>
              <a:t>谭市民</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19" y="1498775"/>
            <a:ext cx="461108" cy="4611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68375" y="4981808"/>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Python</a:t>
            </a:r>
            <a:r>
              <a:rPr lang="zh-CN" altLang="en-US" sz="2800" dirty="0">
                <a:solidFill>
                  <a:schemeClr val="tx1"/>
                </a:solidFill>
                <a:latin typeface="微软雅黑" panose="020B0503020204020204" pitchFamily="34" charset="-122"/>
                <a:ea typeface="微软雅黑" panose="020B0503020204020204" pitchFamily="34" charset="-122"/>
              </a:rPr>
              <a:t>基础知识</a:t>
            </a:r>
          </a:p>
        </p:txBody>
      </p:sp>
      <p:sp>
        <p:nvSpPr>
          <p:cNvPr id="3" name="椭圆 2"/>
          <p:cNvSpPr/>
          <p:nvPr/>
        </p:nvSpPr>
        <p:spPr>
          <a:xfrm>
            <a:off x="1719253" y="4928434"/>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10" name="圆角矩形 9"/>
          <p:cNvSpPr/>
          <p:nvPr/>
        </p:nvSpPr>
        <p:spPr>
          <a:xfrm>
            <a:off x="2068374" y="166529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深度学习平台</a:t>
            </a:r>
          </a:p>
        </p:txBody>
      </p:sp>
      <p:sp>
        <p:nvSpPr>
          <p:cNvPr id="11" name="椭圆 10"/>
          <p:cNvSpPr/>
          <p:nvPr/>
        </p:nvSpPr>
        <p:spPr>
          <a:xfrm>
            <a:off x="1719253" y="161191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2" name="圆角矩形 11"/>
          <p:cNvSpPr/>
          <p:nvPr/>
        </p:nvSpPr>
        <p:spPr>
          <a:xfrm>
            <a:off x="2068375" y="280723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深度学习基础</a:t>
            </a:r>
          </a:p>
        </p:txBody>
      </p:sp>
      <p:sp>
        <p:nvSpPr>
          <p:cNvPr id="13" name="椭圆 12"/>
          <p:cNvSpPr/>
          <p:nvPr/>
        </p:nvSpPr>
        <p:spPr>
          <a:xfrm>
            <a:off x="1719253" y="275386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4" name="圆角矩形 13"/>
          <p:cNvSpPr/>
          <p:nvPr/>
        </p:nvSpPr>
        <p:spPr>
          <a:xfrm>
            <a:off x="2068375" y="389581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自然语言处理基础</a:t>
            </a:r>
          </a:p>
        </p:txBody>
      </p:sp>
      <p:sp>
        <p:nvSpPr>
          <p:cNvPr id="15" name="椭圆 14"/>
          <p:cNvSpPr/>
          <p:nvPr/>
        </p:nvSpPr>
        <p:spPr>
          <a:xfrm>
            <a:off x="1719253" y="384243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 name="矩形 1"/>
          <p:cNvSpPr/>
          <p:nvPr/>
        </p:nvSpPr>
        <p:spPr>
          <a:xfrm>
            <a:off x="1719253" y="336030"/>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496473" y="2838150"/>
            <a:ext cx="394700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深度学习概述</a:t>
            </a:r>
            <a:endParaRPr lang="en-US" altLang="zh-CN" dirty="0"/>
          </a:p>
          <a:p>
            <a:r>
              <a:rPr lang="zh-CN" altLang="en-US" dirty="0"/>
              <a:t>深度学习入门知识</a:t>
            </a:r>
          </a:p>
        </p:txBody>
      </p:sp>
      <p:sp>
        <p:nvSpPr>
          <p:cNvPr id="21" name="文本框 20"/>
          <p:cNvSpPr txBox="1"/>
          <p:nvPr/>
        </p:nvSpPr>
        <p:spPr>
          <a:xfrm>
            <a:off x="6496473" y="3926722"/>
            <a:ext cx="3947002"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自然语言处理概述</a:t>
            </a:r>
            <a:endParaRPr lang="en-US" altLang="zh-CN" dirty="0"/>
          </a:p>
          <a:p>
            <a:r>
              <a:rPr lang="zh-CN" altLang="en-US" dirty="0"/>
              <a:t>自然语言处理入门知识</a:t>
            </a:r>
          </a:p>
        </p:txBody>
      </p:sp>
      <p:sp>
        <p:nvSpPr>
          <p:cNvPr id="22" name="文本框 21"/>
          <p:cNvSpPr txBox="1"/>
          <p:nvPr/>
        </p:nvSpPr>
        <p:spPr>
          <a:xfrm>
            <a:off x="6496479" y="5012720"/>
            <a:ext cx="3946995"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概述、基础语法</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机器学习常用库</a:t>
            </a:r>
          </a:p>
        </p:txBody>
      </p:sp>
      <p:sp>
        <p:nvSpPr>
          <p:cNvPr id="23" name="文本框 22"/>
          <p:cNvSpPr txBox="1"/>
          <p:nvPr/>
        </p:nvSpPr>
        <p:spPr>
          <a:xfrm>
            <a:off x="6496472" y="1696204"/>
            <a:ext cx="5163950" cy="707886"/>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飞桨</a:t>
            </a:r>
            <a:r>
              <a:rPr lang="en-US" altLang="zh-CN" sz="2000" dirty="0">
                <a:solidFill>
                  <a:srgbClr val="FF0000"/>
                </a:solidFill>
                <a:latin typeface="微软雅黑" panose="020B0503020204020204" pitchFamily="34" charset="-122"/>
                <a:ea typeface="微软雅黑" panose="020B0503020204020204" pitchFamily="34" charset="-122"/>
              </a:rPr>
              <a:t>PaddlePaddle</a:t>
            </a:r>
          </a:p>
          <a:p>
            <a:r>
              <a:rPr lang="en-US" altLang="zh-CN" sz="2000" dirty="0">
                <a:solidFill>
                  <a:srgbClr val="FF0000"/>
                </a:solidFill>
                <a:latin typeface="微软雅黑" panose="020B0503020204020204" pitchFamily="34" charset="-122"/>
                <a:ea typeface="微软雅黑" panose="020B0503020204020204" pitchFamily="34" charset="-122"/>
              </a:rPr>
              <a:t>AI Studio</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648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85" y="413385"/>
            <a:ext cx="7062470"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自然语言太难了（二）</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1293877" y="1434070"/>
            <a:ext cx="5343035" cy="592470"/>
          </a:xfrm>
          <a:prstGeom prst="rect">
            <a:avLst/>
          </a:prstGeom>
        </p:spPr>
        <p:txBody>
          <a:bodyPr wrap="square">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歧义</a:t>
            </a:r>
            <a:r>
              <a:rPr lang="en-US" altLang="zh-CN" sz="2600" b="1" dirty="0">
                <a:solidFill>
                  <a:schemeClr val="accent2">
                    <a:lumMod val="75000"/>
                  </a:schemeClr>
                </a:solidFill>
                <a:latin typeface="微软雅黑" panose="020B0503020204020204" pitchFamily="34" charset="-122"/>
                <a:ea typeface="微软雅黑" panose="020B0503020204020204" pitchFamily="34" charset="-122"/>
              </a:rPr>
              <a:t>(ambiguity)</a:t>
            </a: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现象 </a:t>
            </a:r>
          </a:p>
        </p:txBody>
      </p:sp>
      <p:sp>
        <p:nvSpPr>
          <p:cNvPr id="4" name="矩形 3"/>
          <p:cNvSpPr/>
          <p:nvPr/>
        </p:nvSpPr>
        <p:spPr>
          <a:xfrm>
            <a:off x="793919" y="2043315"/>
            <a:ext cx="10689244" cy="4682490"/>
          </a:xfrm>
          <a:prstGeom prst="rect">
            <a:avLst/>
          </a:prstGeom>
        </p:spPr>
        <p:txBody>
          <a:bodyPr wrap="square">
            <a:spAutoFit/>
          </a:bodyPr>
          <a:lstStyle/>
          <a:p>
            <a:pPr marL="457200" indent="-457200">
              <a:lnSpc>
                <a:spcPct val="125000"/>
              </a:lnSpc>
              <a:buFont typeface="Wingdings" panose="05000000000000000000" pitchFamily="2" charset="2"/>
              <a:buChar char="u"/>
            </a:pPr>
            <a:r>
              <a:rPr lang="en-US" altLang="zh-CN" sz="2400" dirty="0">
                <a:solidFill>
                  <a:srgbClr val="CC0099"/>
                </a:solidFill>
                <a:latin typeface="微软雅黑" panose="020B0503020204020204" pitchFamily="34" charset="-122"/>
                <a:ea typeface="微软雅黑" panose="020B0503020204020204" pitchFamily="34" charset="-122"/>
              </a:rPr>
              <a:t> </a:t>
            </a:r>
            <a:r>
              <a:rPr lang="zh-CN" altLang="en-US" sz="2400" b="1" dirty="0">
                <a:solidFill>
                  <a:srgbClr val="CC0099"/>
                </a:solidFill>
                <a:latin typeface="微软雅黑" panose="020B0503020204020204" pitchFamily="34" charset="-122"/>
                <a:ea typeface="微软雅黑" panose="020B0503020204020204" pitchFamily="34" charset="-122"/>
              </a:rPr>
              <a:t>结构歧义</a:t>
            </a:r>
            <a:endParaRPr lang="en-US" altLang="zh-CN" sz="24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en-US" altLang="zh-CN" sz="2400" dirty="0"/>
              <a:t>Who has seen </a:t>
            </a:r>
            <a:r>
              <a:rPr lang="en-US" altLang="zh-CN" sz="2400" b="1" dirty="0"/>
              <a:t>John</a:t>
            </a:r>
            <a:r>
              <a:rPr lang="en-US" altLang="zh-CN" sz="2400" dirty="0"/>
              <a:t>?</a:t>
            </a:r>
            <a:r>
              <a:rPr lang="zh-CN" altLang="en-US" sz="2400" dirty="0"/>
              <a:t>        </a:t>
            </a:r>
            <a:r>
              <a:rPr lang="en-US" altLang="zh-CN" sz="2400" dirty="0"/>
              <a:t> Who has </a:t>
            </a:r>
            <a:r>
              <a:rPr lang="en-US" altLang="zh-CN" sz="2400" b="1" dirty="0"/>
              <a:t>John</a:t>
            </a:r>
            <a:r>
              <a:rPr lang="zh-CN" altLang="en-US" sz="2400" dirty="0"/>
              <a:t> </a:t>
            </a:r>
            <a:r>
              <a:rPr lang="en-US" altLang="zh-CN" sz="2400" dirty="0"/>
              <a:t>seen?</a:t>
            </a:r>
            <a:endParaRPr lang="zh-CN" altLang="en-US" sz="2400" dirty="0"/>
          </a:p>
          <a:p>
            <a:pPr marL="800100" lvl="1" indent="-342900">
              <a:lnSpc>
                <a:spcPct val="125000"/>
              </a:lnSpc>
              <a:buClr>
                <a:schemeClr val="accent2">
                  <a:lumMod val="75000"/>
                </a:schemeClr>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今天中午</a:t>
            </a:r>
            <a:r>
              <a:rPr lang="zh-CN" altLang="en-US" sz="2400" b="1" dirty="0">
                <a:latin typeface="微软雅黑" panose="020B0503020204020204" pitchFamily="34" charset="-122"/>
                <a:ea typeface="微软雅黑" panose="020B0503020204020204" pitchFamily="34" charset="-122"/>
              </a:rPr>
              <a:t>吃馒头</a:t>
            </a:r>
            <a:r>
              <a:rPr lang="zh-CN" altLang="en-US" sz="2400" dirty="0">
                <a:latin typeface="微软雅黑" panose="020B0503020204020204" pitchFamily="34" charset="-122"/>
                <a:ea typeface="微软雅黑" panose="020B0503020204020204" pitchFamily="34" charset="-122"/>
              </a:rPr>
              <a:t>            今天中午</a:t>
            </a:r>
            <a:r>
              <a:rPr lang="zh-CN" altLang="en-US" sz="2400" b="1" dirty="0">
                <a:latin typeface="微软雅黑" panose="020B0503020204020204" pitchFamily="34" charset="-122"/>
                <a:ea typeface="微软雅黑" panose="020B0503020204020204" pitchFamily="34" charset="-122"/>
              </a:rPr>
              <a:t>吃食堂</a:t>
            </a:r>
          </a:p>
          <a:p>
            <a:pPr marL="457200" indent="-457200">
              <a:lnSpc>
                <a:spcPct val="125000"/>
              </a:lnSpc>
              <a:buFont typeface="Wingdings" panose="05000000000000000000" pitchFamily="2" charset="2"/>
              <a:buChar char="u"/>
            </a:pPr>
            <a:r>
              <a:rPr lang="en-US" altLang="zh-CN" sz="2400" dirty="0">
                <a:solidFill>
                  <a:srgbClr val="CC0099"/>
                </a:solidFill>
                <a:latin typeface="微软雅黑" panose="020B0503020204020204" pitchFamily="34" charset="-122"/>
                <a:ea typeface="微软雅黑" panose="020B0503020204020204" pitchFamily="34" charset="-122"/>
                <a:sym typeface="+mn-ea"/>
              </a:rPr>
              <a:t> </a:t>
            </a:r>
            <a:r>
              <a:rPr lang="zh-CN" altLang="en-US" sz="2400" b="1" dirty="0">
                <a:solidFill>
                  <a:srgbClr val="CC0099"/>
                </a:solidFill>
                <a:latin typeface="微软雅黑" panose="020B0503020204020204" pitchFamily="34" charset="-122"/>
                <a:ea typeface="微软雅黑" panose="020B0503020204020204" pitchFamily="34" charset="-122"/>
                <a:sym typeface="+mn-ea"/>
              </a:rPr>
              <a:t>指代歧义</a:t>
            </a:r>
            <a:endParaRPr lang="en-US" altLang="zh-CN" sz="24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sym typeface="+mn-ea"/>
              </a:rPr>
              <a:t>他快抱不起儿子了，因为他太胖了</a:t>
            </a:r>
            <a:endParaRPr lang="en-US" altLang="zh-CN" sz="2400" dirty="0">
              <a:latin typeface="微软雅黑" panose="020B0503020204020204" pitchFamily="34" charset="-122"/>
              <a:ea typeface="微软雅黑" panose="020B0503020204020204" pitchFamily="34" charset="-122"/>
            </a:endParaRPr>
          </a:p>
          <a:p>
            <a:pPr marL="457200" indent="-457200">
              <a:lnSpc>
                <a:spcPct val="125000"/>
              </a:lnSpc>
              <a:spcBef>
                <a:spcPts val="1000"/>
              </a:spcBef>
              <a:buFont typeface="Wingdings" panose="05000000000000000000" pitchFamily="2" charset="2"/>
              <a:buChar char="u"/>
            </a:pPr>
            <a:r>
              <a:rPr lang="zh-CN" altLang="en-US" sz="2400" b="1" dirty="0">
                <a:solidFill>
                  <a:srgbClr val="CC0099"/>
                </a:solidFill>
                <a:latin typeface="微软雅黑" panose="020B0503020204020204" pitchFamily="34" charset="-122"/>
                <a:ea typeface="微软雅黑" panose="020B0503020204020204" pitchFamily="34" charset="-122"/>
              </a:rPr>
              <a:t>语义歧义</a:t>
            </a:r>
            <a:endParaRPr lang="en-US" altLang="zh-CN" sz="2400" b="1" dirty="0">
              <a:solidFill>
                <a:srgbClr val="CC0099"/>
              </a:solidFill>
              <a:latin typeface="微软雅黑" panose="020B0503020204020204" pitchFamily="34" charset="-122"/>
              <a:ea typeface="微软雅黑" panose="020B0503020204020204" pitchFamily="34" charset="-122"/>
            </a:endParaRPr>
          </a:p>
          <a:p>
            <a:pPr indent="457200">
              <a:lnSpc>
                <a:spcPct val="125000"/>
              </a:lnSpc>
            </a:pPr>
            <a:r>
              <a:rPr lang="zh-CN" altLang="en-US" sz="2200" dirty="0">
                <a:latin typeface="微软雅黑" panose="020B0503020204020204" pitchFamily="34" charset="-122"/>
                <a:ea typeface="微软雅黑" panose="020B0503020204020204" pitchFamily="34" charset="-122"/>
              </a:rPr>
              <a:t>他说</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她这个人真有意思</a:t>
            </a:r>
            <a:r>
              <a:rPr lang="en-US" altLang="zh-CN" sz="2200" dirty="0">
                <a:latin typeface="微软雅黑" panose="020B0503020204020204" pitchFamily="34" charset="-122"/>
                <a:ea typeface="微软雅黑" panose="020B0503020204020204" pitchFamily="34" charset="-122"/>
              </a:rPr>
              <a:t>(funny)”</a:t>
            </a:r>
            <a:r>
              <a:rPr lang="zh-CN" altLang="en-US" sz="2200" dirty="0">
                <a:latin typeface="微软雅黑" panose="020B0503020204020204" pitchFamily="34" charset="-122"/>
                <a:ea typeface="微软雅黑" panose="020B0503020204020204" pitchFamily="34" charset="-122"/>
              </a:rPr>
              <a:t>。她说</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他这个人怪有意思的</a:t>
            </a:r>
            <a:r>
              <a:rPr lang="en-US" altLang="zh-CN" sz="2200" dirty="0">
                <a:latin typeface="微软雅黑" panose="020B0503020204020204" pitchFamily="34" charset="-122"/>
                <a:ea typeface="微软雅黑" panose="020B0503020204020204" pitchFamily="34" charset="-122"/>
              </a:rPr>
              <a:t>(funny)”</a:t>
            </a:r>
            <a:r>
              <a:rPr lang="zh-CN" altLang="en-US" sz="2200" dirty="0">
                <a:latin typeface="微软雅黑" panose="020B0503020204020204" pitchFamily="34" charset="-122"/>
                <a:ea typeface="微软雅黑" panose="020B0503020204020204" pitchFamily="34" charset="-122"/>
              </a:rPr>
              <a:t>。于是人们以为他们有了 意思</a:t>
            </a:r>
            <a:r>
              <a:rPr lang="en-US" altLang="zh-CN" sz="2200" dirty="0">
                <a:latin typeface="微软雅黑" panose="020B0503020204020204" pitchFamily="34" charset="-122"/>
                <a:ea typeface="微软雅黑" panose="020B0503020204020204" pitchFamily="34" charset="-122"/>
              </a:rPr>
              <a:t>(wish)</a:t>
            </a:r>
            <a:r>
              <a:rPr lang="zh-CN" altLang="en-US" sz="2200" dirty="0">
                <a:latin typeface="微软雅黑" panose="020B0503020204020204" pitchFamily="34" charset="-122"/>
                <a:ea typeface="微软雅黑" panose="020B0503020204020204" pitchFamily="34" charset="-122"/>
              </a:rPr>
              <a:t>，并让他向她意思意思</a:t>
            </a:r>
            <a:r>
              <a:rPr lang="en-US" altLang="zh-CN" sz="2200" dirty="0">
                <a:latin typeface="微软雅黑" panose="020B0503020204020204" pitchFamily="34" charset="-122"/>
                <a:ea typeface="微软雅黑" panose="020B0503020204020204" pitchFamily="34" charset="-122"/>
              </a:rPr>
              <a:t>(express)</a:t>
            </a:r>
            <a:r>
              <a:rPr lang="zh-CN" altLang="en-US" sz="2200" dirty="0">
                <a:latin typeface="微软雅黑" panose="020B0503020204020204" pitchFamily="34" charset="-122"/>
                <a:ea typeface="微软雅黑" panose="020B0503020204020204" pitchFamily="34" charset="-122"/>
              </a:rPr>
              <a:t>。他火了</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我根本没有那个意思</a:t>
            </a:r>
            <a:r>
              <a:rPr lang="en-US" altLang="zh-CN" sz="2200" dirty="0">
                <a:latin typeface="微软雅黑" panose="020B0503020204020204" pitchFamily="34" charset="-122"/>
                <a:ea typeface="微软雅黑" panose="020B0503020204020204" pitchFamily="34" charset="-122"/>
              </a:rPr>
              <a:t>(thought)”!</a:t>
            </a:r>
            <a:r>
              <a:rPr lang="zh-CN" altLang="en-US" sz="2200" dirty="0">
                <a:latin typeface="微软雅黑" panose="020B0503020204020204" pitchFamily="34" charset="-122"/>
                <a:ea typeface="微软雅黑" panose="020B0503020204020204" pitchFamily="34" charset="-122"/>
              </a:rPr>
              <a:t> 她也生气 了</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你们这么说是什么意思</a:t>
            </a:r>
            <a:r>
              <a:rPr lang="en-US" altLang="zh-CN" sz="2200" dirty="0">
                <a:latin typeface="微软雅黑" panose="020B0503020204020204" pitchFamily="34" charset="-122"/>
                <a:ea typeface="微软雅黑" panose="020B0503020204020204" pitchFamily="34" charset="-122"/>
              </a:rPr>
              <a:t>(intention)”?</a:t>
            </a:r>
            <a:r>
              <a:rPr lang="zh-CN" altLang="en-US" sz="2200" dirty="0">
                <a:latin typeface="微软雅黑" panose="020B0503020204020204" pitchFamily="34" charset="-122"/>
                <a:ea typeface="微软雅黑" panose="020B0503020204020204" pitchFamily="34" charset="-122"/>
              </a:rPr>
              <a:t> 事后有人说</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真有意思</a:t>
            </a:r>
            <a:r>
              <a:rPr lang="en-US" altLang="zh-CN" sz="2200" dirty="0">
                <a:latin typeface="微软雅黑" panose="020B0503020204020204" pitchFamily="34" charset="-122"/>
                <a:ea typeface="微软雅黑" panose="020B0503020204020204" pitchFamily="34" charset="-122"/>
              </a:rPr>
              <a:t>(funny)”</a:t>
            </a:r>
            <a:r>
              <a:rPr lang="zh-CN" altLang="en-US" sz="2200" dirty="0">
                <a:latin typeface="微软雅黑" panose="020B0503020204020204" pitchFamily="34" charset="-122"/>
                <a:ea typeface="微软雅黑" panose="020B0503020204020204" pitchFamily="34" charset="-122"/>
              </a:rPr>
              <a:t>。也有人说</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真没意思 </a:t>
            </a:r>
            <a:r>
              <a:rPr lang="en-US" altLang="zh-CN" sz="2200" dirty="0">
                <a:latin typeface="微软雅黑" panose="020B0503020204020204" pitchFamily="34" charset="-122"/>
                <a:ea typeface="微软雅黑" panose="020B0503020204020204" pitchFamily="34" charset="-122"/>
              </a:rPr>
              <a:t>(nonsense)”</a:t>
            </a:r>
            <a:r>
              <a:rPr lang="zh-CN" altLang="en-US" sz="2200" dirty="0">
                <a:latin typeface="微软雅黑" panose="020B0503020204020204" pitchFamily="34" charset="-122"/>
                <a:ea typeface="微软雅黑" panose="020B0503020204020204" pitchFamily="34" charset="-122"/>
              </a:rPr>
              <a:t>。 </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30083" y="1370275"/>
            <a:ext cx="5343035" cy="630942"/>
          </a:xfrm>
          <a:prstGeom prst="rect">
            <a:avLst/>
          </a:prstGeom>
        </p:spPr>
        <p:txBody>
          <a:bodyPr wrap="square">
            <a:spAutoFit/>
          </a:bodyPr>
          <a:lstStyle/>
          <a:p>
            <a:pPr>
              <a:lnSpc>
                <a:spcPct val="125000"/>
              </a:lnSpc>
            </a:pP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未知语言现象 </a:t>
            </a:r>
          </a:p>
        </p:txBody>
      </p:sp>
      <p:sp>
        <p:nvSpPr>
          <p:cNvPr id="4" name="矩形 3"/>
          <p:cNvSpPr/>
          <p:nvPr/>
        </p:nvSpPr>
        <p:spPr>
          <a:xfrm>
            <a:off x="996168" y="1988068"/>
            <a:ext cx="10657118" cy="4080604"/>
          </a:xfrm>
          <a:prstGeom prst="rect">
            <a:avLst/>
          </a:prstGeom>
        </p:spPr>
        <p:txBody>
          <a:bodyPr wrap="square">
            <a:spAutoFit/>
          </a:bodyPr>
          <a:lstStyle/>
          <a:p>
            <a:pPr marL="457200" indent="-457200">
              <a:lnSpc>
                <a:spcPct val="125000"/>
              </a:lnSpc>
              <a:buFont typeface="Wingdings" panose="05000000000000000000" pitchFamily="2" charset="2"/>
              <a:buChar char="u"/>
            </a:pPr>
            <a:r>
              <a:rPr lang="en-US" altLang="zh-CN" sz="2600" dirty="0">
                <a:solidFill>
                  <a:srgbClr val="CC0099"/>
                </a:solidFill>
                <a:latin typeface="微软雅黑" panose="020B0503020204020204" pitchFamily="34" charset="-122"/>
                <a:ea typeface="微软雅黑" panose="020B0503020204020204" pitchFamily="34" charset="-122"/>
              </a:rPr>
              <a:t> </a:t>
            </a:r>
            <a:r>
              <a:rPr lang="zh-CN" altLang="en-US" sz="2600" dirty="0">
                <a:solidFill>
                  <a:srgbClr val="CC0099"/>
                </a:solidFill>
                <a:latin typeface="微软雅黑" panose="020B0503020204020204" pitchFamily="34" charset="-122"/>
                <a:ea typeface="微软雅黑" panose="020B0503020204020204" pitchFamily="34" charset="-122"/>
              </a:rPr>
              <a:t>新词</a:t>
            </a:r>
            <a:endParaRPr lang="en-US" altLang="zh-CN" sz="2600"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不明觉厉     累觉不爱      十动然拒</a:t>
            </a:r>
            <a:endParaRPr lang="zh-CN" altLang="en-US" sz="2400" dirty="0"/>
          </a:p>
          <a:p>
            <a:pPr marL="457200" indent="-457200">
              <a:lnSpc>
                <a:spcPct val="125000"/>
              </a:lnSpc>
              <a:spcBef>
                <a:spcPts val="1000"/>
              </a:spcBef>
              <a:buFont typeface="Wingdings" panose="05000000000000000000" pitchFamily="2" charset="2"/>
              <a:buChar char="u"/>
            </a:pPr>
            <a:r>
              <a:rPr lang="zh-CN" altLang="en-US" sz="2600" dirty="0">
                <a:solidFill>
                  <a:srgbClr val="CC0099"/>
                </a:solidFill>
                <a:latin typeface="微软雅黑" panose="020B0503020204020204" pitchFamily="34" charset="-122"/>
                <a:ea typeface="微软雅黑" panose="020B0503020204020204" pitchFamily="34" charset="-122"/>
              </a:rPr>
              <a:t>旧词新义</a:t>
            </a:r>
          </a:p>
          <a:p>
            <a:pPr marL="800100" lvl="2" indent="-342900">
              <a:lnSpc>
                <a:spcPct val="125000"/>
              </a:lnSpc>
              <a:spcBef>
                <a:spcPts val="1000"/>
              </a:spcBef>
              <a:buClr>
                <a:schemeClr val="accent2"/>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母鸡      白骨精      潜水</a:t>
            </a:r>
            <a:endParaRPr lang="en-US" altLang="zh-CN" sz="2400" dirty="0">
              <a:latin typeface="微软雅黑" panose="020B0503020204020204" pitchFamily="34" charset="-122"/>
              <a:ea typeface="微软雅黑" panose="020B0503020204020204" pitchFamily="34" charset="-122"/>
            </a:endParaRPr>
          </a:p>
          <a:p>
            <a:pPr marL="457200" indent="-457200">
              <a:lnSpc>
                <a:spcPct val="125000"/>
              </a:lnSpc>
              <a:spcBef>
                <a:spcPts val="1000"/>
              </a:spcBef>
              <a:buFont typeface="Wingdings" panose="05000000000000000000" pitchFamily="2" charset="2"/>
              <a:buChar char="u"/>
            </a:pPr>
            <a:r>
              <a:rPr lang="zh-CN" altLang="en-US" sz="2600" dirty="0">
                <a:solidFill>
                  <a:srgbClr val="CC0099"/>
                </a:solidFill>
                <a:latin typeface="微软雅黑" panose="020B0503020204020204" pitchFamily="34" charset="-122"/>
                <a:ea typeface="微软雅黑" panose="020B0503020204020204" pitchFamily="34" charset="-122"/>
              </a:rPr>
              <a:t>新用法新结构</a:t>
            </a:r>
          </a:p>
          <a:p>
            <a:pPr marL="800100" lvl="2" indent="-342900">
              <a:lnSpc>
                <a:spcPct val="125000"/>
              </a:lnSpc>
              <a:spcBef>
                <a:spcPts val="1000"/>
              </a:spcBef>
              <a:buClr>
                <a:schemeClr val="accent2"/>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在口语中或部分网络语言中，不断出现一 些“非规范的”新的语句结构</a:t>
            </a:r>
          </a:p>
          <a:p>
            <a:pPr marL="457200" lvl="2">
              <a:lnSpc>
                <a:spcPct val="125000"/>
              </a:lnSpc>
              <a:spcBef>
                <a:spcPts val="1000"/>
              </a:spcBef>
              <a:buClr>
                <a:schemeClr val="accent2"/>
              </a:buClr>
            </a:pPr>
            <a:r>
              <a:rPr lang="zh-CN" altLang="en-US" sz="2400" dirty="0"/>
              <a:t>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位出道      </a:t>
            </a:r>
            <a:r>
              <a:rPr lang="en-US" altLang="zh-CN" sz="2400" dirty="0">
                <a:latin typeface="微软雅黑" panose="020B0503020204020204" pitchFamily="34" charset="-122"/>
                <a:ea typeface="微软雅黑" panose="020B0503020204020204" pitchFamily="34" charset="-122"/>
              </a:rPr>
              <a:t>ORZ</a:t>
            </a:r>
            <a:r>
              <a:rPr lang="zh-CN" altLang="en-US" sz="2400" dirty="0">
                <a:latin typeface="微软雅黑" panose="020B0503020204020204" pitchFamily="34" charset="-122"/>
                <a:ea typeface="微软雅黑" panose="020B0503020204020204" pitchFamily="34" charset="-122"/>
              </a:rPr>
              <a:t>      热</a:t>
            </a:r>
            <a:r>
              <a:rPr lang="en-US" altLang="zh-CN" sz="2400" dirty="0" err="1">
                <a:latin typeface="微软雅黑" panose="020B0503020204020204" pitchFamily="34" charset="-122"/>
                <a:ea typeface="微软雅黑" panose="020B0503020204020204" pitchFamily="34" charset="-122"/>
              </a:rPr>
              <a:t>skr</a:t>
            </a:r>
            <a:r>
              <a:rPr lang="zh-CN" altLang="en-US" sz="2400" dirty="0">
                <a:latin typeface="微软雅黑" panose="020B0503020204020204" pitchFamily="34" charset="-122"/>
                <a:ea typeface="微软雅黑" panose="020B0503020204020204" pitchFamily="34" charset="-122"/>
              </a:rPr>
              <a:t>人了</a:t>
            </a:r>
            <a:endParaRPr lang="en-US" altLang="zh-CN" sz="2400"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390" y="1491790"/>
            <a:ext cx="461108" cy="461108"/>
          </a:xfrm>
          <a:prstGeom prst="rect">
            <a:avLst/>
          </a:prstGeom>
        </p:spPr>
      </p:pic>
      <p:sp>
        <p:nvSpPr>
          <p:cNvPr id="2" name="矩形 1"/>
          <p:cNvSpPr/>
          <p:nvPr/>
        </p:nvSpPr>
        <p:spPr>
          <a:xfrm>
            <a:off x="1518285" y="413385"/>
            <a:ext cx="7062470"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自然语言太难了（三）</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5343035" cy="630942"/>
          </a:xfrm>
          <a:prstGeom prst="rect">
            <a:avLst/>
          </a:prstGeom>
        </p:spPr>
        <p:txBody>
          <a:bodyPr wrap="square">
            <a:spAutoFit/>
          </a:bodyPr>
          <a:lstStyle/>
          <a:p>
            <a:pPr>
              <a:lnSpc>
                <a:spcPct val="125000"/>
              </a:lnSpc>
            </a:pP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不同语系的差异</a:t>
            </a:r>
          </a:p>
        </p:txBody>
      </p:sp>
      <p:sp>
        <p:nvSpPr>
          <p:cNvPr id="4" name="矩形 3"/>
          <p:cNvSpPr/>
          <p:nvPr/>
        </p:nvSpPr>
        <p:spPr>
          <a:xfrm>
            <a:off x="1191232" y="2002735"/>
            <a:ext cx="10270666" cy="3950970"/>
          </a:xfrm>
          <a:prstGeom prst="rect">
            <a:avLst/>
          </a:prstGeom>
        </p:spPr>
        <p:txBody>
          <a:bodyPr wrap="square">
            <a:spAutoFit/>
          </a:bodyPr>
          <a:lstStyle/>
          <a:p>
            <a:pPr marL="457200" indent="-457200">
              <a:lnSpc>
                <a:spcPct val="125000"/>
              </a:lnSpc>
              <a:buFont typeface="Wingdings" panose="05000000000000000000" pitchFamily="2" charset="2"/>
              <a:buChar char="u"/>
            </a:pPr>
            <a:r>
              <a:rPr lang="zh-CN" altLang="en-US" sz="2600" dirty="0">
                <a:solidFill>
                  <a:srgbClr val="CC0099"/>
                </a:solidFill>
                <a:latin typeface="微软雅黑" panose="020B0503020204020204" pitchFamily="34" charset="-122"/>
                <a:ea typeface="微软雅黑" panose="020B0503020204020204" pitchFamily="34" charset="-122"/>
              </a:rPr>
              <a:t>屈折语</a:t>
            </a:r>
            <a:endParaRPr lang="en-US" altLang="zh-CN" sz="2600"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用词的形态变化表示语法关系，如英语、法语等</a:t>
            </a:r>
            <a:endParaRPr lang="zh-CN" altLang="en-US" sz="2400" dirty="0"/>
          </a:p>
          <a:p>
            <a:pPr marL="457200" indent="-457200">
              <a:lnSpc>
                <a:spcPct val="125000"/>
              </a:lnSpc>
              <a:spcBef>
                <a:spcPts val="1000"/>
              </a:spcBef>
              <a:buFont typeface="Wingdings" panose="05000000000000000000" pitchFamily="2" charset="2"/>
              <a:buChar char="u"/>
            </a:pPr>
            <a:r>
              <a:rPr lang="zh-CN" altLang="en-US" sz="2600" dirty="0">
                <a:solidFill>
                  <a:srgbClr val="CC0099"/>
                </a:solidFill>
                <a:latin typeface="微软雅黑" panose="020B0503020204020204" pitchFamily="34" charset="-122"/>
                <a:ea typeface="微软雅黑" panose="020B0503020204020204" pitchFamily="34" charset="-122"/>
              </a:rPr>
              <a:t>黏着语</a:t>
            </a:r>
          </a:p>
          <a:p>
            <a:pPr marL="800100" lvl="2" indent="-342900">
              <a:lnSpc>
                <a:spcPct val="125000"/>
              </a:lnSpc>
              <a:spcBef>
                <a:spcPts val="1000"/>
              </a:spcBef>
              <a:buClr>
                <a:schemeClr val="accent2"/>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词内有专门表示语法意义的附加成分，词根或词干与附加成分的结 合不紧密，如日语、韩语、土耳其语等</a:t>
            </a:r>
            <a:endParaRPr lang="en-US" altLang="zh-CN" sz="2400" dirty="0">
              <a:latin typeface="微软雅黑" panose="020B0503020204020204" pitchFamily="34" charset="-122"/>
              <a:ea typeface="微软雅黑" panose="020B0503020204020204" pitchFamily="34" charset="-122"/>
            </a:endParaRPr>
          </a:p>
          <a:p>
            <a:pPr marL="457200" indent="-457200">
              <a:lnSpc>
                <a:spcPct val="125000"/>
              </a:lnSpc>
              <a:spcBef>
                <a:spcPts val="1000"/>
              </a:spcBef>
              <a:buFont typeface="Wingdings" panose="05000000000000000000" pitchFamily="2" charset="2"/>
              <a:buChar char="u"/>
            </a:pPr>
            <a:r>
              <a:rPr lang="zh-CN" altLang="en-US" sz="2600" dirty="0">
                <a:solidFill>
                  <a:srgbClr val="CC0099"/>
                </a:solidFill>
                <a:latin typeface="微软雅黑" panose="020B0503020204020204" pitchFamily="34" charset="-122"/>
                <a:ea typeface="微软雅黑" panose="020B0503020204020204" pitchFamily="34" charset="-122"/>
              </a:rPr>
              <a:t>孤立语</a:t>
            </a:r>
          </a:p>
          <a:p>
            <a:pPr marL="800100" lvl="2" indent="-342900">
              <a:lnSpc>
                <a:spcPct val="125000"/>
              </a:lnSpc>
              <a:spcBef>
                <a:spcPts val="1000"/>
              </a:spcBef>
              <a:buClr>
                <a:schemeClr val="accent2"/>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形态变化少，语法关系靠词序和虚词表示，如汉语</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2" name="矩形 1"/>
          <p:cNvSpPr/>
          <p:nvPr/>
        </p:nvSpPr>
        <p:spPr>
          <a:xfrm>
            <a:off x="1518285" y="413385"/>
            <a:ext cx="7062470"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自然语言太难了（四）</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自然语言处理基础</a:t>
            </a:r>
          </a:p>
        </p:txBody>
      </p:sp>
      <p:sp>
        <p:nvSpPr>
          <p:cNvPr id="17" name="圆角矩形 16"/>
          <p:cNvSpPr/>
          <p:nvPr/>
        </p:nvSpPr>
        <p:spPr>
          <a:xfrm>
            <a:off x="3646001" y="235002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自然语言处理概述</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646000" y="3533073"/>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自然语言处理入门知识</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8394" y="1410001"/>
            <a:ext cx="9389296" cy="646331"/>
          </a:xfrm>
          <a:prstGeom prst="rect">
            <a:avLst/>
          </a:prstGeom>
        </p:spPr>
        <p:txBody>
          <a:bodyPr wrap="square">
            <a:spAutoFit/>
          </a:bodyPr>
          <a:lstStyle/>
          <a:p>
            <a:pPr>
              <a:lnSpc>
                <a:spcPct val="150000"/>
              </a:lnSpc>
            </a:pPr>
            <a:r>
              <a:rPr kumimoji="1" lang="zh-CN" altLang="en-US" sz="2400" b="1" dirty="0">
                <a:solidFill>
                  <a:srgbClr val="0033CC"/>
                </a:solidFill>
                <a:latin typeface="微软雅黑" panose="020B0503020204020204" pitchFamily="34" charset="-122"/>
                <a:ea typeface="微软雅黑" panose="020B0503020204020204" pitchFamily="34" charset="-122"/>
              </a:rPr>
              <a:t>词法</a:t>
            </a:r>
            <a:r>
              <a:rPr kumimoji="1" lang="en-US" altLang="zh-CN" sz="2400" b="1" dirty="0">
                <a:solidFill>
                  <a:srgbClr val="0033CC"/>
                </a:solidFill>
                <a:latin typeface="微软雅黑" panose="020B0503020204020204" pitchFamily="34" charset="-122"/>
                <a:ea typeface="微软雅黑" panose="020B0503020204020204" pitchFamily="34" charset="-122"/>
              </a:rPr>
              <a:t>(Lexical)</a:t>
            </a:r>
            <a:r>
              <a:rPr kumimoji="1" lang="zh-CN" altLang="en-US" sz="2400" b="1" dirty="0">
                <a:solidFill>
                  <a:srgbClr val="0033CC"/>
                </a:solidFill>
                <a:latin typeface="微软雅黑" panose="020B0503020204020204" pitchFamily="34" charset="-122"/>
                <a:ea typeface="微软雅黑" panose="020B0503020204020204" pitchFamily="34" charset="-122"/>
              </a:rPr>
              <a:t>学</a:t>
            </a:r>
            <a:r>
              <a:rPr kumimoji="1" lang="zh-CN" alt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研究词的</a:t>
            </a:r>
            <a:r>
              <a:rPr lang="zh-CN" altLang="en-US" sz="2400" b="1" dirty="0">
                <a:latin typeface="微软雅黑" panose="020B0503020204020204" pitchFamily="34" charset="-122"/>
                <a:ea typeface="微软雅黑" panose="020B0503020204020204" pitchFamily="34" charset="-122"/>
              </a:rPr>
              <a:t>词素</a:t>
            </a:r>
            <a:r>
              <a:rPr lang="en-US" altLang="zh-CN" sz="2400" b="1" dirty="0">
                <a:latin typeface="微软雅黑" panose="020B0503020204020204" pitchFamily="34" charset="-122"/>
                <a:ea typeface="微软雅黑" panose="020B0503020204020204" pitchFamily="34" charset="-122"/>
              </a:rPr>
              <a:t>(morphemes)</a:t>
            </a:r>
            <a:r>
              <a:rPr lang="zh-CN" altLang="en-US" sz="2400" b="1" dirty="0">
                <a:latin typeface="微软雅黑" panose="020B0503020204020204" pitchFamily="34" charset="-122"/>
                <a:ea typeface="微软雅黑" panose="020B0503020204020204" pitchFamily="34" charset="-122"/>
              </a:rPr>
              <a:t>构成、词性</a:t>
            </a:r>
            <a:r>
              <a:rPr lang="zh-CN" altLang="en-US" sz="2400" dirty="0">
                <a:latin typeface="微软雅黑" panose="020B0503020204020204" pitchFamily="34" charset="-122"/>
                <a:ea typeface="微软雅黑" panose="020B0503020204020204" pitchFamily="34" charset="-122"/>
              </a:rPr>
              <a:t>等</a:t>
            </a:r>
          </a:p>
        </p:txBody>
      </p:sp>
      <p:sp>
        <p:nvSpPr>
          <p:cNvPr id="8" name="矩形 7"/>
          <p:cNvSpPr/>
          <p:nvPr/>
        </p:nvSpPr>
        <p:spPr>
          <a:xfrm>
            <a:off x="961057" y="2084468"/>
            <a:ext cx="5617028" cy="553998"/>
          </a:xfrm>
          <a:prstGeom prst="rect">
            <a:avLst/>
          </a:prstGeom>
        </p:spPr>
        <p:txBody>
          <a:bodyPr wrap="square">
            <a:spAutoFit/>
          </a:bodyPr>
          <a:lstStyle/>
          <a:p>
            <a:pPr marL="342900" indent="-342900">
              <a:lnSpc>
                <a:spcPct val="125000"/>
              </a:lnSpc>
              <a:buFont typeface="Wingdings" panose="05000000000000000000" pitchFamily="2" charset="2"/>
              <a:buChar char="l"/>
            </a:pPr>
            <a:r>
              <a:rPr lang="zh-CN" altLang="en-US" sz="2400" b="1" dirty="0">
                <a:latin typeface="Times New Roman" panose="02020603050405020304" charset="0"/>
                <a:ea typeface="微软雅黑" panose="020B0503020204020204" pitchFamily="34" charset="-122"/>
                <a:cs typeface="Times New Roman" panose="02020603050405020304" charset="0"/>
              </a:rPr>
              <a:t>形态</a:t>
            </a:r>
            <a:r>
              <a:rPr lang="en-US" altLang="zh-CN" sz="2400" b="1" dirty="0">
                <a:latin typeface="Times New Roman" panose="02020603050405020304" charset="0"/>
                <a:ea typeface="微软雅黑" panose="020B0503020204020204" pitchFamily="34" charset="-122"/>
                <a:cs typeface="Times New Roman" panose="02020603050405020304" charset="0"/>
              </a:rPr>
              <a:t>(morphological) </a:t>
            </a:r>
            <a:r>
              <a:rPr lang="zh-CN" altLang="en-US" sz="2400" b="1" dirty="0">
                <a:latin typeface="Times New Roman" panose="02020603050405020304" charset="0"/>
                <a:ea typeface="微软雅黑" panose="020B0503020204020204" pitchFamily="34" charset="-122"/>
                <a:cs typeface="Times New Roman" panose="02020603050405020304" charset="0"/>
              </a:rPr>
              <a:t>分析</a:t>
            </a:r>
            <a:endParaRPr lang="zh-CN" altLang="en-US" sz="2400" dirty="0">
              <a:latin typeface="Times New Roman" panose="02020603050405020304" charset="0"/>
              <a:ea typeface="微软雅黑" panose="020B0503020204020204" pitchFamily="34" charset="-122"/>
              <a:cs typeface="Times New Roman" panose="02020603050405020304" charset="0"/>
            </a:endParaRPr>
          </a:p>
        </p:txBody>
      </p:sp>
      <p:sp>
        <p:nvSpPr>
          <p:cNvPr id="10" name="矩形 9"/>
          <p:cNvSpPr/>
          <p:nvPr/>
        </p:nvSpPr>
        <p:spPr>
          <a:xfrm>
            <a:off x="1557271" y="400051"/>
            <a:ext cx="2212300"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研究内容</a:t>
            </a:r>
            <a:endParaRPr lang="zh-CN" altLang="en-US" sz="3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087123" y="2730799"/>
            <a:ext cx="5036866" cy="495816"/>
          </a:xfrm>
          <a:prstGeom prst="rect">
            <a:avLst/>
          </a:prstGeom>
        </p:spPr>
      </p:pic>
      <p:pic>
        <p:nvPicPr>
          <p:cNvPr id="6" name="图片 5"/>
          <p:cNvPicPr>
            <a:picLocks noChangeAspect="1"/>
          </p:cNvPicPr>
          <p:nvPr/>
        </p:nvPicPr>
        <p:blipFill>
          <a:blip r:embed="rId3"/>
          <a:stretch>
            <a:fillRect/>
          </a:stretch>
        </p:blipFill>
        <p:spPr>
          <a:xfrm>
            <a:off x="1140054" y="3335087"/>
            <a:ext cx="4374502" cy="394300"/>
          </a:xfrm>
          <a:prstGeom prst="rect">
            <a:avLst/>
          </a:prstGeom>
        </p:spPr>
      </p:pic>
      <p:pic>
        <p:nvPicPr>
          <p:cNvPr id="7" name="图片 6"/>
          <p:cNvPicPr>
            <a:picLocks noChangeAspect="1"/>
          </p:cNvPicPr>
          <p:nvPr/>
        </p:nvPicPr>
        <p:blipFill>
          <a:blip r:embed="rId4"/>
          <a:stretch>
            <a:fillRect/>
          </a:stretch>
        </p:blipFill>
        <p:spPr>
          <a:xfrm>
            <a:off x="1557270" y="3847947"/>
            <a:ext cx="3294129" cy="891860"/>
          </a:xfrm>
          <a:prstGeom prst="rect">
            <a:avLst/>
          </a:prstGeom>
        </p:spPr>
      </p:pic>
      <p:sp>
        <p:nvSpPr>
          <p:cNvPr id="9" name="矩形 8"/>
          <p:cNvSpPr/>
          <p:nvPr/>
        </p:nvSpPr>
        <p:spPr>
          <a:xfrm>
            <a:off x="6290423" y="2104787"/>
            <a:ext cx="6096000" cy="553998"/>
          </a:xfrm>
          <a:prstGeom prst="rect">
            <a:avLst/>
          </a:prstGeom>
        </p:spPr>
        <p:txBody>
          <a:bodyPr>
            <a:spAutoFit/>
          </a:bodyPr>
          <a:lstStyle/>
          <a:p>
            <a:pPr marL="342900" indent="-342900">
              <a:lnSpc>
                <a:spcPct val="125000"/>
              </a:lnSpc>
              <a:buFont typeface="Wingdings" panose="05000000000000000000" pitchFamily="2" charset="2"/>
              <a:buChar char="l"/>
            </a:pPr>
            <a:r>
              <a:rPr lang="zh-CN" altLang="en-US" sz="2400" b="1" dirty="0">
                <a:latin typeface="Times New Roman" panose="02020603050405020304" charset="0"/>
                <a:ea typeface="微软雅黑" panose="020B0503020204020204" pitchFamily="34" charset="-122"/>
                <a:cs typeface="Times New Roman" panose="02020603050405020304" charset="0"/>
              </a:rPr>
              <a:t>中文分词</a:t>
            </a:r>
            <a:r>
              <a:rPr lang="en-US" altLang="zh-CN" sz="2400" b="1" dirty="0">
                <a:latin typeface="Times New Roman" panose="02020603050405020304" charset="0"/>
                <a:ea typeface="微软雅黑" panose="020B0503020204020204" pitchFamily="34" charset="-122"/>
                <a:cs typeface="Times New Roman" panose="02020603050405020304" charset="0"/>
              </a:rPr>
              <a:t>(segmentation)</a:t>
            </a:r>
            <a:endParaRPr lang="zh-CN" altLang="en-US" sz="2400" dirty="0">
              <a:latin typeface="Times New Roman" panose="02020603050405020304" charset="0"/>
              <a:ea typeface="微软雅黑" panose="020B0503020204020204" pitchFamily="34" charset="-122"/>
              <a:cs typeface="Times New Roman" panose="02020603050405020304" charset="0"/>
            </a:endParaRPr>
          </a:p>
        </p:txBody>
      </p:sp>
      <p:sp>
        <p:nvSpPr>
          <p:cNvPr id="11" name="矩形 10"/>
          <p:cNvSpPr/>
          <p:nvPr/>
        </p:nvSpPr>
        <p:spPr>
          <a:xfrm>
            <a:off x="6290423" y="4730624"/>
            <a:ext cx="4686880" cy="1477328"/>
          </a:xfrm>
          <a:prstGeom prst="rect">
            <a:avLst/>
          </a:prstGeom>
        </p:spPr>
        <p:txBody>
          <a:bodyPr wrap="square">
            <a:spAutoFit/>
          </a:bodyPr>
          <a:lstStyle/>
          <a:p>
            <a:pPr marL="342900" indent="-342900">
              <a:lnSpc>
                <a:spcPct val="125000"/>
              </a:lnSpc>
              <a:buFont typeface="Wingdings" panose="05000000000000000000" pitchFamily="2" charset="2"/>
              <a:buChar char="l"/>
            </a:pPr>
            <a:r>
              <a:rPr lang="zh-CN" altLang="en-US" sz="2400" b="1" dirty="0">
                <a:latin typeface="Times New Roman" panose="02020603050405020304" charset="0"/>
                <a:ea typeface="微软雅黑" panose="020B0503020204020204" pitchFamily="34" charset="-122"/>
                <a:cs typeface="Times New Roman" panose="02020603050405020304" charset="0"/>
              </a:rPr>
              <a:t>词性标注</a:t>
            </a:r>
            <a:r>
              <a:rPr lang="en-US" altLang="zh-CN" sz="2400" b="1" dirty="0">
                <a:latin typeface="Times New Roman" panose="02020603050405020304" charset="0"/>
                <a:ea typeface="微软雅黑" panose="020B0503020204020204" pitchFamily="34" charset="-122"/>
                <a:cs typeface="Times New Roman" panose="02020603050405020304" charset="0"/>
              </a:rPr>
              <a:t>(POS tagging)</a:t>
            </a:r>
            <a:endParaRPr lang="zh-CN" altLang="en-US" sz="2400" dirty="0">
              <a:latin typeface="Times New Roman" panose="02020603050405020304" charset="0"/>
              <a:ea typeface="微软雅黑" panose="020B0503020204020204" pitchFamily="34" charset="-122"/>
              <a:cs typeface="Times New Roman" panose="02020603050405020304" charset="0"/>
            </a:endParaRPr>
          </a:p>
          <a:p>
            <a:pPr>
              <a:lnSpc>
                <a:spcPct val="125000"/>
              </a:lnSpc>
            </a:pPr>
            <a:r>
              <a:rPr lang="zh-CN" altLang="en-US" sz="2400" dirty="0">
                <a:latin typeface="Times New Roman" panose="02020603050405020304" charset="0"/>
                <a:ea typeface="微软雅黑" panose="020B0503020204020204" pitchFamily="34" charset="-122"/>
                <a:cs typeface="Times New Roman" panose="02020603050405020304" charset="0"/>
              </a:rPr>
              <a:t>    </a:t>
            </a:r>
            <a:r>
              <a:rPr lang="zh-CN" altLang="en-US" sz="2200" b="1" dirty="0">
                <a:latin typeface="Kaiti SC" charset="-122"/>
                <a:ea typeface="Kaiti SC" charset="-122"/>
                <a:cs typeface="Kaiti SC" charset="-122"/>
              </a:rPr>
              <a:t>哥白尼</a:t>
            </a:r>
            <a:r>
              <a:rPr lang="zh-CN" altLang="en-US" sz="2200" b="1" dirty="0">
                <a:solidFill>
                  <a:srgbClr val="FF0000"/>
                </a:solidFill>
                <a:latin typeface="Kaiti SC" charset="-122"/>
                <a:ea typeface="Kaiti SC" charset="-122"/>
                <a:cs typeface="Kaiti SC" charset="-122"/>
              </a:rPr>
              <a:t>说</a:t>
            </a:r>
            <a:endParaRPr lang="zh-CN" altLang="en-US" sz="2200" b="1" dirty="0">
              <a:latin typeface="Kaiti SC" charset="-122"/>
              <a:ea typeface="Kaiti SC" charset="-122"/>
              <a:cs typeface="Kaiti SC" charset="-122"/>
            </a:endParaRPr>
          </a:p>
          <a:p>
            <a:pPr>
              <a:lnSpc>
                <a:spcPct val="125000"/>
              </a:lnSpc>
            </a:pPr>
            <a:r>
              <a:rPr lang="zh-CN" altLang="en-US" sz="2200" b="1" dirty="0">
                <a:latin typeface="Kaiti SC" charset="-122"/>
                <a:ea typeface="Kaiti SC" charset="-122"/>
                <a:cs typeface="Kaiti SC" charset="-122"/>
              </a:rPr>
              <a:t>    哥白尼日心</a:t>
            </a:r>
            <a:r>
              <a:rPr lang="zh-CN" altLang="en-US" sz="2200" b="1" dirty="0">
                <a:solidFill>
                  <a:srgbClr val="FF0000"/>
                </a:solidFill>
                <a:latin typeface="Kaiti SC" charset="-122"/>
                <a:ea typeface="Kaiti SC" charset="-122"/>
                <a:cs typeface="Kaiti SC" charset="-122"/>
              </a:rPr>
              <a:t>说</a:t>
            </a:r>
            <a:endParaRPr lang="en-US" altLang="zh-CN" sz="2200" b="1" dirty="0">
              <a:solidFill>
                <a:srgbClr val="FF0000"/>
              </a:solidFill>
              <a:latin typeface="Kaiti SC" charset="-122"/>
              <a:ea typeface="Kaiti SC" charset="-122"/>
              <a:cs typeface="Kaiti SC" charset="-122"/>
            </a:endParaRPr>
          </a:p>
        </p:txBody>
      </p:sp>
      <p:sp>
        <p:nvSpPr>
          <p:cNvPr id="12" name="矩形 11"/>
          <p:cNvSpPr/>
          <p:nvPr/>
        </p:nvSpPr>
        <p:spPr>
          <a:xfrm>
            <a:off x="961056" y="4669665"/>
            <a:ext cx="5826605" cy="553998"/>
          </a:xfrm>
          <a:prstGeom prst="rect">
            <a:avLst/>
          </a:prstGeom>
        </p:spPr>
        <p:txBody>
          <a:bodyPr wrap="square">
            <a:spAutoFit/>
          </a:bodyPr>
          <a:lstStyle/>
          <a:p>
            <a:pPr marL="342900" indent="-342900">
              <a:lnSpc>
                <a:spcPct val="125000"/>
              </a:lnSpc>
              <a:buFont typeface="Wingdings" panose="05000000000000000000" pitchFamily="2" charset="2"/>
              <a:buChar char="l"/>
            </a:pPr>
            <a:r>
              <a:rPr lang="zh-CN" altLang="en-US" sz="2400" b="1" dirty="0">
                <a:latin typeface="Times New Roman" panose="02020603050405020304" charset="0"/>
                <a:ea typeface="微软雅黑" panose="020B0503020204020204" pitchFamily="34" charset="-122"/>
                <a:cs typeface="Times New Roman" panose="02020603050405020304" charset="0"/>
              </a:rPr>
              <a:t>未登录词</a:t>
            </a:r>
            <a:r>
              <a:rPr lang="en-US" altLang="zh-CN" sz="2000" b="1" dirty="0">
                <a:latin typeface="Times New Roman" panose="02020603050405020304" charset="0"/>
                <a:ea typeface="微软雅黑" panose="020B0503020204020204" pitchFamily="34" charset="-122"/>
                <a:cs typeface="Times New Roman" panose="02020603050405020304" charset="0"/>
              </a:rPr>
              <a:t>(out of vocabulary word)</a:t>
            </a:r>
            <a:r>
              <a:rPr lang="zh-CN" altLang="en-US" sz="2400" b="1" dirty="0">
                <a:latin typeface="Times New Roman" panose="02020603050405020304" charset="0"/>
                <a:ea typeface="微软雅黑" panose="020B0503020204020204" pitchFamily="34" charset="-122"/>
                <a:cs typeface="Times New Roman" panose="02020603050405020304" charset="0"/>
              </a:rPr>
              <a:t>识别</a:t>
            </a:r>
            <a:endParaRPr lang="zh-CN" altLang="en-US" sz="2400" dirty="0">
              <a:latin typeface="Times New Roman" panose="02020603050405020304" charset="0"/>
              <a:ea typeface="微软雅黑" panose="020B0503020204020204" pitchFamily="34" charset="-122"/>
              <a:cs typeface="Times New Roman" panose="02020603050405020304" charset="0"/>
            </a:endParaRPr>
          </a:p>
        </p:txBody>
      </p:sp>
      <p:pic>
        <p:nvPicPr>
          <p:cNvPr id="19" name="图片 18"/>
          <p:cNvPicPr>
            <a:picLocks noChangeAspect="1"/>
          </p:cNvPicPr>
          <p:nvPr/>
        </p:nvPicPr>
        <p:blipFill>
          <a:blip r:embed="rId5"/>
          <a:stretch>
            <a:fillRect/>
          </a:stretch>
        </p:blipFill>
        <p:spPr>
          <a:xfrm>
            <a:off x="6593841" y="2695669"/>
            <a:ext cx="4383462" cy="1945558"/>
          </a:xfrm>
          <a:prstGeom prst="rect">
            <a:avLst/>
          </a:prstGeom>
        </p:spPr>
      </p:pic>
      <p:sp>
        <p:nvSpPr>
          <p:cNvPr id="20" name="矩形 19"/>
          <p:cNvSpPr/>
          <p:nvPr/>
        </p:nvSpPr>
        <p:spPr>
          <a:xfrm>
            <a:off x="9927713" y="3028054"/>
            <a:ext cx="1531188" cy="369332"/>
          </a:xfrm>
          <a:prstGeom prst="rect">
            <a:avLst/>
          </a:prstGeom>
        </p:spPr>
        <p:txBody>
          <a:bodyPr wrap="none">
            <a:spAutoFit/>
          </a:bodyPr>
          <a:lstStyle/>
          <a:p>
            <a:r>
              <a:rPr lang="en-US" altLang="zh-CN" b="1">
                <a:solidFill>
                  <a:schemeClr val="accent2">
                    <a:lumMod val="75000"/>
                  </a:schemeClr>
                </a:solidFill>
                <a:latin typeface="Arial" panose="020B0604020202020204" pitchFamily="34" charset="0"/>
                <a:ea typeface="Arial" panose="020B0604020202020204" pitchFamily="34" charset="0"/>
                <a:cs typeface="Arial" panose="020B0604020202020204" pitchFamily="34" charset="0"/>
              </a:rPr>
              <a:t>ambiguities </a:t>
            </a:r>
          </a:p>
        </p:txBody>
      </p:sp>
      <p:pic>
        <p:nvPicPr>
          <p:cNvPr id="21" name="图片 20"/>
          <p:cNvPicPr>
            <a:picLocks noChangeAspect="1"/>
          </p:cNvPicPr>
          <p:nvPr/>
        </p:nvPicPr>
        <p:blipFill>
          <a:blip r:embed="rId6"/>
          <a:stretch>
            <a:fillRect/>
          </a:stretch>
        </p:blipFill>
        <p:spPr>
          <a:xfrm>
            <a:off x="1557271" y="5275483"/>
            <a:ext cx="1402239" cy="335747"/>
          </a:xfrm>
          <a:prstGeom prst="rect">
            <a:avLst/>
          </a:prstGeom>
        </p:spPr>
      </p:pic>
      <p:pic>
        <p:nvPicPr>
          <p:cNvPr id="23" name="图片 22"/>
          <p:cNvPicPr>
            <a:picLocks noChangeAspect="1"/>
          </p:cNvPicPr>
          <p:nvPr/>
        </p:nvPicPr>
        <p:blipFill>
          <a:blip r:embed="rId7"/>
          <a:stretch>
            <a:fillRect/>
          </a:stretch>
        </p:blipFill>
        <p:spPr>
          <a:xfrm>
            <a:off x="1557271" y="5685327"/>
            <a:ext cx="2653185" cy="548325"/>
          </a:xfrm>
          <a:prstGeom prst="rect">
            <a:avLst/>
          </a:prstGeom>
        </p:spPr>
      </p:pic>
      <p:pic>
        <p:nvPicPr>
          <p:cNvPr id="24" name="图片 23"/>
          <p:cNvPicPr>
            <a:picLocks noChangeAspect="1"/>
          </p:cNvPicPr>
          <p:nvPr/>
        </p:nvPicPr>
        <p:blipFill>
          <a:blip r:embed="rId8"/>
          <a:stretch>
            <a:fillRect/>
          </a:stretch>
        </p:blipFill>
        <p:spPr>
          <a:xfrm>
            <a:off x="3118873" y="5250189"/>
            <a:ext cx="2071233" cy="36104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4247727" y="2588254"/>
            <a:ext cx="3639221" cy="3039256"/>
          </a:xfrm>
          <a:prstGeom prst="rect">
            <a:avLst/>
          </a:prstGeom>
        </p:spPr>
      </p:pic>
      <p:sp>
        <p:nvSpPr>
          <p:cNvPr id="3" name="矩形 2"/>
          <p:cNvSpPr/>
          <p:nvPr/>
        </p:nvSpPr>
        <p:spPr>
          <a:xfrm>
            <a:off x="799959" y="1354376"/>
            <a:ext cx="10876226" cy="646331"/>
          </a:xfrm>
          <a:prstGeom prst="rect">
            <a:avLst/>
          </a:prstGeom>
        </p:spPr>
        <p:txBody>
          <a:bodyPr wrap="square">
            <a:spAutoFit/>
          </a:bodyPr>
          <a:lstStyle/>
          <a:p>
            <a:pPr>
              <a:lnSpc>
                <a:spcPct val="150000"/>
              </a:lnSpc>
            </a:pPr>
            <a:r>
              <a:rPr kumimoji="1" lang="zh-CN" altLang="en-US" sz="2400" b="1" dirty="0">
                <a:solidFill>
                  <a:srgbClr val="0033CC"/>
                </a:solidFill>
                <a:latin typeface="微软雅黑" panose="020B0503020204020204" pitchFamily="34" charset="-122"/>
                <a:ea typeface="微软雅黑" panose="020B0503020204020204" pitchFamily="34" charset="-122"/>
              </a:rPr>
              <a:t>句法</a:t>
            </a:r>
            <a:r>
              <a:rPr kumimoji="1" lang="en-US" altLang="zh-CN" sz="2400" b="1" dirty="0">
                <a:solidFill>
                  <a:srgbClr val="0033CC"/>
                </a:solidFill>
                <a:latin typeface="微软雅黑" panose="020B0503020204020204" pitchFamily="34" charset="-122"/>
                <a:ea typeface="微软雅黑" panose="020B0503020204020204" pitchFamily="34" charset="-122"/>
              </a:rPr>
              <a:t>(Syntax)</a:t>
            </a:r>
            <a:r>
              <a:rPr kumimoji="1" lang="zh-CN" altLang="en-US" sz="2400" b="1" dirty="0">
                <a:solidFill>
                  <a:srgbClr val="0033CC"/>
                </a:solidFill>
                <a:latin typeface="微软雅黑" panose="020B0503020204020204" pitchFamily="34" charset="-122"/>
                <a:ea typeface="微软雅黑" panose="020B0503020204020204" pitchFamily="34" charset="-122"/>
              </a:rPr>
              <a:t>学</a:t>
            </a:r>
            <a:r>
              <a:rPr kumimoji="1" lang="zh-CN" alt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研究句子结构成分之间的相互关系和组成句子序列的规则 </a:t>
            </a:r>
          </a:p>
        </p:txBody>
      </p:sp>
      <p:sp>
        <p:nvSpPr>
          <p:cNvPr id="8" name="矩形 7"/>
          <p:cNvSpPr/>
          <p:nvPr/>
        </p:nvSpPr>
        <p:spPr>
          <a:xfrm>
            <a:off x="683141" y="2025515"/>
            <a:ext cx="5374759" cy="553998"/>
          </a:xfrm>
          <a:prstGeom prst="rect">
            <a:avLst/>
          </a:prstGeom>
        </p:spPr>
        <p:txBody>
          <a:bodyPr wrap="square">
            <a:spAutoFit/>
          </a:bodyPr>
          <a:lstStyle/>
          <a:p>
            <a:pPr marL="342900" indent="-342900">
              <a:lnSpc>
                <a:spcPct val="125000"/>
              </a:lnSpc>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I saw a girl with a telescope.</a:t>
            </a:r>
          </a:p>
        </p:txBody>
      </p:sp>
      <p:sp>
        <p:nvSpPr>
          <p:cNvPr id="24" name="矩形 23"/>
          <p:cNvSpPr/>
          <p:nvPr/>
        </p:nvSpPr>
        <p:spPr>
          <a:xfrm>
            <a:off x="1557271" y="400051"/>
            <a:ext cx="2212300"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研究内容</a:t>
            </a:r>
            <a:endParaRPr lang="zh-CN" altLang="en-US" sz="3600" b="1" dirty="0">
              <a:latin typeface="微软雅黑" panose="020B0503020204020204" pitchFamily="34" charset="-122"/>
              <a:ea typeface="微软雅黑" panose="020B0503020204020204" pitchFamily="34" charset="-122"/>
            </a:endParaRPr>
          </a:p>
        </p:txBody>
      </p:sp>
      <p:sp>
        <p:nvSpPr>
          <p:cNvPr id="2" name="矩形 1"/>
          <p:cNvSpPr/>
          <p:nvPr/>
        </p:nvSpPr>
        <p:spPr>
          <a:xfrm>
            <a:off x="190011" y="5626727"/>
            <a:ext cx="4189109" cy="861774"/>
          </a:xfrm>
          <a:prstGeom prst="rect">
            <a:avLst/>
          </a:prstGeom>
        </p:spPr>
        <p:txBody>
          <a:bodyPr wrap="square">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I saw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 girl with a telescope.</a:t>
            </a:r>
            <a:r>
              <a:rPr lang="zh-CN" altLang="en-US" sz="2000" dirty="0">
                <a:latin typeface="微软雅黑" panose="020B0503020204020204" pitchFamily="34" charset="-122"/>
                <a:ea typeface="微软雅黑" panose="020B0503020204020204" pitchFamily="34" charset="-122"/>
              </a:rPr>
              <a:t>）</a:t>
            </a:r>
          </a:p>
          <a:p>
            <a:pPr>
              <a:lnSpc>
                <a:spcPct val="125000"/>
              </a:lnSpc>
            </a:pPr>
            <a:r>
              <a:rPr lang="zh-CN" altLang="en-US" sz="2000" dirty="0">
                <a:latin typeface="微软雅黑" panose="020B0503020204020204" pitchFamily="34" charset="-122"/>
                <a:ea typeface="微软雅黑" panose="020B0503020204020204" pitchFamily="34" charset="-122"/>
              </a:rPr>
              <a:t>我看见一个戴望远镜的女孩。</a:t>
            </a:r>
            <a:endParaRPr lang="en-US" altLang="zh-CN"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80511" y="2671678"/>
            <a:ext cx="3814299" cy="2955049"/>
          </a:xfrm>
          <a:prstGeom prst="rect">
            <a:avLst/>
          </a:prstGeom>
        </p:spPr>
      </p:pic>
      <p:sp>
        <p:nvSpPr>
          <p:cNvPr id="15" name="矩形 14"/>
          <p:cNvSpPr/>
          <p:nvPr/>
        </p:nvSpPr>
        <p:spPr>
          <a:xfrm>
            <a:off x="4247727" y="5664025"/>
            <a:ext cx="4032673" cy="826637"/>
          </a:xfrm>
          <a:prstGeom prst="rect">
            <a:avLst/>
          </a:prstGeom>
          <a:solidFill>
            <a:schemeClr val="bg1"/>
          </a:solidFill>
        </p:spPr>
        <p:txBody>
          <a:bodyPr wrap="square">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I saw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 girl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with a telescope.</a:t>
            </a:r>
            <a:endParaRPr lang="zh-CN" altLang="en-US" sz="2000"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我用望远镜看见一个女孩。</a:t>
            </a:r>
            <a:endParaRPr lang="en-US" altLang="zh-CN" sz="2000" dirty="0">
              <a:latin typeface="微软雅黑" panose="020B0503020204020204" pitchFamily="34" charset="-122"/>
              <a:ea typeface="微软雅黑" panose="020B0503020204020204" pitchFamily="34" charset="-122"/>
            </a:endParaRPr>
          </a:p>
        </p:txBody>
      </p:sp>
      <p:sp>
        <p:nvSpPr>
          <p:cNvPr id="27" name="矩形 26"/>
          <p:cNvSpPr/>
          <p:nvPr/>
        </p:nvSpPr>
        <p:spPr>
          <a:xfrm>
            <a:off x="8285923" y="2690728"/>
            <a:ext cx="3864481" cy="3901068"/>
          </a:xfrm>
          <a:prstGeom prst="rect">
            <a:avLst/>
          </a:prstGeom>
          <a:solidFill>
            <a:schemeClr val="bg1"/>
          </a:solidFill>
        </p:spPr>
        <p:txBody>
          <a:bodyPr wrap="square">
            <a:spAutoFit/>
          </a:bodyPr>
          <a:lstStyle/>
          <a:p>
            <a:pPr marL="342900" indent="-342900">
              <a:lnSpc>
                <a:spcPct val="1250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包含两个部分“高”和“个子”，但这两种表述具有不同的关系类型</a:t>
            </a:r>
          </a:p>
          <a:p>
            <a:pPr marL="342900" indent="-342900">
              <a:lnSpc>
                <a:spcPct val="125000"/>
              </a:lnSpc>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“高个子”</a:t>
            </a:r>
            <a:r>
              <a:rPr lang="zh-CN" altLang="en-US" sz="2200" dirty="0">
                <a:latin typeface="微软雅黑" panose="020B0503020204020204" pitchFamily="34" charset="-122"/>
                <a:ea typeface="微软雅黑" panose="020B0503020204020204" pitchFamily="34" charset="-122"/>
              </a:rPr>
              <a:t>可以充当名词性元素，可以与动词“喜欢”构成一个更大的句子成分；</a:t>
            </a:r>
          </a:p>
          <a:p>
            <a:pPr marL="342900" indent="-342900">
              <a:lnSpc>
                <a:spcPct val="1250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而“</a:t>
            </a:r>
            <a:r>
              <a:rPr lang="zh-CN" altLang="en-US" sz="2200" b="1" dirty="0">
                <a:latin typeface="微软雅黑" panose="020B0503020204020204" pitchFamily="34" charset="-122"/>
                <a:ea typeface="微软雅黑" panose="020B0503020204020204" pitchFamily="34" charset="-122"/>
              </a:rPr>
              <a:t>个子高”</a:t>
            </a:r>
            <a:r>
              <a:rPr lang="zh-CN" altLang="en-US" sz="2200" dirty="0">
                <a:latin typeface="微软雅黑" panose="020B0503020204020204" pitchFamily="34" charset="-122"/>
                <a:ea typeface="微软雅黑" panose="020B0503020204020204" pitchFamily="34" charset="-122"/>
              </a:rPr>
              <a:t>是一个基本的具有主谓的句子结构。</a:t>
            </a:r>
            <a:endParaRPr lang="en-US" altLang="zh-CN" sz="2200" dirty="0">
              <a:latin typeface="微软雅黑" panose="020B0503020204020204" pitchFamily="34" charset="-122"/>
              <a:ea typeface="微软雅黑" panose="020B0503020204020204" pitchFamily="34" charset="-122"/>
            </a:endParaRPr>
          </a:p>
        </p:txBody>
      </p:sp>
      <p:sp>
        <p:nvSpPr>
          <p:cNvPr id="29" name="矩形 28"/>
          <p:cNvSpPr/>
          <p:nvPr/>
        </p:nvSpPr>
        <p:spPr>
          <a:xfrm>
            <a:off x="7682853" y="2037222"/>
            <a:ext cx="4151007" cy="553998"/>
          </a:xfrm>
          <a:prstGeom prst="rect">
            <a:avLst/>
          </a:prstGeom>
        </p:spPr>
        <p:txBody>
          <a:bodyPr wrap="square">
            <a:spAutoFit/>
          </a:bodyPr>
          <a:lstStyle/>
          <a:p>
            <a:pPr marL="342900" indent="-342900">
              <a:lnSpc>
                <a:spcPct val="125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“高个子”和“个子高”</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4490" y="1341567"/>
            <a:ext cx="10985643" cy="1291590"/>
          </a:xfrm>
          <a:prstGeom prst="rect">
            <a:avLst/>
          </a:prstGeom>
        </p:spPr>
        <p:txBody>
          <a:bodyPr wrap="square">
            <a:spAutoFit/>
          </a:bodyPr>
          <a:lstStyle/>
          <a:p>
            <a:pPr>
              <a:lnSpc>
                <a:spcPct val="150000"/>
              </a:lnSpc>
            </a:pPr>
            <a:r>
              <a:rPr kumimoji="1" lang="zh-CN" altLang="en-US" sz="2600" b="1" dirty="0">
                <a:solidFill>
                  <a:srgbClr val="0033CC"/>
                </a:solidFill>
                <a:latin typeface="微软雅黑" panose="020B0503020204020204" pitchFamily="34" charset="-122"/>
                <a:ea typeface="微软雅黑" panose="020B0503020204020204" pitchFamily="34" charset="-122"/>
              </a:rPr>
              <a:t>语义</a:t>
            </a:r>
            <a:r>
              <a:rPr kumimoji="1" lang="en-US" altLang="zh-CN" sz="2600" b="1" dirty="0">
                <a:solidFill>
                  <a:srgbClr val="0033CC"/>
                </a:solidFill>
                <a:latin typeface="微软雅黑" panose="020B0503020204020204" pitchFamily="34" charset="-122"/>
                <a:ea typeface="微软雅黑" panose="020B0503020204020204" pitchFamily="34" charset="-122"/>
              </a:rPr>
              <a:t>(Semantics)</a:t>
            </a:r>
            <a:r>
              <a:rPr kumimoji="1" lang="zh-CN" altLang="en-US" sz="2600" b="1" dirty="0">
                <a:solidFill>
                  <a:srgbClr val="0033CC"/>
                </a:solidFill>
                <a:latin typeface="微软雅黑" panose="020B0503020204020204" pitchFamily="34" charset="-122"/>
                <a:ea typeface="微软雅黑" panose="020B0503020204020204" pitchFamily="34" charset="-122"/>
              </a:rPr>
              <a:t>学</a:t>
            </a:r>
            <a:r>
              <a:rPr kumimoji="1" lang="zh-CN" altLang="en-US"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研究如何从一个语句中词的意义，以及这些词在该语句中句法结构中的作用来推导出该语句的意义。 </a:t>
            </a:r>
          </a:p>
        </p:txBody>
      </p:sp>
      <p:sp>
        <p:nvSpPr>
          <p:cNvPr id="8" name="矩形 7"/>
          <p:cNvSpPr/>
          <p:nvPr/>
        </p:nvSpPr>
        <p:spPr>
          <a:xfrm>
            <a:off x="812696" y="3596293"/>
            <a:ext cx="5913750" cy="175323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latin typeface="Times New Roman" panose="02020603050405020304" charset="0"/>
                <a:ea typeface="微软雅黑" panose="020B0503020204020204" pitchFamily="34" charset="-122"/>
                <a:cs typeface="Times New Roman" panose="02020603050405020304" charset="0"/>
              </a:rPr>
              <a:t>苹果不吃了。</a:t>
            </a:r>
          </a:p>
          <a:p>
            <a:pPr marL="342900" indent="-342900">
              <a:lnSpc>
                <a:spcPct val="150000"/>
              </a:lnSpc>
              <a:buFont typeface="Wingdings" panose="05000000000000000000" pitchFamily="2" charset="2"/>
              <a:buChar char="l"/>
            </a:pPr>
            <a:r>
              <a:rPr lang="zh-CN" altLang="en-US" sz="2400" dirty="0">
                <a:latin typeface="Times New Roman" panose="02020603050405020304" charset="0"/>
                <a:ea typeface="微软雅黑" panose="020B0503020204020204" pitchFamily="34" charset="-122"/>
                <a:cs typeface="Times New Roman" panose="02020603050405020304" charset="0"/>
              </a:rPr>
              <a:t>这个人真牛。</a:t>
            </a:r>
          </a:p>
          <a:p>
            <a:pPr marL="342900" indent="-342900">
              <a:lnSpc>
                <a:spcPct val="150000"/>
              </a:lnSpc>
              <a:buFont typeface="Wingdings" panose="05000000000000000000" pitchFamily="2" charset="2"/>
              <a:buChar char="l"/>
            </a:pPr>
            <a:r>
              <a:rPr lang="zh-CN" altLang="en-US" sz="2400" dirty="0">
                <a:latin typeface="Times New Roman" panose="02020603050405020304" charset="0"/>
                <a:ea typeface="微软雅黑" panose="020B0503020204020204" pitchFamily="34" charset="-122"/>
                <a:cs typeface="Times New Roman" panose="02020603050405020304" charset="0"/>
              </a:rPr>
              <a:t>火烧圆明园</a:t>
            </a:r>
            <a:r>
              <a:rPr lang="en-US" altLang="zh-CN" sz="2400" dirty="0">
                <a:latin typeface="Times New Roman" panose="02020603050405020304" charset="0"/>
                <a:ea typeface="微软雅黑" panose="020B0503020204020204" pitchFamily="34" charset="-122"/>
                <a:cs typeface="Times New Roman" panose="02020603050405020304" charset="0"/>
              </a:rPr>
              <a:t>/ </a:t>
            </a:r>
            <a:r>
              <a:rPr lang="zh-CN" altLang="en-US" sz="2400" dirty="0">
                <a:latin typeface="Times New Roman" panose="02020603050405020304" charset="0"/>
                <a:ea typeface="微软雅黑" panose="020B0503020204020204" pitchFamily="34" charset="-122"/>
                <a:cs typeface="Times New Roman" panose="02020603050405020304" charset="0"/>
              </a:rPr>
              <a:t>驴肉火烧</a:t>
            </a:r>
            <a:endParaRPr lang="en-US" altLang="zh-CN" sz="2400" dirty="0">
              <a:latin typeface="华文新魏" panose="02010800040101010101" pitchFamily="2" charset="-122"/>
              <a:ea typeface="华文新魏" panose="02010800040101010101" pitchFamily="2" charset="-122"/>
              <a:cs typeface="Times New Roman" panose="02020603050405020304" charset="0"/>
            </a:endParaRPr>
          </a:p>
        </p:txBody>
      </p:sp>
      <p:pic>
        <p:nvPicPr>
          <p:cNvPr id="4" name="图片 3"/>
          <p:cNvPicPr>
            <a:picLocks noChangeAspect="1"/>
          </p:cNvPicPr>
          <p:nvPr/>
        </p:nvPicPr>
        <p:blipFill>
          <a:blip r:embed="rId2"/>
          <a:stretch>
            <a:fillRect/>
          </a:stretch>
        </p:blipFill>
        <p:spPr>
          <a:xfrm>
            <a:off x="6166883" y="2596667"/>
            <a:ext cx="5277366" cy="1107304"/>
          </a:xfrm>
          <a:prstGeom prst="rect">
            <a:avLst/>
          </a:prstGeom>
        </p:spPr>
      </p:pic>
      <p:grpSp>
        <p:nvGrpSpPr>
          <p:cNvPr id="18" name="组合 17"/>
          <p:cNvGrpSpPr/>
          <p:nvPr/>
        </p:nvGrpSpPr>
        <p:grpSpPr>
          <a:xfrm>
            <a:off x="7934952" y="3746501"/>
            <a:ext cx="1741227" cy="438582"/>
            <a:chOff x="3330575" y="5190476"/>
            <a:chExt cx="1741227" cy="438582"/>
          </a:xfrm>
        </p:grpSpPr>
        <p:sp>
          <p:nvSpPr>
            <p:cNvPr id="15" name="矩形 14"/>
            <p:cNvSpPr/>
            <p:nvPr/>
          </p:nvSpPr>
          <p:spPr>
            <a:xfrm>
              <a:off x="3502142" y="5190476"/>
              <a:ext cx="1569660" cy="438582"/>
            </a:xfrm>
            <a:prstGeom prst="rect">
              <a:avLst/>
            </a:prstGeom>
          </p:spPr>
          <p:txBody>
            <a:bodyPr wrap="none">
              <a:spAutoFit/>
            </a:bodyPr>
            <a:lstStyle/>
            <a:p>
              <a:pPr algn="r">
                <a:lnSpc>
                  <a:spcPct val="125000"/>
                </a:lnSpc>
                <a:spcAft>
                  <a:spcPts val="1000"/>
                </a:spcAft>
              </a:pPr>
              <a:r>
                <a:rPr lang="zh-CN" altLang="en-US" dirty="0">
                  <a:latin typeface="华文新魏" panose="02010800040101010101" pitchFamily="2" charset="-122"/>
                  <a:ea typeface="华文新魏" panose="02010800040101010101" pitchFamily="2" charset="-122"/>
                  <a:cs typeface="Times New Roman" panose="02020603050405020304" charset="0"/>
                </a:rPr>
                <a:t>语义角色标注</a:t>
              </a:r>
              <a:endParaRPr lang="en-US" altLang="zh-CN" dirty="0">
                <a:latin typeface="华文新魏" panose="02010800040101010101" pitchFamily="2" charset="-122"/>
                <a:ea typeface="华文新魏" panose="02010800040101010101" pitchFamily="2" charset="-122"/>
                <a:cs typeface="Times New Roman" panose="02020603050405020304" charset="0"/>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0575" y="5293344"/>
              <a:ext cx="257745" cy="257745"/>
            </a:xfrm>
            <a:prstGeom prst="rect">
              <a:avLst/>
            </a:prstGeom>
          </p:spPr>
        </p:pic>
      </p:grpSp>
      <p:sp>
        <p:nvSpPr>
          <p:cNvPr id="9" name="矩形 8"/>
          <p:cNvSpPr/>
          <p:nvPr/>
        </p:nvSpPr>
        <p:spPr>
          <a:xfrm>
            <a:off x="1557271" y="400051"/>
            <a:ext cx="2212300"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研究内容</a:t>
            </a:r>
            <a:endParaRPr lang="zh-CN" altLang="en-US" sz="3600" b="1" dirty="0">
              <a:latin typeface="微软雅黑" panose="020B0503020204020204" pitchFamily="34" charset="-122"/>
              <a:ea typeface="微软雅黑" panose="020B0503020204020204" pitchFamily="34" charset="-122"/>
            </a:endParaRPr>
          </a:p>
        </p:txBody>
      </p:sp>
      <p:sp>
        <p:nvSpPr>
          <p:cNvPr id="10" name="矩形 9"/>
          <p:cNvSpPr/>
          <p:nvPr/>
        </p:nvSpPr>
        <p:spPr>
          <a:xfrm>
            <a:off x="856673" y="2731660"/>
            <a:ext cx="3609001" cy="692497"/>
          </a:xfrm>
          <a:prstGeom prst="rect">
            <a:avLst/>
          </a:prstGeom>
          <a:ln>
            <a:solidFill>
              <a:schemeClr val="accent2">
                <a:lumMod val="75000"/>
              </a:schemeClr>
            </a:solidFill>
          </a:ln>
        </p:spPr>
        <p:txBody>
          <a:bodyPr wrap="square">
            <a:spAutoFit/>
          </a:bodyPr>
          <a:lstStyle/>
          <a:p>
            <a:pPr>
              <a:lnSpc>
                <a:spcPct val="150000"/>
              </a:lnSpc>
            </a:pPr>
            <a:r>
              <a:rPr lang="zh-CN" altLang="en-US" sz="2600" b="1" dirty="0">
                <a:latin typeface="Times New Roman" panose="02020603050405020304" charset="0"/>
                <a:ea typeface="微软雅黑" panose="020B0503020204020204" pitchFamily="34" charset="-122"/>
                <a:cs typeface="Times New Roman" panose="02020603050405020304" charset="0"/>
              </a:rPr>
              <a:t>这句话说了</a:t>
            </a:r>
            <a:r>
              <a:rPr lang="zh-CN" altLang="en-US" sz="2600" b="1">
                <a:latin typeface="Times New Roman" panose="02020603050405020304" charset="0"/>
                <a:ea typeface="微软雅黑" panose="020B0503020204020204" pitchFamily="34" charset="-122"/>
                <a:cs typeface="Times New Roman" panose="02020603050405020304" charset="0"/>
              </a:rPr>
              <a:t>什么？含义</a:t>
            </a:r>
            <a:endParaRPr lang="zh-CN" altLang="en-US" sz="2600" b="1" dirty="0">
              <a:latin typeface="Times New Roman" panose="02020603050405020304" charset="0"/>
              <a:ea typeface="微软雅黑" panose="020B0503020204020204" pitchFamily="34" charset="-122"/>
              <a:cs typeface="Times New Roman" panose="02020603050405020304" charset="0"/>
            </a:endParaRPr>
          </a:p>
        </p:txBody>
      </p:sp>
      <p:sp>
        <p:nvSpPr>
          <p:cNvPr id="11" name="矩形 10"/>
          <p:cNvSpPr/>
          <p:nvPr/>
        </p:nvSpPr>
        <p:spPr>
          <a:xfrm>
            <a:off x="6705181" y="4242985"/>
            <a:ext cx="4607861" cy="1754326"/>
          </a:xfrm>
          <a:prstGeom prst="rect">
            <a:avLst/>
          </a:prstGeom>
          <a:ln>
            <a:solidFill>
              <a:schemeClr val="accent2">
                <a:lumMod val="75000"/>
              </a:schemeClr>
            </a:solidFill>
          </a:ln>
        </p:spPr>
        <p:txBody>
          <a:bodyPr wrap="square">
            <a:spAutoFit/>
          </a:bodyPr>
          <a:lstStyle/>
          <a:p>
            <a:pPr>
              <a:lnSpc>
                <a:spcPct val="150000"/>
              </a:lnSpc>
            </a:pPr>
            <a:r>
              <a:rPr lang="zh-CN" altLang="en-US" sz="2400" dirty="0">
                <a:latin typeface="Times New Roman" panose="02020603050405020304" charset="0"/>
                <a:ea typeface="微软雅黑" panose="020B0503020204020204" pitchFamily="34" charset="-122"/>
                <a:cs typeface="Times New Roman" panose="02020603050405020304" charset="0"/>
              </a:rPr>
              <a:t>“我”是施事者（“喜欢”动作的施行者），“你”是受事者（“喜欢”动作的承受者）</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4032" y="1348550"/>
            <a:ext cx="10657865" cy="1292662"/>
          </a:xfrm>
          <a:prstGeom prst="rect">
            <a:avLst/>
          </a:prstGeom>
        </p:spPr>
        <p:txBody>
          <a:bodyPr wrap="square">
            <a:spAutoFit/>
          </a:bodyPr>
          <a:lstStyle/>
          <a:p>
            <a:pPr>
              <a:lnSpc>
                <a:spcPct val="150000"/>
              </a:lnSpc>
            </a:pPr>
            <a:r>
              <a:rPr kumimoji="1" lang="zh-CN" altLang="en-US" sz="2600" b="1" dirty="0">
                <a:solidFill>
                  <a:srgbClr val="0033CC"/>
                </a:solidFill>
                <a:latin typeface="微软雅黑" panose="020B0503020204020204" pitchFamily="34" charset="-122"/>
                <a:ea typeface="微软雅黑" panose="020B0503020204020204" pitchFamily="34" charset="-122"/>
              </a:rPr>
              <a:t>语用</a:t>
            </a:r>
            <a:r>
              <a:rPr kumimoji="1" lang="en-US" altLang="zh-CN" sz="2600" b="1" dirty="0">
                <a:solidFill>
                  <a:srgbClr val="0033CC"/>
                </a:solidFill>
                <a:latin typeface="微软雅黑" panose="020B0503020204020204" pitchFamily="34" charset="-122"/>
                <a:ea typeface="微软雅黑" panose="020B0503020204020204" pitchFamily="34" charset="-122"/>
              </a:rPr>
              <a:t>(Pragmatics)</a:t>
            </a:r>
            <a:r>
              <a:rPr kumimoji="1" lang="zh-CN" altLang="en-US" sz="2600" b="1" dirty="0">
                <a:solidFill>
                  <a:srgbClr val="0033CC"/>
                </a:solidFill>
                <a:latin typeface="微软雅黑" panose="020B0503020204020204" pitchFamily="34" charset="-122"/>
                <a:ea typeface="微软雅黑" panose="020B0503020204020204" pitchFamily="34" charset="-122"/>
              </a:rPr>
              <a:t>学</a:t>
            </a:r>
            <a:r>
              <a:rPr kumimoji="1" lang="zh-CN" altLang="en-US"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研究在不同上下文中的语句的应用，以及上下文对语句理解所产生的影响。</a:t>
            </a:r>
          </a:p>
        </p:txBody>
      </p:sp>
      <p:sp>
        <p:nvSpPr>
          <p:cNvPr id="8" name="矩形 7"/>
          <p:cNvSpPr/>
          <p:nvPr/>
        </p:nvSpPr>
        <p:spPr>
          <a:xfrm>
            <a:off x="1064597" y="3127176"/>
            <a:ext cx="9950735" cy="2067233"/>
          </a:xfrm>
          <a:prstGeom prst="rect">
            <a:avLst/>
          </a:prstGeom>
        </p:spPr>
        <p:txBody>
          <a:bodyPr wrap="square">
            <a:spAutoFit/>
          </a:bodyPr>
          <a:lstStyle/>
          <a:p>
            <a:pPr marL="342900" indent="-342900">
              <a:lnSpc>
                <a:spcPct val="125000"/>
              </a:lnSpc>
              <a:buFont typeface="Wingdings" panose="05000000000000000000" pitchFamily="2" charset="2"/>
              <a:buChar char="l"/>
            </a:pPr>
            <a:r>
              <a:rPr lang="en-US" altLang="zh-CN" sz="3200" dirty="0">
                <a:latin typeface="Times New Roman" panose="02020603050405020304" charset="0"/>
                <a:ea typeface="微软雅黑" panose="020B0503020204020204" pitchFamily="34" charset="-122"/>
                <a:cs typeface="Times New Roman" panose="02020603050405020304" charset="0"/>
              </a:rPr>
              <a:t>Lee decided to go to the store. He walked into the carport, only to find his </a:t>
            </a:r>
            <a:r>
              <a:rPr lang="en-US" altLang="zh-CN" sz="3200" b="1" dirty="0">
                <a:solidFill>
                  <a:srgbClr val="FF0000"/>
                </a:solidFill>
                <a:latin typeface="Times New Roman" panose="02020603050405020304" charset="0"/>
                <a:ea typeface="微软雅黑" panose="020B0503020204020204" pitchFamily="34" charset="-122"/>
                <a:cs typeface="Times New Roman" panose="02020603050405020304" charset="0"/>
              </a:rPr>
              <a:t>bike</a:t>
            </a:r>
            <a:r>
              <a:rPr lang="en-US" altLang="zh-CN" sz="3200" dirty="0">
                <a:latin typeface="Times New Roman" panose="02020603050405020304" charset="0"/>
                <a:ea typeface="微软雅黑" panose="020B0503020204020204" pitchFamily="34" charset="-122"/>
                <a:cs typeface="Times New Roman" panose="02020603050405020304" charset="0"/>
              </a:rPr>
              <a:t> have a flat tire.</a:t>
            </a:r>
          </a:p>
          <a:p>
            <a:pPr marL="342900" indent="-342900">
              <a:lnSpc>
                <a:spcPct val="125000"/>
              </a:lnSpc>
              <a:spcBef>
                <a:spcPts val="1000"/>
              </a:spcBef>
              <a:buFont typeface="Wingdings" panose="05000000000000000000" pitchFamily="2" charset="2"/>
              <a:buChar char="l"/>
            </a:pPr>
            <a:r>
              <a:rPr lang="en-US" altLang="zh-CN" sz="3200" dirty="0">
                <a:latin typeface="Times New Roman" panose="02020603050405020304" charset="0"/>
                <a:ea typeface="微软雅黑" panose="020B0503020204020204" pitchFamily="34" charset="-122"/>
                <a:cs typeface="Times New Roman" panose="02020603050405020304" charset="0"/>
              </a:rPr>
              <a:t>Jack took out a match. He </a:t>
            </a:r>
            <a:r>
              <a:rPr lang="en-US" altLang="zh-CN" sz="3200" b="1" dirty="0">
                <a:solidFill>
                  <a:srgbClr val="FF0000"/>
                </a:solidFill>
                <a:latin typeface="Times New Roman" panose="02020603050405020304" charset="0"/>
                <a:ea typeface="微软雅黑" panose="020B0503020204020204" pitchFamily="34" charset="-122"/>
                <a:cs typeface="Times New Roman" panose="02020603050405020304" charset="0"/>
              </a:rPr>
              <a:t>lit</a:t>
            </a:r>
            <a:r>
              <a:rPr lang="en-US" altLang="zh-CN" sz="3200" b="1" dirty="0">
                <a:latin typeface="Times New Roman" panose="02020603050405020304" charset="0"/>
                <a:ea typeface="微软雅黑" panose="020B0503020204020204" pitchFamily="34" charset="-122"/>
                <a:cs typeface="Times New Roman" panose="02020603050405020304" charset="0"/>
              </a:rPr>
              <a:t> </a:t>
            </a:r>
            <a:r>
              <a:rPr lang="en-US" altLang="zh-CN" sz="3200" dirty="0">
                <a:latin typeface="Times New Roman" panose="02020603050405020304" charset="0"/>
                <a:ea typeface="微软雅黑" panose="020B0503020204020204" pitchFamily="34" charset="-122"/>
                <a:cs typeface="Times New Roman" panose="02020603050405020304" charset="0"/>
              </a:rPr>
              <a:t>a candle.</a:t>
            </a:r>
            <a:endParaRPr lang="zh-CN" altLang="en-US" sz="3200" dirty="0">
              <a:latin typeface="Times New Roman" panose="02020603050405020304" charset="0"/>
              <a:ea typeface="微软雅黑" panose="020B0503020204020204" pitchFamily="34" charset="-122"/>
              <a:cs typeface="Times New Roman" panose="02020603050405020304" charset="0"/>
            </a:endParaRPr>
          </a:p>
        </p:txBody>
      </p:sp>
      <p:sp>
        <p:nvSpPr>
          <p:cNvPr id="5" name="云形标注 4"/>
          <p:cNvSpPr/>
          <p:nvPr/>
        </p:nvSpPr>
        <p:spPr>
          <a:xfrm>
            <a:off x="6132964" y="2221138"/>
            <a:ext cx="4213151" cy="1007178"/>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200" dirty="0">
                <a:solidFill>
                  <a:schemeClr val="tx1"/>
                </a:solidFill>
                <a:latin typeface="微软雅黑" panose="020B0503020204020204" pitchFamily="34" charset="-122"/>
                <a:ea typeface="微软雅黑" panose="020B0503020204020204" pitchFamily="34" charset="-122"/>
              </a:rPr>
              <a:t>Lee</a:t>
            </a:r>
            <a:r>
              <a:rPr lang="zh-CN" altLang="en-US" sz="2200" dirty="0">
                <a:solidFill>
                  <a:schemeClr val="tx1"/>
                </a:solidFill>
                <a:latin typeface="微软雅黑" panose="020B0503020204020204" pitchFamily="34" charset="-122"/>
                <a:ea typeface="微软雅黑" panose="020B0503020204020204" pitchFamily="34" charset="-122"/>
              </a:rPr>
              <a:t>打算怎么去商店？</a:t>
            </a:r>
          </a:p>
        </p:txBody>
      </p:sp>
      <p:grpSp>
        <p:nvGrpSpPr>
          <p:cNvPr id="9" name="组合 8"/>
          <p:cNvGrpSpPr/>
          <p:nvPr/>
        </p:nvGrpSpPr>
        <p:grpSpPr>
          <a:xfrm>
            <a:off x="2745367" y="5224282"/>
            <a:ext cx="4269463" cy="1007178"/>
            <a:chOff x="562102" y="4634812"/>
            <a:chExt cx="4269463" cy="1007178"/>
          </a:xfrm>
        </p:grpSpPr>
        <p:sp>
          <p:nvSpPr>
            <p:cNvPr id="11" name="云形标注 10"/>
            <p:cNvSpPr/>
            <p:nvPr/>
          </p:nvSpPr>
          <p:spPr>
            <a:xfrm rot="10800000">
              <a:off x="562102" y="4634812"/>
              <a:ext cx="4269463" cy="1007178"/>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200" dirty="0"/>
            </a:p>
          </p:txBody>
        </p:sp>
        <p:sp>
          <p:nvSpPr>
            <p:cNvPr id="6" name="文本框 5"/>
            <p:cNvSpPr txBox="1"/>
            <p:nvPr/>
          </p:nvSpPr>
          <p:spPr>
            <a:xfrm>
              <a:off x="775830" y="4949757"/>
              <a:ext cx="3716082" cy="430887"/>
            </a:xfrm>
            <a:prstGeom prst="rect">
              <a:avLst/>
            </a:prstGeom>
            <a:noFill/>
          </p:spPr>
          <p:txBody>
            <a:bodyPr wrap="none" rtlCol="0">
              <a:spAutoFit/>
            </a:bodyPr>
            <a:lstStyle/>
            <a:p>
              <a:r>
                <a:rPr lang="en-US" altLang="zh-CN" sz="2200" dirty="0">
                  <a:latin typeface="微软雅黑" panose="020B0503020204020204" pitchFamily="34" charset="-122"/>
                  <a:ea typeface="微软雅黑" panose="020B0503020204020204" pitchFamily="34" charset="-122"/>
                </a:rPr>
                <a:t>lit</a:t>
              </a:r>
              <a:r>
                <a:rPr lang="zh-CN" altLang="en-US" sz="2200" dirty="0">
                  <a:latin typeface="微软雅黑" panose="020B0503020204020204" pitchFamily="34" charset="-122"/>
                  <a:ea typeface="微软雅黑" panose="020B0503020204020204" pitchFamily="34" charset="-122"/>
                </a:rPr>
                <a:t>取什么含义？点燃 </a:t>
              </a:r>
              <a:r>
                <a:rPr lang="en-US" altLang="zh-CN" sz="2200" dirty="0">
                  <a:latin typeface="微软雅黑" panose="020B0503020204020204" pitchFamily="34" charset="-122"/>
                  <a:ea typeface="微软雅黑" panose="020B0503020204020204" pitchFamily="34" charset="-122"/>
                </a:rPr>
                <a:t>or </a:t>
              </a:r>
              <a:r>
                <a:rPr lang="zh-CN" altLang="en-US" sz="2200" dirty="0">
                  <a:latin typeface="微软雅黑" panose="020B0503020204020204" pitchFamily="34" charset="-122"/>
                  <a:ea typeface="微软雅黑" panose="020B0503020204020204" pitchFamily="34" charset="-122"/>
                </a:rPr>
                <a:t>照亮</a:t>
              </a:r>
            </a:p>
          </p:txBody>
        </p:sp>
      </p:grpSp>
      <p:sp>
        <p:nvSpPr>
          <p:cNvPr id="12" name="矩形 11"/>
          <p:cNvSpPr/>
          <p:nvPr/>
        </p:nvSpPr>
        <p:spPr>
          <a:xfrm>
            <a:off x="1557271" y="400051"/>
            <a:ext cx="2212300"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研究内容</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10065095" cy="646331"/>
          </a:xfrm>
          <a:prstGeom prst="rect">
            <a:avLst/>
          </a:prstGeom>
        </p:spPr>
        <p:txBody>
          <a:bodyPr wrap="square">
            <a:spAutoFit/>
          </a:bodyPr>
          <a:lstStyle/>
          <a:p>
            <a:pPr lvl="0">
              <a:defRPr/>
            </a:pPr>
            <a:r>
              <a:rPr kumimoji="1" lang="zh-CN" altLang="en-US" sz="3600" b="1" noProof="0" dirty="0">
                <a:solidFill>
                  <a:prstClr val="black"/>
                </a:solidFill>
                <a:latin typeface="微软雅黑" panose="020B0503020204020204" pitchFamily="34" charset="-122"/>
                <a:ea typeface="微软雅黑" panose="020B0503020204020204" pitchFamily="34" charset="-122"/>
              </a:rPr>
              <a:t>前馈神经网络与</a:t>
            </a:r>
            <a:r>
              <a:rPr kumimoji="1" lang="en-US" altLang="zh-CN" sz="3600" b="1" noProof="0" dirty="0">
                <a:solidFill>
                  <a:prstClr val="black"/>
                </a:solidFill>
                <a:latin typeface="微软雅黑" panose="020B0503020204020204" pitchFamily="34" charset="-122"/>
                <a:ea typeface="微软雅黑" panose="020B0503020204020204" pitchFamily="34" charset="-122"/>
              </a:rPr>
              <a:t>NLP</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内容占位符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905" y="2168497"/>
            <a:ext cx="3431634" cy="3306847"/>
          </a:xfrm>
          <a:prstGeom prst="rect">
            <a:avLst/>
          </a:prstGeom>
        </p:spPr>
      </p:pic>
      <p:sp>
        <p:nvSpPr>
          <p:cNvPr id="4" name="文本框 3"/>
          <p:cNvSpPr txBox="1"/>
          <p:nvPr/>
        </p:nvSpPr>
        <p:spPr>
          <a:xfrm>
            <a:off x="462240" y="2995040"/>
            <a:ext cx="461665" cy="1429237"/>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输  入  句  子</a:t>
            </a:r>
          </a:p>
        </p:txBody>
      </p:sp>
      <p:sp>
        <p:nvSpPr>
          <p:cNvPr id="5" name="文本框 4"/>
          <p:cNvSpPr txBox="1"/>
          <p:nvPr/>
        </p:nvSpPr>
        <p:spPr>
          <a:xfrm>
            <a:off x="1913553" y="1793072"/>
            <a:ext cx="1659429"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隐层表示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抽象</a:t>
            </a:r>
          </a:p>
        </p:txBody>
      </p:sp>
      <p:sp>
        <p:nvSpPr>
          <p:cNvPr id="6" name="文本框 5"/>
          <p:cNvSpPr txBox="1"/>
          <p:nvPr/>
        </p:nvSpPr>
        <p:spPr>
          <a:xfrm>
            <a:off x="4318399" y="3155391"/>
            <a:ext cx="461665" cy="1429237"/>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输  出  目  标</a:t>
            </a:r>
          </a:p>
        </p:txBody>
      </p:sp>
      <p:sp>
        <p:nvSpPr>
          <p:cNvPr id="7" name="文本框 6"/>
          <p:cNvSpPr txBox="1"/>
          <p:nvPr/>
        </p:nvSpPr>
        <p:spPr>
          <a:xfrm>
            <a:off x="5249577" y="1516777"/>
            <a:ext cx="6532368" cy="193899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连接存在层与层之间，每层的节点之间是无连接的。</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输入和输出的维数都是固定的，不能任意改变。无法处理变长的序列数据。</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词汇节点位置无关，无法对语言中的词序进行建模。</a:t>
            </a:r>
            <a:endParaRPr lang="en-US" sz="2000" dirty="0">
              <a:latin typeface="微软雅黑" panose="020B0503020204020204" pitchFamily="34" charset="-122"/>
              <a:ea typeface="微软雅黑" panose="020B0503020204020204" pitchFamily="34" charset="-122"/>
            </a:endParaRPr>
          </a:p>
        </p:txBody>
      </p:sp>
      <p:sp>
        <p:nvSpPr>
          <p:cNvPr id="8" name="椭圆 7"/>
          <p:cNvSpPr/>
          <p:nvPr/>
        </p:nvSpPr>
        <p:spPr>
          <a:xfrm>
            <a:off x="6157399" y="4019413"/>
            <a:ext cx="4835136" cy="14559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举个例子：</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特朗普的儿子是谁？</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谁的儿子是特朗普？</a:t>
            </a:r>
            <a:endParaRPr 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10065095" cy="646331"/>
          </a:xfrm>
          <a:prstGeom prst="rect">
            <a:avLst/>
          </a:prstGeom>
        </p:spPr>
        <p:txBody>
          <a:bodyPr wrap="square">
            <a:spAutoFit/>
          </a:bodyPr>
          <a:lstStyle/>
          <a:p>
            <a:pPr lvl="0">
              <a:defRPr/>
            </a:pPr>
            <a:r>
              <a:rPr kumimoji="1" lang="zh-CN" altLang="en-US" sz="3600" b="1" noProof="0" dirty="0">
                <a:solidFill>
                  <a:prstClr val="black"/>
                </a:solidFill>
                <a:latin typeface="微软雅黑" panose="020B0503020204020204" pitchFamily="34" charset="-122"/>
                <a:ea typeface="微软雅黑" panose="020B0503020204020204" pitchFamily="34" charset="-122"/>
              </a:rPr>
              <a:t>各种处理任务</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内容占位符 2"/>
          <p:cNvSpPr txBox="1"/>
          <p:nvPr/>
        </p:nvSpPr>
        <p:spPr>
          <a:xfrm>
            <a:off x="697094" y="135773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rPr>
              <a:t>变长输入</a:t>
            </a:r>
            <a:endParaRPr lang="en-US" altLang="zh-CN" dirty="0">
              <a:solidFill>
                <a:srgbClr val="CC0099"/>
              </a:solidFill>
              <a:latin typeface="微软雅黑" panose="020B0503020204020204" pitchFamily="34" charset="-122"/>
              <a:ea typeface="微软雅黑" panose="020B0503020204020204" pitchFamily="34" charset="-122"/>
            </a:endParaRPr>
          </a:p>
          <a:p>
            <a:pPr lvl="1">
              <a:lnSpc>
                <a:spcPts val="3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不同大小的图片</a:t>
            </a:r>
            <a:endParaRPr lang="en-US" altLang="zh-CN" dirty="0">
              <a:latin typeface="微软雅黑" panose="020B0503020204020204" pitchFamily="34" charset="-122"/>
              <a:ea typeface="微软雅黑" panose="020B0503020204020204" pitchFamily="34" charset="-122"/>
            </a:endParaRPr>
          </a:p>
          <a:p>
            <a:pPr lvl="1">
              <a:lnSpc>
                <a:spcPts val="3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时长不一的视频</a:t>
            </a:r>
            <a:endParaRPr lang="en-US" altLang="zh-CN" dirty="0">
              <a:latin typeface="微软雅黑" panose="020B0503020204020204" pitchFamily="34" charset="-122"/>
              <a:ea typeface="微软雅黑" panose="020B0503020204020204" pitchFamily="34" charset="-122"/>
            </a:endParaRPr>
          </a:p>
          <a:p>
            <a:pPr lvl="1">
              <a:lnSpc>
                <a:spcPts val="3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长短不同的句子</a:t>
            </a:r>
            <a:endParaRPr lang="en-US" altLang="zh-CN" dirty="0">
              <a:latin typeface="微软雅黑" panose="020B0503020204020204" pitchFamily="34" charset="-122"/>
              <a:ea typeface="微软雅黑" panose="020B0503020204020204" pitchFamily="34" charset="-122"/>
            </a:endParaRPr>
          </a:p>
          <a:p>
            <a:pPr lvl="1">
              <a:lnSpc>
                <a:spcPts val="3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序列长度不同的对话</a:t>
            </a:r>
            <a:endParaRPr lang="en-US" altLang="zh-CN" dirty="0">
              <a:latin typeface="微软雅黑" panose="020B0503020204020204" pitchFamily="34" charset="-122"/>
              <a:ea typeface="微软雅黑" panose="020B0503020204020204" pitchFamily="34" charset="-122"/>
            </a:endParaRPr>
          </a:p>
          <a:p>
            <a:pPr lvl="1">
              <a:lnSpc>
                <a:spcPts val="3000"/>
              </a:lnSpc>
            </a:pPr>
            <a:endParaRPr lang="en-US" altLang="zh-CN" dirty="0">
              <a:latin typeface="微软雅黑" panose="020B0503020204020204" pitchFamily="34" charset="-122"/>
              <a:ea typeface="微软雅黑" panose="020B0503020204020204" pitchFamily="34" charset="-122"/>
            </a:endParaRPr>
          </a:p>
          <a:p>
            <a:pPr lvl="1">
              <a:lnSpc>
                <a:spcPts val="3000"/>
              </a:lnSpc>
            </a:pPr>
            <a:endParaRPr lang="zh-CN" altLang="en-US" dirty="0">
              <a:latin typeface="微软雅黑" panose="020B0503020204020204" pitchFamily="34" charset="-122"/>
              <a:ea typeface="微软雅黑" panose="020B0503020204020204" pitchFamily="34" charset="-122"/>
            </a:endParaRPr>
          </a:p>
        </p:txBody>
      </p:sp>
      <p:sp>
        <p:nvSpPr>
          <p:cNvPr id="10" name="内容占位符 3"/>
          <p:cNvSpPr txBox="1"/>
          <p:nvPr/>
        </p:nvSpPr>
        <p:spPr>
          <a:xfrm>
            <a:off x="6080586" y="1352678"/>
            <a:ext cx="577954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rPr>
              <a:t>相互依赖</a:t>
            </a:r>
            <a:endParaRPr lang="en-US" altLang="zh-CN" dirty="0">
              <a:solidFill>
                <a:srgbClr val="CC0099"/>
              </a:solidFill>
              <a:latin typeface="微软雅黑" panose="020B0503020204020204" pitchFamily="34" charset="-122"/>
              <a:ea typeface="微软雅黑" panose="020B0503020204020204" pitchFamily="34" charset="-122"/>
            </a:endParaRPr>
          </a:p>
          <a:p>
            <a:pPr lvl="1">
              <a:lnSpc>
                <a:spcPts val="3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视频由连续的图片组成</a:t>
            </a:r>
            <a:endParaRPr lang="en-US" altLang="zh-CN" dirty="0">
              <a:latin typeface="微软雅黑" panose="020B0503020204020204" pitchFamily="34" charset="-122"/>
              <a:ea typeface="微软雅黑" panose="020B0503020204020204" pitchFamily="34" charset="-122"/>
            </a:endParaRPr>
          </a:p>
          <a:p>
            <a:pPr lvl="1">
              <a:lnSpc>
                <a:spcPts val="3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词义取决于上下文</a:t>
            </a:r>
            <a:endParaRPr lang="en-US" altLang="zh-CN" dirty="0">
              <a:latin typeface="微软雅黑" panose="020B0503020204020204" pitchFamily="34" charset="-122"/>
              <a:ea typeface="微软雅黑" panose="020B0503020204020204" pitchFamily="34" charset="-122"/>
            </a:endParaRPr>
          </a:p>
          <a:p>
            <a:pPr lvl="1">
              <a:lnSpc>
                <a:spcPts val="3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情感取决于上下文</a:t>
            </a:r>
            <a:endParaRPr lang="en-US" altLang="zh-CN"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3664782" y="4789088"/>
            <a:ext cx="3141541" cy="1322178"/>
            <a:chOff x="6766801" y="4084550"/>
            <a:chExt cx="3469217" cy="1434576"/>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6801" y="4084550"/>
              <a:ext cx="1478582" cy="1434576"/>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3624" y="4128625"/>
              <a:ext cx="1342394" cy="1346425"/>
            </a:xfrm>
            <a:prstGeom prst="rect">
              <a:avLst/>
            </a:prstGeom>
          </p:spPr>
        </p:pic>
        <p:sp>
          <p:nvSpPr>
            <p:cNvPr id="13" name="文本框 12"/>
            <p:cNvSpPr txBox="1"/>
            <p:nvPr/>
          </p:nvSpPr>
          <p:spPr>
            <a:xfrm>
              <a:off x="8150659" y="4558843"/>
              <a:ext cx="809145" cy="584775"/>
            </a:xfrm>
            <a:prstGeom prst="rect">
              <a:avLst/>
            </a:prstGeom>
            <a:noFill/>
          </p:spPr>
          <p:txBody>
            <a:bodyPr wrap="square" rtlCol="0">
              <a:spAutoFit/>
            </a:bodyPr>
            <a:lstStyle/>
            <a:p>
              <a:r>
                <a:rPr lang="en-US" altLang="zh-CN" sz="3200" dirty="0">
                  <a:solidFill>
                    <a:srgbClr val="CC0099"/>
                  </a:solidFill>
                </a:rPr>
                <a:t>OR</a:t>
              </a:r>
              <a:endParaRPr lang="en-US" sz="3200" dirty="0">
                <a:solidFill>
                  <a:srgbClr val="CC0099"/>
                </a:solidFill>
              </a:endParaRPr>
            </a:p>
          </p:txBody>
        </p:sp>
      </p:gr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49" y="4286930"/>
            <a:ext cx="2826582" cy="2153341"/>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259" y="4987954"/>
            <a:ext cx="4794428" cy="7943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深度学习平台</a:t>
            </a:r>
          </a:p>
        </p:txBody>
      </p:sp>
      <p:sp>
        <p:nvSpPr>
          <p:cNvPr id="17" name="圆角矩形 16"/>
          <p:cNvSpPr/>
          <p:nvPr/>
        </p:nvSpPr>
        <p:spPr>
          <a:xfrm>
            <a:off x="3646001" y="2350029"/>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a:t>
            </a:r>
            <a:r>
              <a:rPr lang="en-US" altLang="zh-CN" sz="2800" dirty="0">
                <a:solidFill>
                  <a:schemeClr val="tx1"/>
                </a:solidFill>
                <a:latin typeface="微软雅黑" panose="020B0503020204020204" pitchFamily="34" charset="-122"/>
                <a:ea typeface="微软雅黑" panose="020B0503020204020204" pitchFamily="34" charset="-122"/>
              </a:rPr>
              <a:t>PaddlePaddle</a:t>
            </a:r>
          </a:p>
        </p:txBody>
      </p:sp>
      <p:sp>
        <p:nvSpPr>
          <p:cNvPr id="20" name="圆角矩形 19"/>
          <p:cNvSpPr/>
          <p:nvPr/>
        </p:nvSpPr>
        <p:spPr>
          <a:xfrm>
            <a:off x="3646000" y="353307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AI Studio</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68375" y="4981808"/>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Python</a:t>
            </a:r>
            <a:r>
              <a:rPr lang="zh-CN" altLang="en-US" sz="2800" dirty="0">
                <a:solidFill>
                  <a:schemeClr val="tx1"/>
                </a:solidFill>
                <a:latin typeface="微软雅黑" panose="020B0503020204020204" pitchFamily="34" charset="-122"/>
                <a:ea typeface="微软雅黑" panose="020B0503020204020204" pitchFamily="34" charset="-122"/>
              </a:rPr>
              <a:t>基础知识</a:t>
            </a:r>
          </a:p>
        </p:txBody>
      </p:sp>
      <p:sp>
        <p:nvSpPr>
          <p:cNvPr id="3" name="椭圆 2"/>
          <p:cNvSpPr/>
          <p:nvPr/>
        </p:nvSpPr>
        <p:spPr>
          <a:xfrm>
            <a:off x="1719253" y="4928434"/>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10" name="圆角矩形 9"/>
          <p:cNvSpPr/>
          <p:nvPr/>
        </p:nvSpPr>
        <p:spPr>
          <a:xfrm>
            <a:off x="2068374" y="166529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深度学习平台</a:t>
            </a:r>
          </a:p>
        </p:txBody>
      </p:sp>
      <p:sp>
        <p:nvSpPr>
          <p:cNvPr id="11" name="椭圆 10"/>
          <p:cNvSpPr/>
          <p:nvPr/>
        </p:nvSpPr>
        <p:spPr>
          <a:xfrm>
            <a:off x="1719253" y="161191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2" name="圆角矩形 11"/>
          <p:cNvSpPr/>
          <p:nvPr/>
        </p:nvSpPr>
        <p:spPr>
          <a:xfrm>
            <a:off x="2068375" y="280723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深度学习基础</a:t>
            </a:r>
          </a:p>
        </p:txBody>
      </p:sp>
      <p:sp>
        <p:nvSpPr>
          <p:cNvPr id="13" name="椭圆 12"/>
          <p:cNvSpPr/>
          <p:nvPr/>
        </p:nvSpPr>
        <p:spPr>
          <a:xfrm>
            <a:off x="1719253" y="275386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4" name="圆角矩形 13"/>
          <p:cNvSpPr/>
          <p:nvPr/>
        </p:nvSpPr>
        <p:spPr>
          <a:xfrm>
            <a:off x="2068375" y="389581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自然语言处理基础</a:t>
            </a:r>
          </a:p>
        </p:txBody>
      </p:sp>
      <p:sp>
        <p:nvSpPr>
          <p:cNvPr id="15" name="椭圆 14"/>
          <p:cNvSpPr/>
          <p:nvPr/>
        </p:nvSpPr>
        <p:spPr>
          <a:xfrm>
            <a:off x="1719253" y="384243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 name="矩形 1"/>
          <p:cNvSpPr/>
          <p:nvPr/>
        </p:nvSpPr>
        <p:spPr>
          <a:xfrm>
            <a:off x="1719253" y="336030"/>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496473" y="2838150"/>
            <a:ext cx="394700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深度学习概述</a:t>
            </a:r>
            <a:endParaRPr lang="en-US" altLang="zh-CN" dirty="0"/>
          </a:p>
          <a:p>
            <a:r>
              <a:rPr lang="zh-CN" altLang="en-US" dirty="0"/>
              <a:t>深度学习入门知识</a:t>
            </a:r>
          </a:p>
        </p:txBody>
      </p:sp>
      <p:sp>
        <p:nvSpPr>
          <p:cNvPr id="21" name="文本框 20"/>
          <p:cNvSpPr txBox="1"/>
          <p:nvPr/>
        </p:nvSpPr>
        <p:spPr>
          <a:xfrm>
            <a:off x="6496473" y="3926722"/>
            <a:ext cx="3947002"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自然语言处理概述</a:t>
            </a:r>
            <a:endParaRPr lang="en-US" altLang="zh-CN" dirty="0"/>
          </a:p>
          <a:p>
            <a:r>
              <a:rPr lang="zh-CN" altLang="en-US" dirty="0"/>
              <a:t>自然语言处理入门知识</a:t>
            </a:r>
          </a:p>
        </p:txBody>
      </p:sp>
      <p:sp>
        <p:nvSpPr>
          <p:cNvPr id="22" name="文本框 21"/>
          <p:cNvSpPr txBox="1"/>
          <p:nvPr/>
        </p:nvSpPr>
        <p:spPr>
          <a:xfrm>
            <a:off x="6496479" y="5012720"/>
            <a:ext cx="3946995" cy="707886"/>
          </a:xfrm>
          <a:prstGeom prst="rect">
            <a:avLst/>
          </a:prstGeom>
          <a:noFill/>
        </p:spPr>
        <p:txBody>
          <a:bodyPr wrap="squar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Python</a:t>
            </a:r>
            <a:r>
              <a:rPr lang="zh-CN" altLang="en-US" sz="2000" dirty="0">
                <a:solidFill>
                  <a:srgbClr val="FF0000"/>
                </a:solidFill>
                <a:latin typeface="微软雅黑" panose="020B0503020204020204" pitchFamily="34" charset="-122"/>
                <a:ea typeface="微软雅黑" panose="020B0503020204020204" pitchFamily="34" charset="-122"/>
              </a:rPr>
              <a:t>概述、基础语法</a:t>
            </a:r>
            <a:endParaRPr lang="en-US" altLang="zh-CN" sz="2000" dirty="0">
              <a:solidFill>
                <a:srgbClr val="FF0000"/>
              </a:solidFill>
              <a:latin typeface="微软雅黑" panose="020B0503020204020204" pitchFamily="34" charset="-122"/>
              <a:ea typeface="微软雅黑" panose="020B0503020204020204" pitchFamily="34" charset="-122"/>
            </a:endParaRPr>
          </a:p>
          <a:p>
            <a:r>
              <a:rPr lang="zh-CN" altLang="en-US" sz="2000" dirty="0">
                <a:solidFill>
                  <a:srgbClr val="FF0000"/>
                </a:solidFill>
                <a:latin typeface="微软雅黑" panose="020B0503020204020204" pitchFamily="34" charset="-122"/>
                <a:ea typeface="微软雅黑" panose="020B0503020204020204" pitchFamily="34" charset="-122"/>
              </a:rPr>
              <a:t>机器学习常用库</a:t>
            </a:r>
          </a:p>
        </p:txBody>
      </p:sp>
      <p:sp>
        <p:nvSpPr>
          <p:cNvPr id="23" name="文本框 22"/>
          <p:cNvSpPr txBox="1"/>
          <p:nvPr/>
        </p:nvSpPr>
        <p:spPr>
          <a:xfrm>
            <a:off x="6496472" y="1696204"/>
            <a:ext cx="516395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飞桨</a:t>
            </a:r>
            <a:r>
              <a:rPr lang="en-US" altLang="zh-CN" sz="2000" dirty="0">
                <a:latin typeface="微软雅黑" panose="020B0503020204020204" pitchFamily="34" charset="-122"/>
                <a:ea typeface="微软雅黑" panose="020B0503020204020204" pitchFamily="34" charset="-122"/>
              </a:rPr>
              <a:t>PaddlePaddle</a:t>
            </a:r>
          </a:p>
          <a:p>
            <a:r>
              <a:rPr lang="en-US" altLang="zh-CN" sz="2000" dirty="0">
                <a:latin typeface="微软雅黑" panose="020B0503020204020204" pitchFamily="34" charset="-122"/>
                <a:ea typeface="微软雅黑" panose="020B0503020204020204" pitchFamily="34" charset="-122"/>
              </a:rPr>
              <a:t>AI Studio</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5889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Python</a:t>
            </a:r>
            <a:r>
              <a:rPr lang="zh-CN" altLang="en-US" sz="3600" b="1" dirty="0">
                <a:latin typeface="微软雅黑" panose="020B0503020204020204" pitchFamily="34" charset="-122"/>
                <a:ea typeface="微软雅黑" panose="020B0503020204020204" pitchFamily="34" charset="-122"/>
              </a:rPr>
              <a:t>基础知识</a:t>
            </a:r>
          </a:p>
        </p:txBody>
      </p:sp>
      <p:sp>
        <p:nvSpPr>
          <p:cNvPr id="17" name="圆角矩形 16"/>
          <p:cNvSpPr/>
          <p:nvPr/>
        </p:nvSpPr>
        <p:spPr>
          <a:xfrm>
            <a:off x="3646001" y="2350029"/>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Python</a:t>
            </a: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18" name="圆角矩形 17"/>
          <p:cNvSpPr/>
          <p:nvPr/>
        </p:nvSpPr>
        <p:spPr>
          <a:xfrm>
            <a:off x="3646001" y="3303217"/>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基本语法</a:t>
            </a:r>
          </a:p>
        </p:txBody>
      </p:sp>
      <p:sp>
        <p:nvSpPr>
          <p:cNvPr id="20" name="圆角矩形 19"/>
          <p:cNvSpPr/>
          <p:nvPr/>
        </p:nvSpPr>
        <p:spPr>
          <a:xfrm>
            <a:off x="3646001" y="425640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机器学习常用库</a:t>
            </a:r>
          </a:p>
        </p:txBody>
      </p:sp>
    </p:spTree>
    <p:extLst>
      <p:ext uri="{BB962C8B-B14F-4D97-AF65-F5344CB8AC3E}">
        <p14:creationId xmlns:p14="http://schemas.microsoft.com/office/powerpoint/2010/main" val="1812607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501917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发展历程</a:t>
            </a:r>
          </a:p>
        </p:txBody>
      </p:sp>
      <p:sp>
        <p:nvSpPr>
          <p:cNvPr id="10" name="圆角矩形 9"/>
          <p:cNvSpPr/>
          <p:nvPr/>
        </p:nvSpPr>
        <p:spPr>
          <a:xfrm>
            <a:off x="4419975" y="1401490"/>
            <a:ext cx="7251925" cy="790466"/>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4594374" y="1462746"/>
            <a:ext cx="6934651"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Python is a programming language that lets you work quickly </a:t>
            </a:r>
          </a:p>
          <a:p>
            <a:r>
              <a:rPr lang="en-US" altLang="zh-CN" dirty="0">
                <a:latin typeface="微软雅黑" panose="020B0503020204020204" pitchFamily="34" charset="-122"/>
                <a:ea typeface="微软雅黑" panose="020B0503020204020204" pitchFamily="34" charset="-122"/>
              </a:rPr>
              <a:t>and integrate systems more effectively.</a:t>
            </a:r>
          </a:p>
        </p:txBody>
      </p:sp>
      <p:sp>
        <p:nvSpPr>
          <p:cNvPr id="13" name="圆角矩形 12"/>
          <p:cNvSpPr/>
          <p:nvPr/>
        </p:nvSpPr>
        <p:spPr>
          <a:xfrm>
            <a:off x="4423297" y="2733597"/>
            <a:ext cx="7251925" cy="790466"/>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4646683" y="2794853"/>
            <a:ext cx="6934651"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是一门</a:t>
            </a:r>
            <a:r>
              <a:rPr lang="zh-CN" altLang="en-US" dirty="0">
                <a:solidFill>
                  <a:srgbClr val="00B0F0"/>
                </a:solidFill>
                <a:latin typeface="微软雅黑" panose="020B0503020204020204" pitchFamily="34" charset="-122"/>
                <a:ea typeface="微软雅黑" panose="020B0503020204020204" pitchFamily="34" charset="-122"/>
              </a:rPr>
              <a:t>解释型</a:t>
            </a:r>
            <a:r>
              <a:rPr lang="zh-CN" altLang="en-US" dirty="0">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面向对象</a:t>
            </a:r>
            <a:r>
              <a:rPr lang="zh-CN" altLang="en-US" dirty="0">
                <a:latin typeface="微软雅黑" panose="020B0503020204020204" pitchFamily="34" charset="-122"/>
                <a:ea typeface="微软雅黑" panose="020B0503020204020204" pitchFamily="34" charset="-122"/>
              </a:rPr>
              <a:t>的高级编程语言</a:t>
            </a:r>
            <a:r>
              <a:rPr lang="en-US" altLang="zh-CN"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是</a:t>
            </a:r>
            <a:r>
              <a:rPr lang="zh-CN" altLang="en-US" dirty="0">
                <a:solidFill>
                  <a:srgbClr val="00B0F0"/>
                </a:solidFill>
                <a:latin typeface="微软雅黑" panose="020B0503020204020204" pitchFamily="34" charset="-122"/>
                <a:ea typeface="微软雅黑" panose="020B0503020204020204" pitchFamily="34" charset="-122"/>
              </a:rPr>
              <a:t>开源免费</a:t>
            </a:r>
            <a:r>
              <a:rPr lang="zh-CN" altLang="en-US" dirty="0">
                <a:latin typeface="微软雅黑" panose="020B0503020204020204" pitchFamily="34" charset="-122"/>
                <a:ea typeface="微软雅黑" panose="020B0503020204020204" pitchFamily="34" charset="-122"/>
              </a:rPr>
              <a:t>的、支持交互式、可跨平台移植的脚本语言</a:t>
            </a:r>
            <a:r>
              <a:rPr lang="en-US" altLang="zh-CN" dirty="0">
                <a:latin typeface="微软雅黑" panose="020B0503020204020204" pitchFamily="34" charset="-122"/>
                <a:ea typeface="微软雅黑" panose="020B0503020204020204" pitchFamily="34" charset="-122"/>
              </a:rPr>
              <a:t>.</a:t>
            </a:r>
          </a:p>
        </p:txBody>
      </p:sp>
      <p:pic>
        <p:nvPicPr>
          <p:cNvPr id="1026" name="Picture 2" descr="âpython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37893"/>
            <a:ext cx="4859338" cy="245348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474367" y="3479106"/>
            <a:ext cx="5114435" cy="511807"/>
          </a:xfrm>
          <a:prstGeom prst="rect">
            <a:avLst/>
          </a:prstGeom>
        </p:spPr>
        <p:txBody>
          <a:bodyPr wrap="square">
            <a:spAutoFit/>
          </a:bodyPr>
          <a:lstStyle/>
          <a:p>
            <a:pPr>
              <a:lnSpc>
                <a:spcPct val="125000"/>
              </a:lnSpc>
            </a:pPr>
            <a:r>
              <a:rPr lang="zh-CN" altLang="en-US" sz="2400" b="1" dirty="0">
                <a:solidFill>
                  <a:srgbClr val="0033CC"/>
                </a:solidFill>
                <a:latin typeface="微软雅黑" panose="020B0503020204020204" pitchFamily="34" charset="-122"/>
                <a:ea typeface="微软雅黑" panose="020B0503020204020204" pitchFamily="34" charset="-122"/>
              </a:rPr>
              <a:t>诞生和发展</a:t>
            </a:r>
            <a:endParaRPr lang="en-US" altLang="zh-CN" sz="2400" b="1" dirty="0">
              <a:solidFill>
                <a:srgbClr val="0033CC"/>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932" y="3462778"/>
            <a:ext cx="498965" cy="498965"/>
          </a:xfrm>
          <a:prstGeom prst="rect">
            <a:avLst/>
          </a:prstGeom>
        </p:spPr>
      </p:pic>
      <p:sp>
        <p:nvSpPr>
          <p:cNvPr id="12" name="矩形 11"/>
          <p:cNvSpPr/>
          <p:nvPr/>
        </p:nvSpPr>
        <p:spPr>
          <a:xfrm>
            <a:off x="1017932" y="3999949"/>
            <a:ext cx="10668021" cy="2585323"/>
          </a:xfrm>
          <a:prstGeom prst="rect">
            <a:avLst/>
          </a:prstGeom>
        </p:spPr>
        <p:txBody>
          <a:bodyPr wrap="square">
            <a:spAutoFit/>
          </a:bodyPr>
          <a:lstStyle/>
          <a:p>
            <a:pPr marL="457200" indent="-45720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年，第一个</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编译器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同时也是解释器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诞生。它是用</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语言实现的，并能够调用</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库</a:t>
            </a:r>
            <a:r>
              <a:rPr lang="en-US" altLang="zh-CN" dirty="0">
                <a:latin typeface="微软雅黑" panose="020B0503020204020204" pitchFamily="34" charset="-122"/>
                <a:ea typeface="微软雅黑" panose="020B0503020204020204" pitchFamily="34" charset="-122"/>
              </a:rPr>
              <a:t>(.so</a:t>
            </a:r>
            <a:r>
              <a:rPr lang="zh-CN" altLang="en-US" dirty="0">
                <a:latin typeface="微软雅黑" panose="020B0503020204020204" pitchFamily="34" charset="-122"/>
                <a:ea typeface="微软雅黑" panose="020B0503020204020204" pitchFamily="34" charset="-122"/>
              </a:rPr>
              <a:t>文件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。从一出生，</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已经具有了：类，函数，异常处理，包含表和词典在内的核心数据类型，以及模块为基础的拓展系统。</a:t>
            </a:r>
            <a:endParaRPr lang="en-US" altLang="zh-CN"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年，</a:t>
            </a:r>
            <a:r>
              <a:rPr lang="en-US" altLang="zh-CN" dirty="0">
                <a:solidFill>
                  <a:srgbClr val="00B0F0"/>
                </a:solidFill>
                <a:latin typeface="微软雅黑" panose="020B0503020204020204" pitchFamily="34" charset="-122"/>
                <a:ea typeface="微软雅黑" panose="020B0503020204020204" pitchFamily="34" charset="-122"/>
              </a:rPr>
              <a:t>Python 2.0 </a:t>
            </a:r>
            <a:r>
              <a:rPr lang="zh-CN" altLang="en-US" dirty="0">
                <a:latin typeface="微软雅黑" panose="020B0503020204020204" pitchFamily="34" charset="-122"/>
                <a:ea typeface="微软雅黑" panose="020B0503020204020204" pitchFamily="34" charset="-122"/>
              </a:rPr>
              <a:t>由 </a:t>
            </a:r>
            <a:r>
              <a:rPr lang="en-US" altLang="zh-CN" dirty="0" err="1">
                <a:latin typeface="微软雅黑" panose="020B0503020204020204" pitchFamily="34" charset="-122"/>
                <a:ea typeface="微软雅黑" panose="020B0503020204020204" pitchFamily="34" charset="-122"/>
              </a:rPr>
              <a:t>BeOpen</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PythonLabs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团队发布，加入内存回收机制，奠定了</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语言框架的基础</a:t>
            </a:r>
            <a:endParaRPr lang="en-US" altLang="zh-CN"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2008</a:t>
            </a:r>
            <a:r>
              <a:rPr lang="zh-CN" altLang="en-US" dirty="0">
                <a:latin typeface="微软雅黑" panose="020B0503020204020204" pitchFamily="34" charset="-122"/>
                <a:ea typeface="微软雅黑" panose="020B0503020204020204" pitchFamily="34" charset="-122"/>
              </a:rPr>
              <a:t>年，</a:t>
            </a:r>
            <a:r>
              <a:rPr lang="en-US" altLang="zh-CN" dirty="0">
                <a:solidFill>
                  <a:srgbClr val="00B0F0"/>
                </a:solidFill>
                <a:latin typeface="微软雅黑" panose="020B0503020204020204" pitchFamily="34" charset="-122"/>
                <a:ea typeface="微软雅黑" panose="020B0503020204020204" pitchFamily="34" charset="-122"/>
              </a:rPr>
              <a:t>Python 3 </a:t>
            </a:r>
            <a:r>
              <a:rPr lang="zh-CN" altLang="en-US" dirty="0">
                <a:latin typeface="微软雅黑" panose="020B0503020204020204" pitchFamily="34" charset="-122"/>
                <a:ea typeface="微软雅黑" panose="020B0503020204020204" pitchFamily="34" charset="-122"/>
              </a:rPr>
              <a:t>在一个意想不到的情况下发布了，对语言进行了彻底的修改，没有向后兼容</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6501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336030"/>
            <a:ext cx="4224347"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流行趋势</a:t>
            </a:r>
          </a:p>
        </p:txBody>
      </p:sp>
      <p:sp>
        <p:nvSpPr>
          <p:cNvPr id="9" name="矩形 8"/>
          <p:cNvSpPr/>
          <p:nvPr/>
        </p:nvSpPr>
        <p:spPr>
          <a:xfrm>
            <a:off x="822333" y="1293838"/>
            <a:ext cx="11099931" cy="1200329"/>
          </a:xfrm>
          <a:prstGeom prst="rect">
            <a:avLst/>
          </a:prstGeom>
        </p:spPr>
        <p:txBody>
          <a:bodyPr wrap="square">
            <a:spAutoFit/>
          </a:bodyPr>
          <a:lstStyle/>
          <a:p>
            <a:pPr>
              <a:lnSpc>
                <a:spcPct val="150000"/>
              </a:lnSpc>
            </a:pPr>
            <a:r>
              <a:rPr lang="en-US" altLang="zh-CN" sz="2400" dirty="0">
                <a:solidFill>
                  <a:srgbClr val="CC0099"/>
                </a:solidFill>
                <a:latin typeface="微软雅黑" panose="020B0503020204020204" pitchFamily="34" charset="-122"/>
                <a:ea typeface="微软雅黑" panose="020B0503020204020204" pitchFamily="34" charset="-122"/>
              </a:rPr>
              <a:t>Stack Overflow 2017</a:t>
            </a:r>
            <a:r>
              <a:rPr lang="zh-CN" altLang="en-US" sz="2400" dirty="0">
                <a:solidFill>
                  <a:srgbClr val="CC0099"/>
                </a:solidFill>
                <a:latin typeface="微软雅黑" panose="020B0503020204020204" pitchFamily="34" charset="-122"/>
                <a:ea typeface="微软雅黑" panose="020B0503020204020204" pitchFamily="34" charset="-122"/>
              </a:rPr>
              <a:t>年</a:t>
            </a:r>
            <a:r>
              <a:rPr lang="zh-CN" altLang="en-US" sz="2400" dirty="0">
                <a:latin typeface="微软雅黑" panose="020B0503020204020204" pitchFamily="34" charset="-122"/>
                <a:ea typeface="微软雅黑" panose="020B0503020204020204" pitchFamily="34" charset="-122"/>
              </a:rPr>
              <a:t>开发者调查报告显示，</a:t>
            </a:r>
            <a:r>
              <a:rPr lang="en-US" altLang="zh-CN" sz="2400" dirty="0">
                <a:solidFill>
                  <a:srgbClr val="FF0000"/>
                </a:solidFill>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作为主流编程语言之一，发展势头已无可阻挡。</a:t>
            </a:r>
          </a:p>
        </p:txBody>
      </p:sp>
      <p:pic>
        <p:nvPicPr>
          <p:cNvPr id="6" name="图片 5"/>
          <p:cNvPicPr>
            <a:picLocks noChangeAspect="1"/>
          </p:cNvPicPr>
          <p:nvPr/>
        </p:nvPicPr>
        <p:blipFill>
          <a:blip r:embed="rId2"/>
          <a:stretch>
            <a:fillRect/>
          </a:stretch>
        </p:blipFill>
        <p:spPr>
          <a:xfrm>
            <a:off x="6372298" y="3072347"/>
            <a:ext cx="5380952" cy="3428571"/>
          </a:xfrm>
          <a:prstGeom prst="rect">
            <a:avLst/>
          </a:prstGeom>
        </p:spPr>
      </p:pic>
      <p:pic>
        <p:nvPicPr>
          <p:cNvPr id="7" name="图片 6"/>
          <p:cNvPicPr>
            <a:picLocks noChangeAspect="1"/>
          </p:cNvPicPr>
          <p:nvPr/>
        </p:nvPicPr>
        <p:blipFill>
          <a:blip r:embed="rId3"/>
          <a:stretch>
            <a:fillRect/>
          </a:stretch>
        </p:blipFill>
        <p:spPr>
          <a:xfrm>
            <a:off x="581369" y="3091394"/>
            <a:ext cx="5514286" cy="3409524"/>
          </a:xfrm>
          <a:prstGeom prst="rect">
            <a:avLst/>
          </a:prstGeom>
        </p:spPr>
      </p:pic>
      <p:sp>
        <p:nvSpPr>
          <p:cNvPr id="15" name="圆角矩形 14"/>
          <p:cNvSpPr/>
          <p:nvPr/>
        </p:nvSpPr>
        <p:spPr>
          <a:xfrm>
            <a:off x="2078041" y="2499934"/>
            <a:ext cx="2636834" cy="497204"/>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2149478" y="2564510"/>
            <a:ext cx="2551109"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哪种编程语言</a:t>
            </a:r>
            <a:r>
              <a:rPr lang="zh-CN" altLang="en-US" dirty="0">
                <a:solidFill>
                  <a:srgbClr val="FF0000"/>
                </a:solidFill>
                <a:latin typeface="微软雅黑" panose="020B0503020204020204" pitchFamily="34" charset="-122"/>
                <a:ea typeface="微软雅黑" panose="020B0503020204020204" pitchFamily="34" charset="-122"/>
              </a:rPr>
              <a:t>最流行</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17" name="圆角矩形 16"/>
          <p:cNvSpPr/>
          <p:nvPr/>
        </p:nvSpPr>
        <p:spPr>
          <a:xfrm>
            <a:off x="7795777" y="2499934"/>
            <a:ext cx="2755754" cy="497204"/>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8" name="矩形 17"/>
          <p:cNvSpPr/>
          <p:nvPr/>
        </p:nvSpPr>
        <p:spPr>
          <a:xfrm>
            <a:off x="7838638" y="2564510"/>
            <a:ext cx="2551109"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你</a:t>
            </a:r>
            <a:r>
              <a:rPr lang="zh-CN" altLang="en-US" dirty="0">
                <a:solidFill>
                  <a:srgbClr val="FF0000"/>
                </a:solidFill>
                <a:latin typeface="微软雅黑" panose="020B0503020204020204" pitchFamily="34" charset="-122"/>
                <a:ea typeface="微软雅黑" panose="020B0503020204020204" pitchFamily="34" charset="-122"/>
              </a:rPr>
              <a:t>最希望使用</a:t>
            </a:r>
            <a:r>
              <a:rPr lang="zh-CN" altLang="en-US" dirty="0">
                <a:latin typeface="微软雅黑" panose="020B0503020204020204" pitchFamily="34" charset="-122"/>
                <a:ea typeface="微软雅黑" panose="020B0503020204020204" pitchFamily="34" charset="-122"/>
              </a:rPr>
              <a:t>哪种语言？</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6183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336030"/>
            <a:ext cx="4614361"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典型应用</a:t>
            </a:r>
          </a:p>
        </p:txBody>
      </p:sp>
      <p:sp>
        <p:nvSpPr>
          <p:cNvPr id="98" name="Freeform 19"/>
          <p:cNvSpPr/>
          <p:nvPr/>
        </p:nvSpPr>
        <p:spPr bwMode="auto">
          <a:xfrm>
            <a:off x="3767458" y="4785114"/>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99" name="Freeform 20"/>
          <p:cNvSpPr/>
          <p:nvPr/>
        </p:nvSpPr>
        <p:spPr bwMode="auto">
          <a:xfrm>
            <a:off x="6177237" y="4847262"/>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100" name="Freeform 21"/>
          <p:cNvSpPr/>
          <p:nvPr/>
        </p:nvSpPr>
        <p:spPr bwMode="auto">
          <a:xfrm>
            <a:off x="6419819" y="2389368"/>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101" name="Freeform 22"/>
          <p:cNvSpPr/>
          <p:nvPr/>
        </p:nvSpPr>
        <p:spPr bwMode="auto">
          <a:xfrm>
            <a:off x="5196887" y="3241412"/>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102" name="Freeform 23"/>
          <p:cNvSpPr/>
          <p:nvPr/>
        </p:nvSpPr>
        <p:spPr bwMode="auto">
          <a:xfrm>
            <a:off x="6756627" y="3828820"/>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103" name="Freeform 24"/>
          <p:cNvSpPr/>
          <p:nvPr/>
        </p:nvSpPr>
        <p:spPr bwMode="auto">
          <a:xfrm>
            <a:off x="4539310" y="1826018"/>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104" name="Freeform 25"/>
          <p:cNvSpPr/>
          <p:nvPr/>
        </p:nvSpPr>
        <p:spPr bwMode="auto">
          <a:xfrm>
            <a:off x="4378925" y="3620320"/>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105" name="Freeform 26"/>
          <p:cNvSpPr/>
          <p:nvPr/>
        </p:nvSpPr>
        <p:spPr bwMode="auto">
          <a:xfrm>
            <a:off x="5784295" y="2555768"/>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106" name="Freeform 27"/>
          <p:cNvSpPr/>
          <p:nvPr/>
        </p:nvSpPr>
        <p:spPr bwMode="auto">
          <a:xfrm>
            <a:off x="6249410" y="121054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107" name="椭圆 106"/>
          <p:cNvSpPr/>
          <p:nvPr/>
        </p:nvSpPr>
        <p:spPr>
          <a:xfrm>
            <a:off x="3565244" y="4722712"/>
            <a:ext cx="429028" cy="429028"/>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4287368" y="3301792"/>
            <a:ext cx="429028" cy="429028"/>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8602784" y="3746625"/>
            <a:ext cx="429028" cy="429028"/>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7803800" y="2103056"/>
            <a:ext cx="429028" cy="429028"/>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4427319" y="1493658"/>
            <a:ext cx="429028" cy="429028"/>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TextBox 22"/>
          <p:cNvSpPr txBox="1"/>
          <p:nvPr/>
        </p:nvSpPr>
        <p:spPr>
          <a:xfrm>
            <a:off x="2157140" y="4773332"/>
            <a:ext cx="2899034" cy="13726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600" b="1" dirty="0">
                <a:solidFill>
                  <a:srgbClr val="FF0000"/>
                </a:solidFill>
              </a:rPr>
              <a:t>常规软件开发</a:t>
            </a:r>
            <a:endParaRPr lang="en-US" altLang="zh-CN" sz="1600" b="1" dirty="0">
              <a:solidFill>
                <a:srgbClr val="FF0000"/>
              </a:solidFill>
            </a:endParaRPr>
          </a:p>
          <a:p>
            <a:r>
              <a:rPr lang="zh-CN" altLang="en-US" sz="1600" dirty="0"/>
              <a:t>支持函数式编程和</a:t>
            </a:r>
            <a:r>
              <a:rPr lang="en-US" altLang="zh-CN" sz="1600" dirty="0"/>
              <a:t>OOP</a:t>
            </a:r>
            <a:r>
              <a:rPr lang="zh-CN" altLang="en-US" sz="1600" dirty="0"/>
              <a:t>面向对象编程，适用于常规的</a:t>
            </a:r>
            <a:r>
              <a:rPr lang="zh-CN" altLang="en-US" sz="1600" dirty="0">
                <a:solidFill>
                  <a:srgbClr val="00B0F0"/>
                </a:solidFill>
              </a:rPr>
              <a:t>软件开发、脚本编写、网络编程</a:t>
            </a:r>
            <a:endParaRPr lang="en-US" altLang="zh-CN" sz="1600" noProof="1">
              <a:solidFill>
                <a:srgbClr val="00B0F0"/>
              </a:solidFill>
            </a:endParaRPr>
          </a:p>
        </p:txBody>
      </p:sp>
      <p:sp>
        <p:nvSpPr>
          <p:cNvPr id="113" name="TextBox 22"/>
          <p:cNvSpPr txBox="1"/>
          <p:nvPr/>
        </p:nvSpPr>
        <p:spPr>
          <a:xfrm>
            <a:off x="334182" y="3135478"/>
            <a:ext cx="3931283" cy="13726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600" b="1" dirty="0">
                <a:solidFill>
                  <a:srgbClr val="FF0000"/>
                </a:solidFill>
              </a:rPr>
              <a:t>科学计算</a:t>
            </a:r>
            <a:endParaRPr lang="en-US" altLang="zh-CN" sz="1600" b="1" dirty="0">
              <a:solidFill>
                <a:srgbClr val="FF0000"/>
              </a:solidFill>
            </a:endParaRPr>
          </a:p>
          <a:p>
            <a:r>
              <a:rPr lang="zh-CN" altLang="en-US" sz="1600" dirty="0"/>
              <a:t>随着</a:t>
            </a:r>
            <a:r>
              <a:rPr lang="en-US" altLang="zh-CN" sz="1600" dirty="0" err="1"/>
              <a:t>NumPy</a:t>
            </a:r>
            <a:r>
              <a:rPr lang="zh-CN" altLang="en-US" sz="1600" dirty="0"/>
              <a:t>，</a:t>
            </a:r>
            <a:r>
              <a:rPr lang="en-US" altLang="zh-CN" sz="1600" dirty="0" err="1"/>
              <a:t>SciPy</a:t>
            </a:r>
            <a:r>
              <a:rPr lang="zh-CN" altLang="en-US" sz="1600" dirty="0"/>
              <a:t>，</a:t>
            </a:r>
            <a:r>
              <a:rPr lang="en-US" altLang="zh-CN" sz="1600" dirty="0" err="1"/>
              <a:t>Matplotlib</a:t>
            </a:r>
            <a:r>
              <a:rPr lang="zh-CN" altLang="en-US" sz="1600" dirty="0"/>
              <a:t>等众多程序库的开发，</a:t>
            </a:r>
            <a:r>
              <a:rPr lang="en-US" altLang="zh-CN" sz="1600" dirty="0"/>
              <a:t>Python</a:t>
            </a:r>
            <a:r>
              <a:rPr lang="zh-CN" altLang="en-US" sz="1600" dirty="0"/>
              <a:t>越来越适合于做科学计算、</a:t>
            </a:r>
            <a:r>
              <a:rPr lang="zh-CN" altLang="en-US" sz="1600" dirty="0">
                <a:solidFill>
                  <a:srgbClr val="00B0F0"/>
                </a:solidFill>
              </a:rPr>
              <a:t>绘制高质量的</a:t>
            </a:r>
            <a:r>
              <a:rPr lang="en-US" altLang="zh-CN" sz="1600" dirty="0">
                <a:solidFill>
                  <a:srgbClr val="00B0F0"/>
                </a:solidFill>
              </a:rPr>
              <a:t>2D</a:t>
            </a:r>
            <a:r>
              <a:rPr lang="zh-CN" altLang="en-US" sz="1600" dirty="0">
                <a:solidFill>
                  <a:srgbClr val="00B0F0"/>
                </a:solidFill>
              </a:rPr>
              <a:t>和</a:t>
            </a:r>
            <a:r>
              <a:rPr lang="en-US" altLang="zh-CN" sz="1600" dirty="0">
                <a:solidFill>
                  <a:srgbClr val="00B0F0"/>
                </a:solidFill>
              </a:rPr>
              <a:t>3D</a:t>
            </a:r>
            <a:r>
              <a:rPr lang="zh-CN" altLang="en-US" sz="1600" dirty="0">
                <a:solidFill>
                  <a:srgbClr val="00B0F0"/>
                </a:solidFill>
              </a:rPr>
              <a:t>图像</a:t>
            </a:r>
            <a:endParaRPr lang="en-US" altLang="zh-CN" sz="1600" noProof="1">
              <a:solidFill>
                <a:srgbClr val="00B0F0"/>
              </a:solidFill>
            </a:endParaRPr>
          </a:p>
        </p:txBody>
      </p:sp>
      <p:sp>
        <p:nvSpPr>
          <p:cNvPr id="114" name="TextBox 22"/>
          <p:cNvSpPr txBox="1"/>
          <p:nvPr/>
        </p:nvSpPr>
        <p:spPr>
          <a:xfrm>
            <a:off x="8988948" y="3519312"/>
            <a:ext cx="3160188" cy="107721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600" b="1" dirty="0">
                <a:solidFill>
                  <a:srgbClr val="FF0000"/>
                </a:solidFill>
              </a:rPr>
              <a:t>WEB</a:t>
            </a:r>
            <a:r>
              <a:rPr lang="zh-CN" altLang="en-US" sz="1600" b="1" dirty="0">
                <a:solidFill>
                  <a:srgbClr val="FF0000"/>
                </a:solidFill>
              </a:rPr>
              <a:t>开发</a:t>
            </a:r>
            <a:endParaRPr lang="en-US" altLang="zh-CN" sz="1600" b="1" dirty="0">
              <a:solidFill>
                <a:srgbClr val="FF0000"/>
              </a:solidFill>
            </a:endParaRPr>
          </a:p>
          <a:p>
            <a:r>
              <a:rPr lang="zh-CN" altLang="en-US" sz="1600" dirty="0"/>
              <a:t>基于</a:t>
            </a:r>
            <a:r>
              <a:rPr lang="en-US" altLang="zh-CN" sz="1600" dirty="0"/>
              <a:t>Python</a:t>
            </a:r>
            <a:r>
              <a:rPr lang="zh-CN" altLang="en-US" sz="1600" dirty="0"/>
              <a:t>的</a:t>
            </a:r>
            <a:r>
              <a:rPr lang="en-US" altLang="zh-CN" sz="1600" dirty="0"/>
              <a:t>Web</a:t>
            </a:r>
            <a:r>
              <a:rPr lang="zh-CN" altLang="en-US" sz="1600" dirty="0"/>
              <a:t>开发框架很多，如</a:t>
            </a:r>
            <a:r>
              <a:rPr lang="en-US" altLang="zh-CN" sz="1600" dirty="0"/>
              <a:t>Django</a:t>
            </a:r>
            <a:r>
              <a:rPr lang="zh-CN" altLang="en-US" sz="1600" dirty="0"/>
              <a:t>，</a:t>
            </a:r>
            <a:r>
              <a:rPr lang="en-US" altLang="zh-CN" sz="1600" dirty="0"/>
              <a:t>Tornado</a:t>
            </a:r>
            <a:r>
              <a:rPr lang="zh-CN" altLang="en-US" sz="1600" dirty="0"/>
              <a:t>，</a:t>
            </a:r>
            <a:r>
              <a:rPr lang="en-US" altLang="zh-CN" sz="1600" dirty="0"/>
              <a:t>Flask</a:t>
            </a:r>
            <a:endParaRPr lang="en-US" altLang="zh-CN" sz="1600" noProof="1"/>
          </a:p>
        </p:txBody>
      </p:sp>
      <p:sp>
        <p:nvSpPr>
          <p:cNvPr id="115" name="TextBox 22"/>
          <p:cNvSpPr txBox="1"/>
          <p:nvPr/>
        </p:nvSpPr>
        <p:spPr>
          <a:xfrm>
            <a:off x="8362200" y="1860423"/>
            <a:ext cx="3607389" cy="13726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600" b="1" dirty="0">
                <a:solidFill>
                  <a:srgbClr val="FF0000"/>
                </a:solidFill>
              </a:rPr>
              <a:t>网络爬虫</a:t>
            </a:r>
            <a:endParaRPr lang="en-US" altLang="zh-CN" sz="1600" b="1" dirty="0">
              <a:solidFill>
                <a:srgbClr val="FF0000"/>
              </a:solidFill>
            </a:endParaRPr>
          </a:p>
          <a:p>
            <a:r>
              <a:rPr lang="zh-CN" altLang="en-US" sz="1600" dirty="0"/>
              <a:t>大数据行业获取数据的核心工具。</a:t>
            </a:r>
            <a:r>
              <a:rPr lang="en-US" altLang="zh-CN" sz="1600" dirty="0"/>
              <a:t>Python</a:t>
            </a:r>
            <a:r>
              <a:rPr lang="zh-CN" altLang="en-US" sz="1600" dirty="0"/>
              <a:t>是编写网络爬虫的主流编程语言，</a:t>
            </a:r>
            <a:r>
              <a:rPr lang="en-US" altLang="zh-CN" sz="1600" dirty="0" err="1"/>
              <a:t>Scrapy</a:t>
            </a:r>
            <a:r>
              <a:rPr lang="zh-CN" altLang="en-US" sz="1600" dirty="0"/>
              <a:t>爬虫框架应用非常广泛</a:t>
            </a:r>
            <a:endParaRPr lang="en-US" altLang="zh-CN" sz="1600" noProof="1"/>
          </a:p>
        </p:txBody>
      </p:sp>
      <p:sp>
        <p:nvSpPr>
          <p:cNvPr id="116" name="TextBox 22"/>
          <p:cNvSpPr txBox="1"/>
          <p:nvPr/>
        </p:nvSpPr>
        <p:spPr>
          <a:xfrm>
            <a:off x="401667" y="1226367"/>
            <a:ext cx="4204898" cy="1372683"/>
          </a:xfrm>
          <a:prstGeom prst="rect">
            <a:avLst/>
          </a:prstGeom>
          <a:noFill/>
        </p:spPr>
        <p:txBody>
          <a:bodyPr wrap="square" rtlCol="0">
            <a:spAutoFit/>
          </a:bodyPr>
          <a:lstStyle/>
          <a:p>
            <a:pPr lvl="0">
              <a:lnSpc>
                <a:spcPct val="120000"/>
              </a:lnSpc>
              <a:spcAft>
                <a:spcPct val="40000"/>
              </a:spcAft>
              <a:buClr>
                <a:srgbClr val="292929"/>
              </a:buClr>
            </a:pPr>
            <a:r>
              <a:rPr lang="zh-CN" altLang="en-US" sz="1600" b="1" dirty="0">
                <a:solidFill>
                  <a:srgbClr val="FF0000"/>
                </a:solidFill>
                <a:latin typeface="微软雅黑" panose="020B0503020204020204" pitchFamily="34" charset="-122"/>
                <a:ea typeface="微软雅黑" panose="020B0503020204020204" pitchFamily="34" charset="-122"/>
              </a:rPr>
              <a:t>数据分析</a:t>
            </a:r>
            <a:endParaRPr lang="en-US" altLang="zh-CN" sz="1600" b="1" dirty="0">
              <a:solidFill>
                <a:srgbClr val="FF0000"/>
              </a:solidFill>
              <a:latin typeface="微软雅黑" panose="020B0503020204020204" pitchFamily="34" charset="-122"/>
              <a:ea typeface="微软雅黑" panose="020B0503020204020204" pitchFamily="34" charset="-122"/>
            </a:endParaRPr>
          </a:p>
          <a:p>
            <a:pPr lvl="0">
              <a:lnSpc>
                <a:spcPct val="120000"/>
              </a:lnSpc>
              <a:spcAft>
                <a:spcPct val="40000"/>
              </a:spcAft>
              <a:buClr>
                <a:srgbClr val="292929"/>
              </a:buClr>
            </a:pPr>
            <a:r>
              <a:rPr lang="zh-CN" altLang="en-US" sz="1600" dirty="0">
                <a:latin typeface="微软雅黑" panose="020B0503020204020204" pitchFamily="34" charset="-122"/>
                <a:ea typeface="微软雅黑" panose="020B0503020204020204" pitchFamily="34" charset="-122"/>
              </a:rPr>
              <a:t>对数据进行清洗、去重、规格化和针对性的分析是大数据行业的基石。</a:t>
            </a:r>
            <a:r>
              <a:rPr lang="en-US" altLang="zh-CN" sz="1600" dirty="0">
                <a:solidFill>
                  <a:srgbClr val="00B0F0"/>
                </a:solidFill>
                <a:latin typeface="微软雅黑" panose="020B0503020204020204" pitchFamily="34" charset="-122"/>
                <a:ea typeface="微软雅黑" panose="020B0503020204020204" pitchFamily="34" charset="-122"/>
              </a:rPr>
              <a:t>Python</a:t>
            </a:r>
            <a:r>
              <a:rPr lang="zh-CN" altLang="en-US" sz="1600" dirty="0">
                <a:solidFill>
                  <a:srgbClr val="00B0F0"/>
                </a:solidFill>
                <a:latin typeface="微软雅黑" panose="020B0503020204020204" pitchFamily="34" charset="-122"/>
                <a:ea typeface="微软雅黑" panose="020B0503020204020204" pitchFamily="34" charset="-122"/>
              </a:rPr>
              <a:t>是数据分析的主流语言之一</a:t>
            </a:r>
            <a:endParaRPr lang="en-US" altLang="zh-CN" sz="1600" noProof="1">
              <a:solidFill>
                <a:srgbClr val="00B0F0"/>
              </a:solidFill>
              <a:latin typeface="微软雅黑" panose="020B0503020204020204" pitchFamily="34" charset="-122"/>
              <a:ea typeface="微软雅黑" panose="020B0503020204020204" pitchFamily="34" charset="-122"/>
            </a:endParaRPr>
          </a:p>
        </p:txBody>
      </p:sp>
      <p:sp>
        <p:nvSpPr>
          <p:cNvPr id="117" name="椭圆 116"/>
          <p:cNvSpPr/>
          <p:nvPr/>
        </p:nvSpPr>
        <p:spPr>
          <a:xfrm>
            <a:off x="6734870" y="1095176"/>
            <a:ext cx="429028" cy="429028"/>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7676311" y="4522486"/>
            <a:ext cx="429028" cy="429028"/>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4915460" y="3191834"/>
            <a:ext cx="429028" cy="429028"/>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TextBox 22"/>
          <p:cNvSpPr txBox="1"/>
          <p:nvPr/>
        </p:nvSpPr>
        <p:spPr>
          <a:xfrm>
            <a:off x="8058864" y="4546350"/>
            <a:ext cx="3394256" cy="78175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600" b="1" dirty="0">
                <a:solidFill>
                  <a:srgbClr val="FF0000"/>
                </a:solidFill>
              </a:rPr>
              <a:t>自动化运维</a:t>
            </a:r>
            <a:endParaRPr lang="en-US" altLang="zh-CN" sz="1600" b="1" dirty="0">
              <a:solidFill>
                <a:srgbClr val="FF0000"/>
              </a:solidFill>
            </a:endParaRPr>
          </a:p>
          <a:p>
            <a:r>
              <a:rPr lang="zh-CN" altLang="en-US" sz="1600" dirty="0"/>
              <a:t>运维工程师首选的编程语言</a:t>
            </a:r>
            <a:endParaRPr lang="en-US" altLang="zh-CN" sz="1600" noProof="1"/>
          </a:p>
        </p:txBody>
      </p:sp>
      <p:sp>
        <p:nvSpPr>
          <p:cNvPr id="121" name="TextBox 22"/>
          <p:cNvSpPr txBox="1"/>
          <p:nvPr/>
        </p:nvSpPr>
        <p:spPr>
          <a:xfrm>
            <a:off x="3257943" y="2263173"/>
            <a:ext cx="3166369" cy="107721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600" b="1" dirty="0">
                <a:solidFill>
                  <a:srgbClr val="FF0000"/>
                </a:solidFill>
              </a:rPr>
              <a:t>云计算</a:t>
            </a:r>
            <a:endParaRPr lang="en-US" altLang="zh-CN" sz="1600" b="1" dirty="0">
              <a:solidFill>
                <a:srgbClr val="FF0000"/>
              </a:solidFill>
            </a:endParaRPr>
          </a:p>
          <a:p>
            <a:r>
              <a:rPr lang="zh-CN" altLang="en-US" sz="1600" dirty="0"/>
              <a:t>开源云计算解决方案</a:t>
            </a:r>
            <a:r>
              <a:rPr lang="en-US" altLang="zh-CN" sz="1600" dirty="0"/>
              <a:t>OpenStack</a:t>
            </a:r>
            <a:r>
              <a:rPr lang="zh-CN" altLang="en-US" sz="1600" dirty="0"/>
              <a:t>就是基于</a:t>
            </a:r>
            <a:r>
              <a:rPr lang="en-US" altLang="zh-CN" sz="1600" dirty="0"/>
              <a:t>Python</a:t>
            </a:r>
            <a:r>
              <a:rPr lang="zh-CN" altLang="en-US" sz="1600" dirty="0"/>
              <a:t>开发的</a:t>
            </a:r>
            <a:endParaRPr lang="en-US" altLang="zh-CN" sz="1600" noProof="1"/>
          </a:p>
        </p:txBody>
      </p:sp>
      <p:sp>
        <p:nvSpPr>
          <p:cNvPr id="122" name="TextBox 22"/>
          <p:cNvSpPr txBox="1"/>
          <p:nvPr/>
        </p:nvSpPr>
        <p:spPr>
          <a:xfrm>
            <a:off x="7155974" y="484203"/>
            <a:ext cx="3789734" cy="166814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600" b="1" dirty="0">
                <a:solidFill>
                  <a:srgbClr val="FF0000"/>
                </a:solidFill>
              </a:rPr>
              <a:t>人工智能</a:t>
            </a:r>
            <a:endParaRPr lang="en-US" altLang="zh-CN" sz="1600" b="1" dirty="0">
              <a:solidFill>
                <a:srgbClr val="FF0000"/>
              </a:solidFill>
            </a:endParaRPr>
          </a:p>
          <a:p>
            <a:r>
              <a:rPr lang="en-US" altLang="zh-CN" sz="1600" dirty="0"/>
              <a:t>Python</a:t>
            </a:r>
            <a:r>
              <a:rPr lang="zh-CN" altLang="en-US" sz="1600" dirty="0"/>
              <a:t>在人工智能大范畴领域内的</a:t>
            </a:r>
            <a:r>
              <a:rPr lang="zh-CN" altLang="en-US" sz="1600" b="1" dirty="0">
                <a:solidFill>
                  <a:srgbClr val="CC0099"/>
                </a:solidFill>
              </a:rPr>
              <a:t>机器学习、神经网络、深度学习</a:t>
            </a:r>
            <a:r>
              <a:rPr lang="zh-CN" altLang="en-US" sz="1600" dirty="0"/>
              <a:t>等方面都是主流的编程语言，得到广泛的支持和应用</a:t>
            </a:r>
            <a:endParaRPr lang="en-US" altLang="zh-CN" sz="1600" noProof="1"/>
          </a:p>
        </p:txBody>
      </p:sp>
      <p:sp>
        <p:nvSpPr>
          <p:cNvPr id="123" name="圆角矩形 122"/>
          <p:cNvSpPr/>
          <p:nvPr/>
        </p:nvSpPr>
        <p:spPr>
          <a:xfrm>
            <a:off x="4427319" y="470088"/>
            <a:ext cx="2380746" cy="462465"/>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24" name="矩形 123"/>
          <p:cNvSpPr/>
          <p:nvPr/>
        </p:nvSpPr>
        <p:spPr>
          <a:xfrm>
            <a:off x="4564055" y="494105"/>
            <a:ext cx="2320461" cy="400110"/>
          </a:xfrm>
          <a:prstGeom prst="rect">
            <a:avLst/>
          </a:prstGeom>
        </p:spPr>
        <p:txBody>
          <a:bodyPr wrap="square">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Python</a:t>
            </a:r>
            <a:r>
              <a:rPr lang="zh-CN" altLang="en-US" sz="2000" b="1" dirty="0">
                <a:solidFill>
                  <a:srgbClr val="FF0000"/>
                </a:solidFill>
                <a:latin typeface="微软雅黑" panose="020B0503020204020204" pitchFamily="34" charset="-122"/>
                <a:ea typeface="微软雅黑" panose="020B0503020204020204" pitchFamily="34" charset="-122"/>
              </a:rPr>
              <a:t>应用方向</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3605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Python</a:t>
            </a:r>
            <a:r>
              <a:rPr lang="zh-CN" altLang="en-US" sz="3600" b="1" dirty="0">
                <a:latin typeface="微软雅黑" panose="020B0503020204020204" pitchFamily="34" charset="-122"/>
                <a:ea typeface="微软雅黑" panose="020B0503020204020204" pitchFamily="34" charset="-122"/>
              </a:rPr>
              <a:t>基础知识</a:t>
            </a:r>
          </a:p>
        </p:txBody>
      </p:sp>
      <p:sp>
        <p:nvSpPr>
          <p:cNvPr id="17" name="圆角矩形 16"/>
          <p:cNvSpPr/>
          <p:nvPr/>
        </p:nvSpPr>
        <p:spPr>
          <a:xfrm>
            <a:off x="3646001" y="235002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Python</a:t>
            </a: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18" name="圆角矩形 17"/>
          <p:cNvSpPr/>
          <p:nvPr/>
        </p:nvSpPr>
        <p:spPr>
          <a:xfrm>
            <a:off x="3646001" y="3303217"/>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基本语法</a:t>
            </a:r>
          </a:p>
        </p:txBody>
      </p:sp>
      <p:sp>
        <p:nvSpPr>
          <p:cNvPr id="20" name="圆角矩形 19"/>
          <p:cNvSpPr/>
          <p:nvPr/>
        </p:nvSpPr>
        <p:spPr>
          <a:xfrm>
            <a:off x="3646001" y="425640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机器学习常用库</a:t>
            </a:r>
          </a:p>
        </p:txBody>
      </p:sp>
    </p:spTree>
    <p:extLst>
      <p:ext uri="{BB962C8B-B14F-4D97-AF65-F5344CB8AC3E}">
        <p14:creationId xmlns:p14="http://schemas.microsoft.com/office/powerpoint/2010/main" val="17174490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2924185"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安装</a:t>
            </a:r>
          </a:p>
        </p:txBody>
      </p:sp>
      <p:sp>
        <p:nvSpPr>
          <p:cNvPr id="6" name="TextBox 22"/>
          <p:cNvSpPr txBox="1"/>
          <p:nvPr/>
        </p:nvSpPr>
        <p:spPr>
          <a:xfrm>
            <a:off x="1278504" y="3603082"/>
            <a:ext cx="9942484" cy="2923877"/>
          </a:xfrm>
          <a:prstGeom prst="rect">
            <a:avLst/>
          </a:prstGeom>
          <a:noFill/>
        </p:spPr>
        <p:txBody>
          <a:bodyPr wrap="square" rtlCol="0">
            <a:spAutoFit/>
          </a:bodyPr>
          <a:lstStyle/>
          <a:p>
            <a:pPr marL="342900" lvl="0" indent="-342900">
              <a:lnSpc>
                <a:spcPct val="120000"/>
              </a:lnSpc>
              <a:spcAft>
                <a:spcPct val="40000"/>
              </a:spcAft>
              <a:buClr>
                <a:srgbClr val="CC0099"/>
              </a:buClr>
              <a:buFont typeface="Wingdings" panose="05000000000000000000" pitchFamily="2" charset="2"/>
              <a:buChar char="u"/>
            </a:pPr>
            <a:r>
              <a:rPr lang="en-US" altLang="zh-CN" sz="2000" noProof="1">
                <a:solidFill>
                  <a:srgbClr val="CC0099"/>
                </a:solidFill>
                <a:latin typeface="微软雅黑" panose="020B0503020204020204" pitchFamily="34" charset="-122"/>
                <a:ea typeface="微软雅黑" panose="020B0503020204020204" pitchFamily="34" charset="-122"/>
              </a:rPr>
              <a:t>CPython</a:t>
            </a:r>
          </a:p>
          <a:p>
            <a:pPr lvl="0">
              <a:lnSpc>
                <a:spcPct val="120000"/>
              </a:lnSpc>
              <a:spcAft>
                <a:spcPct val="40000"/>
              </a:spcAft>
              <a:buClr>
                <a:srgbClr val="292929"/>
              </a:buClr>
            </a:pPr>
            <a:r>
              <a:rPr lang="en-US" altLang="zh-CN" sz="2000" noProof="1">
                <a:latin typeface="微软雅黑" panose="020B0503020204020204" pitchFamily="34" charset="-122"/>
                <a:ea typeface="微软雅黑" panose="020B0503020204020204" pitchFamily="34" charset="-122"/>
              </a:rPr>
              <a:t>     </a:t>
            </a:r>
            <a:r>
              <a:rPr lang="zh-CN" altLang="en-US" sz="2000" noProof="1">
                <a:latin typeface="微软雅黑" panose="020B0503020204020204" pitchFamily="34" charset="-122"/>
                <a:ea typeface="微软雅黑" panose="020B0503020204020204" pitchFamily="34" charset="-122"/>
              </a:rPr>
              <a:t>官方默认编译器，安装</a:t>
            </a:r>
            <a:r>
              <a:rPr lang="en-US" altLang="zh-CN" sz="2000" noProof="1">
                <a:latin typeface="微软雅黑" panose="020B0503020204020204" pitchFamily="34" charset="-122"/>
                <a:ea typeface="微软雅黑" panose="020B0503020204020204" pitchFamily="34" charset="-122"/>
              </a:rPr>
              <a:t>Python</a:t>
            </a:r>
            <a:r>
              <a:rPr lang="zh-CN" altLang="en-US" sz="2000" noProof="1">
                <a:latin typeface="微软雅黑" panose="020B0503020204020204" pitchFamily="34" charset="-122"/>
                <a:ea typeface="微软雅黑" panose="020B0503020204020204" pitchFamily="34" charset="-122"/>
              </a:rPr>
              <a:t>后直接获得该解释器，以</a:t>
            </a:r>
            <a:r>
              <a:rPr lang="en-US" altLang="zh-CN" sz="2000" noProof="1">
                <a:latin typeface="微软雅黑" panose="020B0503020204020204" pitchFamily="34" charset="-122"/>
                <a:ea typeface="微软雅黑" panose="020B0503020204020204" pitchFamily="34" charset="-122"/>
              </a:rPr>
              <a:t>&gt;&gt;&gt;</a:t>
            </a:r>
            <a:r>
              <a:rPr lang="zh-CN" altLang="en-US" sz="2000" noProof="1">
                <a:latin typeface="微软雅黑" panose="020B0503020204020204" pitchFamily="34" charset="-122"/>
                <a:ea typeface="微软雅黑" panose="020B0503020204020204" pitchFamily="34" charset="-122"/>
              </a:rPr>
              <a:t>作为提示符</a:t>
            </a:r>
            <a:endParaRPr lang="en-US" altLang="zh-CN" sz="2000" noProof="1">
              <a:latin typeface="微软雅黑" panose="020B0503020204020204" pitchFamily="34" charset="-122"/>
              <a:ea typeface="微软雅黑" panose="020B0503020204020204" pitchFamily="34" charset="-122"/>
            </a:endParaRPr>
          </a:p>
          <a:p>
            <a:pPr marL="342900" indent="-342900">
              <a:lnSpc>
                <a:spcPct val="120000"/>
              </a:lnSpc>
              <a:spcAft>
                <a:spcPct val="40000"/>
              </a:spcAft>
              <a:buClr>
                <a:srgbClr val="CC0099"/>
              </a:buClr>
              <a:buFont typeface="Wingdings" panose="05000000000000000000" pitchFamily="2" charset="2"/>
              <a:buChar char="u"/>
            </a:pPr>
            <a:r>
              <a:rPr lang="en-US" altLang="zh-CN" sz="2000" noProof="1">
                <a:solidFill>
                  <a:srgbClr val="CC0099"/>
                </a:solidFill>
                <a:latin typeface="微软雅黑" panose="020B0503020204020204" pitchFamily="34" charset="-122"/>
                <a:ea typeface="微软雅黑" panose="020B0503020204020204" pitchFamily="34" charset="-122"/>
              </a:rPr>
              <a:t>Ipython</a:t>
            </a:r>
          </a:p>
          <a:p>
            <a:pPr lvl="0">
              <a:lnSpc>
                <a:spcPct val="120000"/>
              </a:lnSpc>
              <a:spcAft>
                <a:spcPct val="40000"/>
              </a:spcAft>
              <a:buClr>
                <a:srgbClr val="292929"/>
              </a:buClr>
            </a:pPr>
            <a:r>
              <a:rPr lang="en-US" altLang="zh-CN" sz="2000" noProof="1">
                <a:latin typeface="微软雅黑" panose="020B0503020204020204" pitchFamily="34" charset="-122"/>
                <a:ea typeface="微软雅黑" panose="020B0503020204020204" pitchFamily="34" charset="-122"/>
              </a:rPr>
              <a:t>     </a:t>
            </a:r>
            <a:r>
              <a:rPr lang="zh-CN" altLang="en-US" sz="2000" noProof="1">
                <a:latin typeface="微软雅黑" panose="020B0503020204020204" pitchFamily="34" charset="-122"/>
                <a:ea typeface="微软雅黑" panose="020B0503020204020204" pitchFamily="34" charset="-122"/>
              </a:rPr>
              <a:t>基于</a:t>
            </a:r>
            <a:r>
              <a:rPr lang="en-US" altLang="zh-CN" sz="2000" noProof="1">
                <a:latin typeface="微软雅黑" panose="020B0503020204020204" pitchFamily="34" charset="-122"/>
                <a:ea typeface="微软雅黑" panose="020B0503020204020204" pitchFamily="34" charset="-122"/>
              </a:rPr>
              <a:t>Cpython</a:t>
            </a:r>
            <a:r>
              <a:rPr lang="zh-CN" altLang="en-US" sz="2000" noProof="1">
                <a:latin typeface="微软雅黑" panose="020B0503020204020204" pitchFamily="34" charset="-122"/>
                <a:ea typeface="微软雅黑" panose="020B0503020204020204" pitchFamily="34" charset="-122"/>
              </a:rPr>
              <a:t>的一个交互式解释器，用</a:t>
            </a:r>
            <a:r>
              <a:rPr lang="en-US" altLang="zh-CN" sz="2000" noProof="1">
                <a:latin typeface="微软雅黑" panose="020B0503020204020204" pitchFamily="34" charset="-122"/>
                <a:ea typeface="微软雅黑" panose="020B0503020204020204" pitchFamily="34" charset="-122"/>
              </a:rPr>
              <a:t>In [</a:t>
            </a:r>
            <a:r>
              <a:rPr lang="zh-CN" altLang="en-US" sz="2000" noProof="1">
                <a:latin typeface="微软雅黑" panose="020B0503020204020204" pitchFamily="34" charset="-122"/>
                <a:ea typeface="微软雅黑" panose="020B0503020204020204" pitchFamily="34" charset="-122"/>
              </a:rPr>
              <a:t>序号</a:t>
            </a:r>
            <a:r>
              <a:rPr lang="en-US" altLang="zh-CN" sz="2000" noProof="1">
                <a:latin typeface="微软雅黑" panose="020B0503020204020204" pitchFamily="34" charset="-122"/>
                <a:ea typeface="微软雅黑" panose="020B0503020204020204" pitchFamily="34" charset="-122"/>
              </a:rPr>
              <a:t>]: </a:t>
            </a:r>
            <a:r>
              <a:rPr lang="zh-CN" altLang="en-US" sz="2000" noProof="1">
                <a:latin typeface="微软雅黑" panose="020B0503020204020204" pitchFamily="34" charset="-122"/>
                <a:ea typeface="微软雅黑" panose="020B0503020204020204" pitchFamily="34" charset="-122"/>
              </a:rPr>
              <a:t>作为提示符</a:t>
            </a:r>
            <a:endParaRPr lang="en-US" altLang="zh-CN" sz="2000" noProof="1">
              <a:latin typeface="微软雅黑" panose="020B0503020204020204" pitchFamily="34" charset="-122"/>
              <a:ea typeface="微软雅黑" panose="020B0503020204020204" pitchFamily="34" charset="-122"/>
            </a:endParaRPr>
          </a:p>
          <a:p>
            <a:pPr marL="342900" lvl="0" indent="-342900">
              <a:lnSpc>
                <a:spcPct val="120000"/>
              </a:lnSpc>
              <a:spcAft>
                <a:spcPct val="40000"/>
              </a:spcAft>
              <a:buClr>
                <a:srgbClr val="CC0099"/>
              </a:buClr>
              <a:buFont typeface="Wingdings" panose="05000000000000000000" pitchFamily="2" charset="2"/>
              <a:buChar char="u"/>
            </a:pPr>
            <a:r>
              <a:rPr lang="zh-CN" altLang="en-US" sz="2000" noProof="1">
                <a:solidFill>
                  <a:srgbClr val="CC0099"/>
                </a:solidFill>
                <a:latin typeface="微软雅黑" panose="020B0503020204020204" pitchFamily="34" charset="-122"/>
                <a:ea typeface="微软雅黑" panose="020B0503020204020204" pitchFamily="34" charset="-122"/>
              </a:rPr>
              <a:t>其他</a:t>
            </a:r>
            <a:endParaRPr lang="en-US" altLang="zh-CN" sz="2000" noProof="1">
              <a:solidFill>
                <a:srgbClr val="CC0099"/>
              </a:solidFill>
              <a:latin typeface="微软雅黑" panose="020B0503020204020204" pitchFamily="34" charset="-122"/>
              <a:ea typeface="微软雅黑" panose="020B0503020204020204" pitchFamily="34" charset="-122"/>
            </a:endParaRPr>
          </a:p>
          <a:p>
            <a:pPr lvl="0">
              <a:lnSpc>
                <a:spcPct val="120000"/>
              </a:lnSpc>
              <a:spcAft>
                <a:spcPct val="40000"/>
              </a:spcAft>
              <a:buClr>
                <a:srgbClr val="292929"/>
              </a:buClr>
            </a:pPr>
            <a:r>
              <a:rPr lang="en-US" altLang="zh-CN" sz="2000" noProof="1">
                <a:latin typeface="微软雅黑" panose="020B0503020204020204" pitchFamily="34" charset="-122"/>
                <a:ea typeface="微软雅黑" panose="020B0503020204020204" pitchFamily="34" charset="-122"/>
              </a:rPr>
              <a:t>     </a:t>
            </a:r>
            <a:r>
              <a:rPr lang="zh-CN" altLang="en-US" sz="2000" noProof="1">
                <a:latin typeface="微软雅黑" panose="020B0503020204020204" pitchFamily="34" charset="-122"/>
                <a:ea typeface="微软雅黑" panose="020B0503020204020204" pitchFamily="34" charset="-122"/>
              </a:rPr>
              <a:t>如</a:t>
            </a:r>
            <a:r>
              <a:rPr lang="en-US" altLang="zh-CN" sz="2000" noProof="1">
                <a:latin typeface="微软雅黑" panose="020B0503020204020204" pitchFamily="34" charset="-122"/>
                <a:ea typeface="微软雅黑" panose="020B0503020204020204" pitchFamily="34" charset="-122"/>
              </a:rPr>
              <a:t>PyPy</a:t>
            </a:r>
            <a:r>
              <a:rPr lang="zh-CN" altLang="en-US" sz="2000" noProof="1">
                <a:latin typeface="微软雅黑" panose="020B0503020204020204" pitchFamily="34" charset="-122"/>
                <a:ea typeface="微软雅黑" panose="020B0503020204020204" pitchFamily="34" charset="-122"/>
              </a:rPr>
              <a:t>（采用</a:t>
            </a:r>
            <a:r>
              <a:rPr lang="en-US" altLang="zh-CN" sz="2000" noProof="1">
                <a:latin typeface="微软雅黑" panose="020B0503020204020204" pitchFamily="34" charset="-122"/>
                <a:ea typeface="微软雅黑" panose="020B0503020204020204" pitchFamily="34" charset="-122"/>
              </a:rPr>
              <a:t>JIT</a:t>
            </a:r>
            <a:r>
              <a:rPr lang="zh-CN" altLang="en-US" sz="2000" noProof="1">
                <a:latin typeface="微软雅黑" panose="020B0503020204020204" pitchFamily="34" charset="-122"/>
                <a:ea typeface="微软雅黑" panose="020B0503020204020204" pitchFamily="34" charset="-122"/>
              </a:rPr>
              <a:t>技术，执行速度快）、</a:t>
            </a:r>
            <a:r>
              <a:rPr lang="en-US" altLang="zh-CN" sz="2000" noProof="1">
                <a:latin typeface="微软雅黑" panose="020B0503020204020204" pitchFamily="34" charset="-122"/>
                <a:ea typeface="微软雅黑" panose="020B0503020204020204" pitchFamily="34" charset="-122"/>
              </a:rPr>
              <a:t>Jython</a:t>
            </a:r>
            <a:r>
              <a:rPr lang="zh-CN" altLang="en-US" sz="2000" noProof="1">
                <a:latin typeface="微软雅黑" panose="020B0503020204020204" pitchFamily="34" charset="-122"/>
                <a:ea typeface="微软雅黑" panose="020B0503020204020204" pitchFamily="34" charset="-122"/>
              </a:rPr>
              <a:t>（运行在</a:t>
            </a:r>
            <a:r>
              <a:rPr lang="en-US" altLang="zh-CN" sz="2000" noProof="1">
                <a:latin typeface="微软雅黑" panose="020B0503020204020204" pitchFamily="34" charset="-122"/>
                <a:ea typeface="微软雅黑" panose="020B0503020204020204" pitchFamily="34" charset="-122"/>
              </a:rPr>
              <a:t>Java</a:t>
            </a:r>
            <a:r>
              <a:rPr lang="zh-CN" altLang="en-US" sz="2000" noProof="1">
                <a:latin typeface="微软雅黑" panose="020B0503020204020204" pitchFamily="34" charset="-122"/>
                <a:ea typeface="微软雅黑" panose="020B0503020204020204" pitchFamily="34" charset="-122"/>
              </a:rPr>
              <a:t>平台）、</a:t>
            </a:r>
            <a:r>
              <a:rPr lang="en-US" altLang="zh-CN" sz="2000" noProof="1">
                <a:latin typeface="微软雅黑" panose="020B0503020204020204" pitchFamily="34" charset="-122"/>
                <a:ea typeface="微软雅黑" panose="020B0503020204020204" pitchFamily="34" charset="-122"/>
              </a:rPr>
              <a:t>IronPython</a:t>
            </a:r>
          </a:p>
        </p:txBody>
      </p:sp>
      <p:sp>
        <p:nvSpPr>
          <p:cNvPr id="3" name="TextBox 2"/>
          <p:cNvSpPr txBox="1"/>
          <p:nvPr/>
        </p:nvSpPr>
        <p:spPr>
          <a:xfrm>
            <a:off x="625361" y="1191977"/>
            <a:ext cx="10212143" cy="2677656"/>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Python</a:t>
            </a:r>
            <a:r>
              <a:rPr lang="zh-CN" altLang="en-US" sz="2000" dirty="0">
                <a:latin typeface="微软雅黑" panose="020B0503020204020204" pitchFamily="34" charset="-122"/>
                <a:ea typeface="微软雅黑" panose="020B0503020204020204" pitchFamily="34" charset="-122"/>
              </a:rPr>
              <a:t>是</a:t>
            </a:r>
            <a:r>
              <a:rPr lang="zh-CN" altLang="en-US" sz="2000" dirty="0">
                <a:solidFill>
                  <a:srgbClr val="1AD1D1"/>
                </a:solidFill>
                <a:latin typeface="微软雅黑" panose="020B0503020204020204" pitchFamily="34" charset="-122"/>
                <a:ea typeface="微软雅黑" panose="020B0503020204020204" pitchFamily="34" charset="-122"/>
              </a:rPr>
              <a:t>跨平台</a:t>
            </a:r>
            <a:r>
              <a:rPr lang="zh-CN" altLang="en-US" sz="2000" dirty="0">
                <a:latin typeface="微软雅黑" panose="020B0503020204020204" pitchFamily="34" charset="-122"/>
                <a:ea typeface="微软雅黑" panose="020B0503020204020204" pitchFamily="34" charset="-122"/>
              </a:rPr>
              <a:t>的，可以运行在</a:t>
            </a:r>
            <a:r>
              <a:rPr lang="en-US"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Mac</a:t>
            </a:r>
            <a:r>
              <a:rPr lang="zh-CN" altLang="en-US" sz="2000" dirty="0">
                <a:latin typeface="微软雅黑" panose="020B0503020204020204" pitchFamily="34" charset="-122"/>
                <a:ea typeface="微软雅黑" panose="020B0503020204020204" pitchFamily="34" charset="-122"/>
              </a:rPr>
              <a:t>和各种</a:t>
            </a:r>
            <a:r>
              <a:rPr lang="en-US" altLang="zh-CN" sz="2000" dirty="0">
                <a:latin typeface="微软雅黑" panose="020B0503020204020204" pitchFamily="34" charset="-122"/>
                <a:ea typeface="微软雅黑" panose="020B0503020204020204" pitchFamily="34" charset="-122"/>
              </a:rPr>
              <a:t>Unix/Linux</a:t>
            </a:r>
            <a:r>
              <a:rPr lang="zh-CN" altLang="en-US" sz="2000" dirty="0">
                <a:latin typeface="微软雅黑" panose="020B0503020204020204" pitchFamily="34" charset="-122"/>
                <a:ea typeface="微软雅黑" panose="020B0503020204020204" pitchFamily="34" charset="-122"/>
              </a:rPr>
              <a:t>系统上，安装方法请自行查找。</a:t>
            </a:r>
          </a:p>
          <a:p>
            <a:pPr>
              <a:lnSpc>
                <a:spcPct val="150000"/>
              </a:lnSpc>
            </a:pPr>
            <a:r>
              <a:rPr lang="zh-CN" altLang="en-US" sz="2000" dirty="0">
                <a:latin typeface="微软雅黑" panose="020B0503020204020204" pitchFamily="34" charset="-122"/>
                <a:ea typeface="微软雅黑" panose="020B0503020204020204" pitchFamily="34" charset="-122"/>
              </a:rPr>
              <a:t>        目前，</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有两个版本，一个是</a:t>
            </a:r>
            <a:r>
              <a:rPr lang="en-US" altLang="zh-CN" sz="2000" dirty="0">
                <a:solidFill>
                  <a:srgbClr val="1AD1D1"/>
                </a:solidFill>
                <a:latin typeface="微软雅黑" panose="020B0503020204020204" pitchFamily="34" charset="-122"/>
                <a:ea typeface="微软雅黑" panose="020B0503020204020204" pitchFamily="34" charset="-122"/>
              </a:rPr>
              <a:t>2.x</a:t>
            </a:r>
            <a:r>
              <a:rPr lang="zh-CN" altLang="en-US" sz="2000" dirty="0">
                <a:latin typeface="微软雅黑" panose="020B0503020204020204" pitchFamily="34" charset="-122"/>
                <a:ea typeface="微软雅黑" panose="020B0503020204020204" pitchFamily="34" charset="-122"/>
              </a:rPr>
              <a:t>版，一个是</a:t>
            </a:r>
            <a:r>
              <a:rPr lang="en-US" altLang="zh-CN" sz="2000" dirty="0">
                <a:solidFill>
                  <a:srgbClr val="1AD1D1"/>
                </a:solidFill>
                <a:latin typeface="微软雅黑" panose="020B0503020204020204" pitchFamily="34" charset="-122"/>
                <a:ea typeface="微软雅黑" panose="020B0503020204020204" pitchFamily="34" charset="-122"/>
              </a:rPr>
              <a:t>3.x</a:t>
            </a:r>
            <a:r>
              <a:rPr lang="zh-CN" altLang="en-US" sz="2000" dirty="0">
                <a:latin typeface="微软雅黑" panose="020B0503020204020204" pitchFamily="34" charset="-122"/>
                <a:ea typeface="微软雅黑" panose="020B0503020204020204" pitchFamily="34" charset="-122"/>
              </a:rPr>
              <a:t>版，这两个版本是</a:t>
            </a:r>
            <a:r>
              <a:rPr lang="zh-CN" altLang="en-US" sz="2000" b="1" dirty="0">
                <a:solidFill>
                  <a:srgbClr val="FF0000"/>
                </a:solidFill>
                <a:latin typeface="微软雅黑" panose="020B0503020204020204" pitchFamily="34" charset="-122"/>
                <a:ea typeface="微软雅黑" panose="020B0503020204020204" pitchFamily="34" charset="-122"/>
              </a:rPr>
              <a:t>不兼容</a:t>
            </a:r>
            <a:r>
              <a:rPr lang="zh-CN" altLang="en-US" sz="2000" dirty="0">
                <a:latin typeface="微软雅黑" panose="020B0503020204020204" pitchFamily="34" charset="-122"/>
                <a:ea typeface="微软雅黑" panose="020B0503020204020204" pitchFamily="34" charset="-122"/>
              </a:rPr>
              <a:t>的，本教程以</a:t>
            </a:r>
            <a:r>
              <a:rPr lang="en-US" altLang="zh-CN" sz="2000" dirty="0">
                <a:latin typeface="微软雅黑" panose="020B0503020204020204" pitchFamily="34" charset="-122"/>
                <a:ea typeface="微软雅黑" panose="020B0503020204020204" pitchFamily="34" charset="-122"/>
              </a:rPr>
              <a:t>Python3.5</a:t>
            </a:r>
            <a:r>
              <a:rPr lang="zh-CN" altLang="en-US" sz="2000" dirty="0">
                <a:latin typeface="微软雅黑" panose="020B0503020204020204" pitchFamily="34" charset="-122"/>
                <a:ea typeface="微软雅黑" panose="020B0503020204020204" pitchFamily="34" charset="-122"/>
              </a:rPr>
              <a:t>版本为基础（</a:t>
            </a:r>
            <a:r>
              <a:rPr lang="en-US"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上安装时注意添加环境变量）。</a:t>
            </a:r>
          </a:p>
          <a:p>
            <a:pPr>
              <a:lnSpc>
                <a:spcPct val="150000"/>
              </a:lnSpc>
            </a:pPr>
            <a:r>
              <a:rPr lang="en-US" altLang="zh-CN" sz="2000" dirty="0">
                <a:latin typeface="微软雅黑" panose="020B0503020204020204" pitchFamily="34" charset="-122"/>
                <a:ea typeface="微软雅黑" panose="020B0503020204020204" pitchFamily="34" charset="-122"/>
              </a:rPr>
              <a:t>        Python</a:t>
            </a:r>
            <a:r>
              <a:rPr lang="zh-CN" altLang="en-US" sz="2000" dirty="0">
                <a:latin typeface="微软雅黑" panose="020B0503020204020204" pitchFamily="34" charset="-122"/>
                <a:ea typeface="微软雅黑" panose="020B0503020204020204" pitchFamily="34" charset="-122"/>
              </a:rPr>
              <a:t>代码是以 </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为扩展名的文本文件，要运行代码，需要安装</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解释器：</a:t>
            </a:r>
          </a:p>
          <a:p>
            <a:endParaRPr lang="zh-CN" altLang="en-US" dirty="0"/>
          </a:p>
        </p:txBody>
      </p:sp>
    </p:spTree>
    <p:extLst>
      <p:ext uri="{BB962C8B-B14F-4D97-AF65-F5344CB8AC3E}">
        <p14:creationId xmlns:p14="http://schemas.microsoft.com/office/powerpoint/2010/main" val="3334608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278880"/>
            <a:ext cx="3695711"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数据类型</a:t>
            </a:r>
          </a:p>
        </p:txBody>
      </p:sp>
      <p:sp>
        <p:nvSpPr>
          <p:cNvPr id="6" name="矩形 5"/>
          <p:cNvSpPr/>
          <p:nvPr/>
        </p:nvSpPr>
        <p:spPr>
          <a:xfrm>
            <a:off x="689181" y="1414363"/>
            <a:ext cx="10689244" cy="826637"/>
          </a:xfrm>
          <a:prstGeom prst="rect">
            <a:avLst/>
          </a:prstGeom>
        </p:spPr>
        <p:txBody>
          <a:bodyPr wrap="square">
            <a:spAutoFit/>
          </a:bodyPr>
          <a:lstStyle/>
          <a:p>
            <a:pPr marL="457200" indent="-457200">
              <a:lnSpc>
                <a:spcPct val="125000"/>
              </a:lnSpc>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Number</a:t>
            </a:r>
            <a:r>
              <a:rPr lang="zh-CN" altLang="en-US" sz="2000" b="1" dirty="0">
                <a:solidFill>
                  <a:srgbClr val="CC0099"/>
                </a:solidFill>
                <a:latin typeface="微软雅黑" panose="020B0503020204020204" pitchFamily="34" charset="-122"/>
                <a:ea typeface="微软雅黑" panose="020B0503020204020204" pitchFamily="34" charset="-122"/>
              </a:rPr>
              <a:t>（数字）</a:t>
            </a:r>
            <a:endParaRPr lang="en-US" altLang="zh-CN" sz="20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Python3</a:t>
            </a:r>
            <a:r>
              <a:rPr lang="zh-CN" altLang="en-US" dirty="0">
                <a:latin typeface="微软雅黑" panose="020B0503020204020204" pitchFamily="34" charset="-122"/>
                <a:ea typeface="微软雅黑" panose="020B0503020204020204" pitchFamily="34" charset="-122"/>
              </a:rPr>
              <a:t>支持</a:t>
            </a:r>
            <a:r>
              <a:rPr lang="en-US" altLang="zh-CN" dirty="0" err="1">
                <a:solidFill>
                  <a:srgbClr val="00B0F0"/>
                </a:solidFill>
                <a:latin typeface="微软雅黑" panose="020B0503020204020204" pitchFamily="34" charset="-122"/>
                <a:ea typeface="微软雅黑" panose="020B0503020204020204" pitchFamily="34" charset="-122"/>
              </a:rPr>
              <a:t>int</a:t>
            </a:r>
            <a:r>
              <a:rPr lang="en-US" altLang="zh-CN" dirty="0">
                <a:solidFill>
                  <a:srgbClr val="00B0F0"/>
                </a:solidFill>
                <a:latin typeface="微软雅黑" panose="020B0503020204020204" pitchFamily="34" charset="-122"/>
                <a:ea typeface="微软雅黑" panose="020B0503020204020204" pitchFamily="34" charset="-122"/>
              </a:rPr>
              <a:t>, float, complex</a:t>
            </a:r>
            <a:r>
              <a:rPr lang="zh-CN" altLang="en-US" dirty="0">
                <a:latin typeface="微软雅黑" panose="020B0503020204020204" pitchFamily="34" charset="-122"/>
                <a:ea typeface="微软雅黑" panose="020B0503020204020204" pitchFamily="34" charset="-122"/>
              </a:rPr>
              <a:t>三种不同的数字类型</a:t>
            </a:r>
            <a:endParaRPr lang="en-US" altLang="zh-CN" dirty="0">
              <a:latin typeface="微软雅黑" panose="020B0503020204020204" pitchFamily="34" charset="-122"/>
              <a:ea typeface="微软雅黑" panose="020B0503020204020204" pitchFamily="34" charset="-122"/>
            </a:endParaRPr>
          </a:p>
        </p:txBody>
      </p:sp>
      <p:sp>
        <p:nvSpPr>
          <p:cNvPr id="9" name="矩形 8"/>
          <p:cNvSpPr/>
          <p:nvPr/>
        </p:nvSpPr>
        <p:spPr>
          <a:xfrm>
            <a:off x="689181" y="2241000"/>
            <a:ext cx="10689244" cy="1631216"/>
          </a:xfrm>
          <a:prstGeom prst="rect">
            <a:avLst/>
          </a:prstGeom>
        </p:spPr>
        <p:txBody>
          <a:bodyPr wrap="square">
            <a:spAutoFit/>
          </a:bodyPr>
          <a:lstStyle/>
          <a:p>
            <a:pPr marL="457200" indent="-457200">
              <a:lnSpc>
                <a:spcPct val="125000"/>
              </a:lnSpc>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String</a:t>
            </a:r>
            <a:r>
              <a:rPr lang="zh-CN" altLang="en-US" sz="2000" b="1" dirty="0">
                <a:solidFill>
                  <a:srgbClr val="CC0099"/>
                </a:solidFill>
                <a:latin typeface="微软雅黑" panose="020B0503020204020204" pitchFamily="34" charset="-122"/>
                <a:ea typeface="微软雅黑" panose="020B0503020204020204" pitchFamily="34" charset="-122"/>
              </a:rPr>
              <a:t>（字符串）</a:t>
            </a:r>
            <a:endParaRPr lang="en-US" altLang="zh-CN" sz="20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中的字符串可以使用</a:t>
            </a:r>
            <a:r>
              <a:rPr lang="zh-CN" altLang="en-US" dirty="0">
                <a:solidFill>
                  <a:srgbClr val="00B0F0"/>
                </a:solidFill>
                <a:latin typeface="微软雅黑" panose="020B0503020204020204" pitchFamily="34" charset="-122"/>
                <a:ea typeface="微软雅黑" panose="020B0503020204020204" pitchFamily="34" charset="-122"/>
              </a:rPr>
              <a:t>单引号 、双引号和三引号</a:t>
            </a:r>
            <a:r>
              <a:rPr lang="zh-CN" altLang="en-US" dirty="0">
                <a:latin typeface="微软雅黑" panose="020B0503020204020204" pitchFamily="34" charset="-122"/>
                <a:ea typeface="微软雅黑" panose="020B0503020204020204" pitchFamily="34" charset="-122"/>
              </a:rPr>
              <a:t>（三个单引号或三个双引号）括起来，使用反斜杠 </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转义特殊字符</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Clr>
                <a:schemeClr val="accent2">
                  <a:lumMod val="75000"/>
                </a:schemeClr>
              </a:buCl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Python3</a:t>
            </a:r>
            <a:r>
              <a:rPr lang="zh-CN" altLang="en-US" dirty="0">
                <a:latin typeface="微软雅黑" panose="020B0503020204020204" pitchFamily="34" charset="-122"/>
                <a:ea typeface="微软雅黑" panose="020B0503020204020204" pitchFamily="34" charset="-122"/>
              </a:rPr>
              <a:t>源码文件默认以</a:t>
            </a:r>
            <a:r>
              <a:rPr lang="en-US" altLang="zh-CN" dirty="0">
                <a:latin typeface="微软雅黑" panose="020B0503020204020204" pitchFamily="34" charset="-122"/>
                <a:ea typeface="微软雅黑" panose="020B0503020204020204" pitchFamily="34" charset="-122"/>
              </a:rPr>
              <a:t>UTF-8</a:t>
            </a:r>
            <a:r>
              <a:rPr lang="zh-CN" altLang="en-US" dirty="0">
                <a:latin typeface="微软雅黑" panose="020B0503020204020204" pitchFamily="34" charset="-122"/>
                <a:ea typeface="微软雅黑" panose="020B0503020204020204" pitchFamily="34" charset="-122"/>
              </a:rPr>
              <a:t>编码，所有字符串都是</a:t>
            </a:r>
            <a:r>
              <a:rPr lang="en-US" altLang="zh-CN" dirty="0">
                <a:latin typeface="微软雅黑" panose="020B0503020204020204" pitchFamily="34" charset="-122"/>
                <a:ea typeface="微软雅黑" panose="020B0503020204020204" pitchFamily="34" charset="-122"/>
              </a:rPr>
              <a:t>Unicode</a:t>
            </a:r>
            <a:r>
              <a:rPr lang="zh-CN" altLang="en-US" dirty="0">
                <a:latin typeface="微软雅黑" panose="020B0503020204020204" pitchFamily="34" charset="-122"/>
                <a:ea typeface="微软雅黑" panose="020B0503020204020204" pitchFamily="34" charset="-122"/>
              </a:rPr>
              <a:t>字符串</a:t>
            </a:r>
            <a:endParaRPr lang="en-US" altLang="zh-CN" dirty="0">
              <a:latin typeface="微软雅黑" panose="020B0503020204020204" pitchFamily="34" charset="-122"/>
              <a:ea typeface="微软雅黑" panose="020B0503020204020204" pitchFamily="34" charset="-122"/>
            </a:endParaRPr>
          </a:p>
        </p:txBody>
      </p:sp>
      <p:sp>
        <p:nvSpPr>
          <p:cNvPr id="11" name="矩形 10"/>
          <p:cNvSpPr/>
          <p:nvPr/>
        </p:nvSpPr>
        <p:spPr>
          <a:xfrm>
            <a:off x="689181" y="3872216"/>
            <a:ext cx="10689244" cy="2246769"/>
          </a:xfrm>
          <a:prstGeom prst="rect">
            <a:avLst/>
          </a:prstGeom>
        </p:spPr>
        <p:txBody>
          <a:bodyPr wrap="square">
            <a:spAutoFit/>
          </a:bodyPr>
          <a:lstStyle/>
          <a:p>
            <a:pPr marL="457200" indent="-457200">
              <a:lnSpc>
                <a:spcPct val="125000"/>
              </a:lnSpc>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List</a:t>
            </a:r>
            <a:r>
              <a:rPr lang="zh-CN" altLang="en-US" sz="2000" b="1" dirty="0">
                <a:solidFill>
                  <a:srgbClr val="CC0099"/>
                </a:solidFill>
                <a:latin typeface="微软雅黑" panose="020B0503020204020204" pitchFamily="34" charset="-122"/>
                <a:ea typeface="微软雅黑" panose="020B0503020204020204" pitchFamily="34" charset="-122"/>
              </a:rPr>
              <a:t>（列表）</a:t>
            </a:r>
            <a:endParaRPr lang="en-US" altLang="zh-CN" sz="20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列表可以完成大多数集合类的数据结构实现。列表中元素的类型可以不相同，它支持数字，字符串甚至可以包含列表（所谓嵌套）。</a:t>
            </a:r>
            <a:endParaRPr lang="en-US" altLang="zh-CN" dirty="0">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列表是写在方括号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之间、用逗号分隔开的元素列表。</a:t>
            </a:r>
            <a:endParaRPr lang="en-US" altLang="zh-CN" dirty="0">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列表索引值以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为开始值，</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为从末尾的开始位置。</a:t>
            </a:r>
            <a:endParaRPr lang="en-US" altLang="zh-CN" dirty="0">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列表可以使用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操作符进行拼接，使用*表示重复</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8380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278880"/>
            <a:ext cx="3695711"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数据类型</a:t>
            </a:r>
          </a:p>
        </p:txBody>
      </p:sp>
      <p:sp>
        <p:nvSpPr>
          <p:cNvPr id="10" name="矩形 9"/>
          <p:cNvSpPr/>
          <p:nvPr/>
        </p:nvSpPr>
        <p:spPr>
          <a:xfrm>
            <a:off x="689181" y="1438495"/>
            <a:ext cx="10911416" cy="1169551"/>
          </a:xfrm>
          <a:prstGeom prst="rect">
            <a:avLst/>
          </a:prstGeom>
        </p:spPr>
        <p:txBody>
          <a:bodyPr wrap="square">
            <a:spAutoFit/>
          </a:bodyPr>
          <a:lstStyle/>
          <a:p>
            <a:pPr marL="457200" indent="-457200">
              <a:lnSpc>
                <a:spcPct val="125000"/>
              </a:lnSpc>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Tuple</a:t>
            </a:r>
            <a:r>
              <a:rPr lang="zh-CN" altLang="en-US" sz="2000" b="1" dirty="0">
                <a:solidFill>
                  <a:srgbClr val="CC0099"/>
                </a:solidFill>
                <a:latin typeface="微软雅黑" panose="020B0503020204020204" pitchFamily="34" charset="-122"/>
                <a:ea typeface="微软雅黑" panose="020B0503020204020204" pitchFamily="34" charset="-122"/>
              </a:rPr>
              <a:t>（元组）</a:t>
            </a:r>
            <a:endParaRPr lang="en-US" altLang="zh-CN" sz="20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tuple</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类似，不同之处在于</a:t>
            </a:r>
            <a:r>
              <a:rPr lang="en-US" altLang="zh-CN" dirty="0">
                <a:latin typeface="微软雅黑" panose="020B0503020204020204" pitchFamily="34" charset="-122"/>
                <a:ea typeface="微软雅黑" panose="020B0503020204020204" pitchFamily="34" charset="-122"/>
              </a:rPr>
              <a:t>tuple</a:t>
            </a:r>
            <a:r>
              <a:rPr lang="zh-CN" altLang="en-US" dirty="0">
                <a:latin typeface="微软雅黑" panose="020B0503020204020204" pitchFamily="34" charset="-122"/>
                <a:ea typeface="微软雅黑" panose="020B0503020204020204" pitchFamily="34" charset="-122"/>
              </a:rPr>
              <a:t>的元素不能修改。</a:t>
            </a:r>
            <a:r>
              <a:rPr lang="en-US" altLang="zh-CN" dirty="0">
                <a:latin typeface="微软雅黑" panose="020B0503020204020204" pitchFamily="34" charset="-122"/>
                <a:ea typeface="微软雅黑" panose="020B0503020204020204" pitchFamily="34" charset="-122"/>
              </a:rPr>
              <a:t>tuple</a:t>
            </a:r>
            <a:r>
              <a:rPr lang="zh-CN" altLang="en-US" dirty="0">
                <a:latin typeface="微软雅黑" panose="020B0503020204020204" pitchFamily="34" charset="-122"/>
                <a:ea typeface="微软雅黑" panose="020B0503020204020204" pitchFamily="34" charset="-122"/>
              </a:rPr>
              <a:t>写在小括号里，元素之间用逗号隔开。</a:t>
            </a:r>
            <a:endParaRPr lang="en-US" altLang="zh-CN" dirty="0">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元组的元素不可变，但可以包含可变对象，如</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689181" y="2756571"/>
            <a:ext cx="10911416" cy="1515800"/>
          </a:xfrm>
          <a:prstGeom prst="rect">
            <a:avLst/>
          </a:prstGeom>
        </p:spPr>
        <p:txBody>
          <a:bodyPr wrap="square">
            <a:spAutoFit/>
          </a:bodyPr>
          <a:lstStyle/>
          <a:p>
            <a:pPr marL="457200" indent="-457200">
              <a:lnSpc>
                <a:spcPct val="125000"/>
              </a:lnSpc>
              <a:buFont typeface="Wingdings" panose="05000000000000000000" pitchFamily="2" charset="2"/>
              <a:buChar char="u"/>
            </a:pPr>
            <a:r>
              <a:rPr lang="en-US" altLang="zh-CN" sz="2000" b="1" dirty="0" err="1">
                <a:solidFill>
                  <a:srgbClr val="CC0099"/>
                </a:solidFill>
                <a:latin typeface="微软雅黑" panose="020B0503020204020204" pitchFamily="34" charset="-122"/>
                <a:ea typeface="微软雅黑" panose="020B0503020204020204" pitchFamily="34" charset="-122"/>
              </a:rPr>
              <a:t>dict</a:t>
            </a:r>
            <a:r>
              <a:rPr lang="zh-CN" altLang="en-US" sz="2000" b="1" dirty="0">
                <a:solidFill>
                  <a:srgbClr val="CC0099"/>
                </a:solidFill>
                <a:latin typeface="微软雅黑" panose="020B0503020204020204" pitchFamily="34" charset="-122"/>
                <a:ea typeface="微软雅黑" panose="020B0503020204020204" pitchFamily="34" charset="-122"/>
              </a:rPr>
              <a:t>（字典）</a:t>
            </a:r>
            <a:endParaRPr lang="en-US" altLang="zh-CN" sz="20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字典是无序的对象集合，使用键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值（</a:t>
            </a:r>
            <a:r>
              <a:rPr lang="en-US" altLang="zh-CN" dirty="0">
                <a:latin typeface="微软雅黑" panose="020B0503020204020204" pitchFamily="34" charset="-122"/>
                <a:ea typeface="微软雅黑" panose="020B0503020204020204" pitchFamily="34" charset="-122"/>
              </a:rPr>
              <a:t>key-value</a:t>
            </a:r>
            <a:r>
              <a:rPr lang="zh-CN" altLang="en-US" dirty="0">
                <a:latin typeface="微软雅黑" panose="020B0503020204020204" pitchFamily="34" charset="-122"/>
                <a:ea typeface="微软雅黑" panose="020B0503020204020204" pitchFamily="34" charset="-122"/>
              </a:rPr>
              <a:t>）存储，具有极快的查找速度。</a:t>
            </a:r>
            <a:endParaRPr lang="en-US" altLang="zh-CN" dirty="0">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键</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必须使用不可变类型。</a:t>
            </a:r>
            <a:endParaRPr lang="en-US" altLang="zh-CN" dirty="0">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同一个字典中，键</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必须是唯一的。</a:t>
            </a:r>
            <a:endParaRPr lang="en-US" altLang="zh-CN" dirty="0">
              <a:latin typeface="微软雅黑" panose="020B0503020204020204" pitchFamily="34" charset="-122"/>
              <a:ea typeface="微软雅黑" panose="020B0503020204020204" pitchFamily="34" charset="-122"/>
            </a:endParaRPr>
          </a:p>
        </p:txBody>
      </p:sp>
      <p:sp>
        <p:nvSpPr>
          <p:cNvPr id="13" name="矩形 12"/>
          <p:cNvSpPr/>
          <p:nvPr/>
        </p:nvSpPr>
        <p:spPr>
          <a:xfrm>
            <a:off x="689181" y="4288700"/>
            <a:ext cx="10911416" cy="1554272"/>
          </a:xfrm>
          <a:prstGeom prst="rect">
            <a:avLst/>
          </a:prstGeom>
        </p:spPr>
        <p:txBody>
          <a:bodyPr wrap="square">
            <a:spAutoFit/>
          </a:bodyPr>
          <a:lstStyle/>
          <a:p>
            <a:pPr marL="457200" indent="-457200">
              <a:lnSpc>
                <a:spcPct val="125000"/>
              </a:lnSpc>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set</a:t>
            </a:r>
            <a:r>
              <a:rPr lang="zh-CN" altLang="en-US" sz="2000" b="1" dirty="0">
                <a:solidFill>
                  <a:srgbClr val="CC0099"/>
                </a:solidFill>
                <a:latin typeface="微软雅黑" panose="020B0503020204020204" pitchFamily="34" charset="-122"/>
                <a:ea typeface="微软雅黑" panose="020B0503020204020204" pitchFamily="34" charset="-122"/>
              </a:rPr>
              <a:t>（集合）</a:t>
            </a:r>
            <a:endParaRPr lang="en-US" altLang="zh-CN" sz="20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set</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dict</a:t>
            </a:r>
            <a:r>
              <a:rPr lang="zh-CN" altLang="en-US" dirty="0">
                <a:latin typeface="微软雅黑" panose="020B0503020204020204" pitchFamily="34" charset="-122"/>
                <a:ea typeface="微软雅黑" panose="020B0503020204020204" pitchFamily="34" charset="-122"/>
              </a:rPr>
              <a:t>类似，也是一组</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的集合，但不存储</a:t>
            </a:r>
            <a:r>
              <a:rPr lang="en-US" altLang="zh-CN" dirty="0">
                <a:latin typeface="微软雅黑" panose="020B0503020204020204" pitchFamily="34" charset="-122"/>
                <a:ea typeface="微软雅黑" panose="020B0503020204020204" pitchFamily="34" charset="-122"/>
              </a:rPr>
              <a:t>value</a:t>
            </a:r>
            <a:r>
              <a:rPr lang="zh-CN" altLang="en-US" dirty="0">
                <a:latin typeface="微软雅黑" panose="020B0503020204020204" pitchFamily="34" charset="-122"/>
                <a:ea typeface="微软雅黑" panose="020B0503020204020204" pitchFamily="34" charset="-122"/>
              </a:rPr>
              <a:t>。由于</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不能重复，所以，在</a:t>
            </a:r>
            <a:r>
              <a:rPr lang="en-US" altLang="zh-CN" dirty="0">
                <a:latin typeface="微软雅黑" panose="020B0503020204020204" pitchFamily="34" charset="-122"/>
                <a:ea typeface="微软雅黑" panose="020B0503020204020204" pitchFamily="34" charset="-122"/>
              </a:rPr>
              <a:t>set</a:t>
            </a:r>
            <a:r>
              <a:rPr lang="zh-CN" altLang="en-US" dirty="0">
                <a:latin typeface="微软雅黑" panose="020B0503020204020204" pitchFamily="34" charset="-122"/>
                <a:ea typeface="微软雅黑" panose="020B0503020204020204" pitchFamily="34" charset="-122"/>
              </a:rPr>
              <a:t>中，没有重复的</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lnSpc>
                <a:spcPct val="125000"/>
              </a:lnSpc>
              <a:buClr>
                <a:schemeClr val="accent2">
                  <a:lumMod val="75000"/>
                </a:schemeClr>
              </a:buCl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set</a:t>
            </a:r>
            <a:r>
              <a:rPr lang="zh-CN" altLang="en-US" dirty="0">
                <a:latin typeface="微软雅黑" panose="020B0503020204020204" pitchFamily="34" charset="-122"/>
                <a:ea typeface="微软雅黑" panose="020B0503020204020204" pitchFamily="34" charset="-122"/>
              </a:rPr>
              <a:t>是无序的，重复元素在</a:t>
            </a:r>
            <a:r>
              <a:rPr lang="en-US" altLang="zh-CN" dirty="0">
                <a:latin typeface="微软雅黑" panose="020B0503020204020204" pitchFamily="34" charset="-122"/>
                <a:ea typeface="微软雅黑" panose="020B0503020204020204" pitchFamily="34" charset="-122"/>
              </a:rPr>
              <a:t>set</a:t>
            </a:r>
            <a:r>
              <a:rPr lang="zh-CN" altLang="en-US" dirty="0">
                <a:latin typeface="微软雅黑" panose="020B0503020204020204" pitchFamily="34" charset="-122"/>
                <a:ea typeface="微软雅黑" panose="020B0503020204020204" pitchFamily="34" charset="-122"/>
              </a:rPr>
              <a:t>中自动被过滤</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9609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278880"/>
            <a:ext cx="3695711"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条件判断</a:t>
            </a:r>
          </a:p>
        </p:txBody>
      </p:sp>
      <p:sp>
        <p:nvSpPr>
          <p:cNvPr id="7" name="TextBox 22"/>
          <p:cNvSpPr txBox="1"/>
          <p:nvPr/>
        </p:nvSpPr>
        <p:spPr>
          <a:xfrm>
            <a:off x="560610" y="1441520"/>
            <a:ext cx="7700888" cy="1803571"/>
          </a:xfrm>
          <a:prstGeom prst="rect">
            <a:avLst/>
          </a:prstGeom>
          <a:noFill/>
        </p:spPr>
        <p:txBody>
          <a:bodyPr wrap="square" rtlCol="0">
            <a:spAutoFit/>
          </a:bodyPr>
          <a:lstStyle/>
          <a:p>
            <a:pPr marL="342900" indent="-342900">
              <a:lnSpc>
                <a:spcPct val="120000"/>
              </a:lnSpc>
              <a:spcAft>
                <a:spcPct val="40000"/>
              </a:spcAft>
              <a:buClr>
                <a:srgbClr val="CF54D3"/>
              </a:buClr>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if</a:t>
            </a:r>
            <a:r>
              <a:rPr lang="zh-CN" altLang="en-US" sz="2000" b="1" dirty="0">
                <a:solidFill>
                  <a:srgbClr val="CC0099"/>
                </a:solidFill>
                <a:latin typeface="微软雅黑" panose="020B0503020204020204" pitchFamily="34" charset="-122"/>
                <a:ea typeface="微软雅黑" panose="020B0503020204020204" pitchFamily="34" charset="-122"/>
              </a:rPr>
              <a:t>条件判断</a:t>
            </a:r>
            <a:endParaRPr lang="en-US" altLang="zh-CN" sz="2000" dirty="0">
              <a:latin typeface="微软雅黑" panose="020B0503020204020204" pitchFamily="34" charset="-122"/>
              <a:ea typeface="微软雅黑" panose="020B0503020204020204" pitchFamily="34" charset="-122"/>
            </a:endParaRPr>
          </a:p>
          <a:p>
            <a:pPr lvl="0">
              <a:lnSpc>
                <a:spcPct val="120000"/>
              </a:lnSpc>
              <a:spcAft>
                <a:spcPct val="40000"/>
              </a:spcAft>
              <a:buClr>
                <a:srgbClr val="292929"/>
              </a:buClr>
            </a:pPr>
            <a:r>
              <a:rPr lang="zh-CN" altLang="en-US" dirty="0">
                <a:latin typeface="微软雅黑" panose="020B0503020204020204" pitchFamily="34" charset="-122"/>
                <a:ea typeface="微软雅黑" panose="020B0503020204020204" pitchFamily="34" charset="-122"/>
              </a:rPr>
              <a:t>        计算机之所以能做很多自动化的任务，因为它可以自己做条件判断。</a:t>
            </a:r>
            <a:endParaRPr lang="en-US" altLang="zh-CN" dirty="0">
              <a:latin typeface="微软雅黑" panose="020B0503020204020204" pitchFamily="34" charset="-122"/>
              <a:ea typeface="微软雅黑" panose="020B0503020204020204" pitchFamily="34" charset="-122"/>
            </a:endParaRPr>
          </a:p>
          <a:p>
            <a:pPr lvl="0">
              <a:lnSpc>
                <a:spcPct val="120000"/>
              </a:lnSpc>
              <a:spcAft>
                <a:spcPct val="40000"/>
              </a:spcAft>
              <a:buClr>
                <a:srgbClr val="292929"/>
              </a:buClr>
            </a:pPr>
            <a:r>
              <a:rPr lang="en-US" altLang="zh-CN" dirty="0">
                <a:latin typeface="微软雅黑" panose="020B0503020204020204" pitchFamily="34" charset="-122"/>
                <a:ea typeface="微软雅黑" panose="020B0503020204020204" pitchFamily="34" charset="-122"/>
              </a:rPr>
              <a:t>        Python</a:t>
            </a:r>
            <a:r>
              <a:rPr lang="zh-CN" altLang="en-US" dirty="0">
                <a:latin typeface="微软雅黑" panose="020B0503020204020204" pitchFamily="34" charset="-122"/>
                <a:ea typeface="微软雅黑" panose="020B0503020204020204" pitchFamily="34" charset="-122"/>
              </a:rPr>
              <a:t>指定任何</a:t>
            </a:r>
            <a:r>
              <a:rPr lang="zh-CN" altLang="en-US" dirty="0">
                <a:solidFill>
                  <a:srgbClr val="00B0F0"/>
                </a:solidFill>
                <a:latin typeface="微软雅黑" panose="020B0503020204020204" pitchFamily="34" charset="-122"/>
                <a:ea typeface="微软雅黑" panose="020B0503020204020204" pitchFamily="34" charset="-122"/>
              </a:rPr>
              <a:t>非</a:t>
            </a:r>
            <a:r>
              <a:rPr lang="en-US" altLang="zh-CN" dirty="0">
                <a:solidFill>
                  <a:srgbClr val="00B0F0"/>
                </a:solidFill>
                <a:latin typeface="微软雅黑" panose="020B0503020204020204" pitchFamily="34" charset="-122"/>
                <a:ea typeface="微软雅黑" panose="020B0503020204020204" pitchFamily="34" charset="-122"/>
              </a:rPr>
              <a:t>0</a:t>
            </a:r>
            <a:r>
              <a:rPr lang="zh-CN" altLang="en-US" dirty="0">
                <a:solidFill>
                  <a:srgbClr val="00B0F0"/>
                </a:solidFill>
                <a:latin typeface="微软雅黑" panose="020B0503020204020204" pitchFamily="34" charset="-122"/>
                <a:ea typeface="微软雅黑" panose="020B0503020204020204" pitchFamily="34" charset="-122"/>
              </a:rPr>
              <a:t>和非空值为</a:t>
            </a:r>
            <a:r>
              <a:rPr lang="en-US" altLang="zh-CN" dirty="0">
                <a:solidFill>
                  <a:srgbClr val="00B0F0"/>
                </a:solidFill>
                <a:latin typeface="微软雅黑" panose="020B0503020204020204" pitchFamily="34" charset="-122"/>
                <a:ea typeface="微软雅黑" panose="020B0503020204020204" pitchFamily="34" charset="-122"/>
              </a:rPr>
              <a:t>True</a:t>
            </a:r>
            <a:r>
              <a:rPr lang="zh-CN" altLang="en-US" dirty="0">
                <a:latin typeface="微软雅黑" panose="020B0503020204020204" pitchFamily="34" charset="-122"/>
                <a:ea typeface="微软雅黑" panose="020B0503020204020204" pitchFamily="34" charset="-122"/>
              </a:rPr>
              <a:t>，</a:t>
            </a:r>
            <a:r>
              <a:rPr lang="en-US" altLang="zh-CN" dirty="0">
                <a:solidFill>
                  <a:srgbClr val="00B0F0"/>
                </a:solidFill>
                <a:latin typeface="微软雅黑" panose="020B0503020204020204" pitchFamily="34" charset="-122"/>
                <a:ea typeface="微软雅黑" panose="020B0503020204020204" pitchFamily="34" charset="-122"/>
              </a:rPr>
              <a:t>0</a:t>
            </a:r>
            <a:r>
              <a:rPr lang="zh-CN" altLang="en-US" dirty="0">
                <a:solidFill>
                  <a:srgbClr val="00B0F0"/>
                </a:solidFill>
                <a:latin typeface="微软雅黑" panose="020B0503020204020204" pitchFamily="34" charset="-122"/>
                <a:ea typeface="微软雅黑" panose="020B0503020204020204" pitchFamily="34" charset="-122"/>
              </a:rPr>
              <a:t>、</a:t>
            </a:r>
            <a:r>
              <a:rPr lang="en-US" altLang="zh-CN" dirty="0">
                <a:solidFill>
                  <a:srgbClr val="00B0F0"/>
                </a:solidFill>
                <a:latin typeface="微软雅黑" panose="020B0503020204020204" pitchFamily="34" charset="-122"/>
                <a:ea typeface="微软雅黑" panose="020B0503020204020204" pitchFamily="34" charset="-122"/>
              </a:rPr>
              <a:t>None</a:t>
            </a:r>
            <a:r>
              <a:rPr lang="zh-CN" altLang="en-US" dirty="0">
                <a:solidFill>
                  <a:srgbClr val="00B0F0"/>
                </a:solidFill>
                <a:latin typeface="微软雅黑" panose="020B0503020204020204" pitchFamily="34" charset="-122"/>
                <a:ea typeface="微软雅黑" panose="020B0503020204020204" pitchFamily="34" charset="-122"/>
              </a:rPr>
              <a:t>或空列表为</a:t>
            </a:r>
            <a:r>
              <a:rPr lang="en-US" altLang="zh-CN" dirty="0">
                <a:solidFill>
                  <a:srgbClr val="00B0F0"/>
                </a:solidFill>
                <a:latin typeface="微软雅黑" panose="020B0503020204020204" pitchFamily="34" charset="-122"/>
                <a:ea typeface="微软雅黑" panose="020B0503020204020204" pitchFamily="34" charset="-122"/>
              </a:rPr>
              <a:t>False</a:t>
            </a:r>
          </a:p>
          <a:p>
            <a:pPr lvl="0">
              <a:lnSpc>
                <a:spcPct val="120000"/>
              </a:lnSpc>
              <a:spcAft>
                <a:spcPct val="40000"/>
              </a:spcAft>
              <a:buClr>
                <a:srgbClr val="292929"/>
              </a:buClr>
            </a:pPr>
            <a:r>
              <a:rPr lang="en-US" altLang="zh-CN" dirty="0">
                <a:latin typeface="微软雅黑" panose="020B0503020204020204" pitchFamily="34" charset="-122"/>
                <a:ea typeface="微软雅黑" panose="020B0503020204020204" pitchFamily="34" charset="-122"/>
              </a:rPr>
              <a:t>        Python </a:t>
            </a:r>
            <a:r>
              <a:rPr lang="zh-CN" altLang="en-US" dirty="0">
                <a:latin typeface="微软雅黑" panose="020B0503020204020204" pitchFamily="34" charset="-122"/>
                <a:ea typeface="微软雅黑" panose="020B0503020204020204" pitchFamily="34" charset="-122"/>
              </a:rPr>
              <a:t>编程中 </a:t>
            </a:r>
            <a:r>
              <a:rPr lang="en-US" altLang="zh-CN" dirty="0">
                <a:latin typeface="微软雅黑" panose="020B0503020204020204" pitchFamily="34" charset="-122"/>
                <a:ea typeface="微软雅黑" panose="020B0503020204020204" pitchFamily="34" charset="-122"/>
              </a:rPr>
              <a:t>if </a:t>
            </a:r>
            <a:r>
              <a:rPr lang="zh-CN" altLang="en-US" dirty="0">
                <a:latin typeface="微软雅黑" panose="020B0503020204020204" pitchFamily="34" charset="-122"/>
                <a:ea typeface="微软雅黑" panose="020B0503020204020204" pitchFamily="34" charset="-122"/>
              </a:rPr>
              <a:t>语句用于控制程序的执行，基本形式为：</a:t>
            </a:r>
            <a:endParaRPr lang="en-US" altLang="zh-CN" noProof="1">
              <a:solidFill>
                <a:srgbClr val="333333"/>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330918" y="1992980"/>
            <a:ext cx="3360415" cy="3925719"/>
          </a:xfrm>
          <a:prstGeom prst="rect">
            <a:avLst/>
          </a:prstGeom>
        </p:spPr>
      </p:pic>
      <p:sp>
        <p:nvSpPr>
          <p:cNvPr id="11" name="TextBox 22"/>
          <p:cNvSpPr txBox="1"/>
          <p:nvPr/>
        </p:nvSpPr>
        <p:spPr>
          <a:xfrm>
            <a:off x="2940241" y="3468032"/>
            <a:ext cx="5696463" cy="1754326"/>
          </a:xfrm>
          <a:prstGeom prst="rect">
            <a:avLst/>
          </a:prstGeom>
          <a:noFill/>
        </p:spPr>
        <p:txBody>
          <a:bodyPr wrap="square" rtlCol="0">
            <a:spAutoFit/>
          </a:bodyPr>
          <a:lstStyle/>
          <a:p>
            <a:pPr latinLnBrk="1">
              <a:lnSpc>
                <a:spcPct val="150000"/>
              </a:lnSpc>
            </a:pPr>
            <a:r>
              <a:rPr lang="zh-CN" altLang="en-US" dirty="0">
                <a:latin typeface="微软雅黑" panose="020B0503020204020204" pitchFamily="34" charset="-122"/>
                <a:ea typeface="微软雅黑" panose="020B0503020204020204" pitchFamily="34" charset="-122"/>
              </a:rPr>
              <a:t>其中</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判断条件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成立时（非零），则执行后面的语句，而执行内容可以多行，以缩进来区分表示同一范围。</a:t>
            </a:r>
          </a:p>
          <a:p>
            <a:pPr latinLnBrk="1">
              <a:lnSpc>
                <a:spcPct val="150000"/>
              </a:lnSpc>
            </a:pPr>
            <a:r>
              <a:rPr lang="en-US" altLang="zh-CN" dirty="0">
                <a:latin typeface="微软雅黑" panose="020B0503020204020204" pitchFamily="34" charset="-122"/>
                <a:ea typeface="微软雅黑" panose="020B0503020204020204" pitchFamily="34" charset="-122"/>
              </a:rPr>
              <a:t>else </a:t>
            </a:r>
            <a:r>
              <a:rPr lang="zh-CN" altLang="en-US" dirty="0">
                <a:latin typeface="微软雅黑" panose="020B0503020204020204" pitchFamily="34" charset="-122"/>
                <a:ea typeface="微软雅黑" panose="020B0503020204020204" pitchFamily="34" charset="-122"/>
              </a:rPr>
              <a:t>为可选语句，当需要在条件不成立时执行内容则可以执行相关语句。</a:t>
            </a:r>
          </a:p>
        </p:txBody>
      </p:sp>
      <p:sp>
        <p:nvSpPr>
          <p:cNvPr id="14" name="TextBox 22"/>
          <p:cNvSpPr txBox="1"/>
          <p:nvPr/>
        </p:nvSpPr>
        <p:spPr>
          <a:xfrm>
            <a:off x="473407" y="5506137"/>
            <a:ext cx="8599156" cy="507831"/>
          </a:xfrm>
          <a:prstGeom prst="rect">
            <a:avLst/>
          </a:prstGeom>
          <a:noFill/>
        </p:spPr>
        <p:txBody>
          <a:bodyPr wrap="square" rtlCol="0">
            <a:spAutoFit/>
          </a:bodyPr>
          <a:lstStyle/>
          <a:p>
            <a:pPr latinLnBrk="1">
              <a:lnSpc>
                <a:spcPct val="150000"/>
              </a:lnSpc>
            </a:pPr>
            <a:r>
              <a:rPr lang="zh-CN" altLang="en-US" dirty="0">
                <a:solidFill>
                  <a:srgbClr val="FF0000"/>
                </a:solidFill>
                <a:latin typeface="微软雅黑" panose="020B0503020204020204" pitchFamily="34" charset="-122"/>
                <a:ea typeface="微软雅黑" panose="020B0503020204020204" pitchFamily="34" charset="-122"/>
              </a:rPr>
              <a:t>注意</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对</a:t>
            </a:r>
            <a:r>
              <a:rPr lang="zh-CN" altLang="en-US" dirty="0">
                <a:solidFill>
                  <a:srgbClr val="FF0000"/>
                </a:solidFill>
                <a:latin typeface="微软雅黑" panose="020B0503020204020204" pitchFamily="34" charset="-122"/>
                <a:ea typeface="微软雅黑" panose="020B0503020204020204" pitchFamily="34" charset="-122"/>
              </a:rPr>
              <a:t>缩进</a:t>
            </a:r>
            <a:r>
              <a:rPr lang="zh-CN" altLang="en-US" dirty="0">
                <a:latin typeface="微软雅黑" panose="020B0503020204020204" pitchFamily="34" charset="-122"/>
                <a:ea typeface="微软雅黑" panose="020B0503020204020204" pitchFamily="34" charset="-122"/>
              </a:rPr>
              <a:t>要求十分严格，一般用</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个空格或</a:t>
            </a:r>
            <a:r>
              <a:rPr lang="en-US" altLang="zh-CN" dirty="0">
                <a:latin typeface="微软雅黑" panose="020B0503020204020204" pitchFamily="34" charset="-122"/>
                <a:ea typeface="微软雅黑" panose="020B0503020204020204" pitchFamily="34" charset="-122"/>
              </a:rPr>
              <a:t>Tab</a:t>
            </a:r>
            <a:r>
              <a:rPr lang="zh-CN" altLang="en-US" dirty="0">
                <a:latin typeface="微软雅黑" panose="020B0503020204020204" pitchFamily="34" charset="-122"/>
                <a:ea typeface="微软雅黑" panose="020B0503020204020204" pitchFamily="34" charset="-122"/>
              </a:rPr>
              <a:t>键缩进，但是不能混用</a:t>
            </a:r>
          </a:p>
        </p:txBody>
      </p:sp>
      <p:sp>
        <p:nvSpPr>
          <p:cNvPr id="12" name="Rectangle 2"/>
          <p:cNvSpPr>
            <a:spLocks noChangeArrowheads="1"/>
          </p:cNvSpPr>
          <p:nvPr/>
        </p:nvSpPr>
        <p:spPr bwMode="auto">
          <a:xfrm>
            <a:off x="597705" y="3331324"/>
            <a:ext cx="2243094" cy="2027742"/>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spAutoFit/>
          </a:bodyPr>
          <a:lstStyle/>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if </a:t>
            </a:r>
            <a:r>
              <a:rPr lang="zh-CN" altLang="en-US" sz="2000" noProof="1">
                <a:solidFill>
                  <a:srgbClr val="C678DD"/>
                </a:solidFill>
                <a:latin typeface="Arial Unicode MS" panose="020B0604020202020204" charset="-122"/>
                <a:ea typeface="Menlo"/>
              </a:rPr>
              <a:t>判断条件</a:t>
            </a:r>
            <a:r>
              <a:rPr lang="en-US" altLang="zh-CN" sz="2000" noProof="1">
                <a:solidFill>
                  <a:srgbClr val="C678DD"/>
                </a:solidFill>
                <a:latin typeface="Arial Unicode MS" panose="020B0604020202020204" charset="-122"/>
                <a:ea typeface="Menlo"/>
              </a:rPr>
              <a:t>1:</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    </a:t>
            </a:r>
            <a:r>
              <a:rPr lang="zh-CN" altLang="en-US" sz="2000" noProof="1">
                <a:solidFill>
                  <a:srgbClr val="C678DD"/>
                </a:solidFill>
                <a:latin typeface="Arial Unicode MS" panose="020B0604020202020204" charset="-122"/>
                <a:ea typeface="Menlo"/>
              </a:rPr>
              <a:t>执行语句</a:t>
            </a:r>
            <a:r>
              <a:rPr lang="en-US" altLang="zh-CN" sz="2000" noProof="1">
                <a:solidFill>
                  <a:srgbClr val="C678DD"/>
                </a:solidFill>
                <a:latin typeface="Arial Unicode MS" panose="020B0604020202020204" charset="-122"/>
                <a:ea typeface="Menlo"/>
              </a:rPr>
              <a:t>1</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elif </a:t>
            </a:r>
            <a:r>
              <a:rPr lang="zh-CN" altLang="en-US" sz="2000" noProof="1">
                <a:solidFill>
                  <a:srgbClr val="C678DD"/>
                </a:solidFill>
                <a:latin typeface="Arial Unicode MS" panose="020B0604020202020204" charset="-122"/>
                <a:ea typeface="Menlo"/>
              </a:rPr>
              <a:t>判断条件</a:t>
            </a:r>
            <a:r>
              <a:rPr lang="en-US" altLang="zh-CN" sz="2000" noProof="1">
                <a:solidFill>
                  <a:srgbClr val="C678DD"/>
                </a:solidFill>
                <a:latin typeface="Arial Unicode MS" panose="020B0604020202020204" charset="-122"/>
                <a:ea typeface="Menlo"/>
              </a:rPr>
              <a:t>2:</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    </a:t>
            </a:r>
            <a:r>
              <a:rPr lang="zh-CN" altLang="en-US" sz="2000" noProof="1">
                <a:solidFill>
                  <a:srgbClr val="C678DD"/>
                </a:solidFill>
                <a:latin typeface="Arial Unicode MS" panose="020B0604020202020204" charset="-122"/>
                <a:ea typeface="Menlo"/>
              </a:rPr>
              <a:t>执行语句</a:t>
            </a:r>
            <a:r>
              <a:rPr lang="en-US" altLang="zh-CN" sz="2000" noProof="1">
                <a:solidFill>
                  <a:srgbClr val="C678DD"/>
                </a:solidFill>
                <a:latin typeface="Arial Unicode MS" panose="020B0604020202020204" charset="-122"/>
                <a:ea typeface="Menlo"/>
              </a:rPr>
              <a:t>2</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else:</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    </a:t>
            </a:r>
            <a:r>
              <a:rPr lang="zh-CN" altLang="en-US" sz="2000" noProof="1">
                <a:solidFill>
                  <a:srgbClr val="C678DD"/>
                </a:solidFill>
                <a:latin typeface="Arial Unicode MS" panose="020B0604020202020204" charset="-122"/>
                <a:ea typeface="Menlo"/>
              </a:rPr>
              <a:t>执行语句</a:t>
            </a:r>
            <a:r>
              <a:rPr lang="en-US" altLang="zh-CN" sz="2000" noProof="1">
                <a:solidFill>
                  <a:srgbClr val="C678DD"/>
                </a:solidFill>
                <a:latin typeface="Arial Unicode MS" panose="020B0604020202020204" charset="-122"/>
                <a:ea typeface="Menlo"/>
              </a:rPr>
              <a:t>3</a:t>
            </a:r>
          </a:p>
        </p:txBody>
      </p:sp>
    </p:spTree>
    <p:extLst>
      <p:ext uri="{BB962C8B-B14F-4D97-AF65-F5344CB8AC3E}">
        <p14:creationId xmlns:p14="http://schemas.microsoft.com/office/powerpoint/2010/main" val="110322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3360" y="400050"/>
            <a:ext cx="575246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主流的深度学习平台</a:t>
            </a:r>
          </a:p>
        </p:txBody>
      </p:sp>
      <p:sp>
        <p:nvSpPr>
          <p:cNvPr id="17" name="TextBox 1"/>
          <p:cNvSpPr txBox="1"/>
          <p:nvPr/>
        </p:nvSpPr>
        <p:spPr>
          <a:xfrm>
            <a:off x="716677" y="1348920"/>
            <a:ext cx="5235575" cy="2031325"/>
          </a:xfrm>
          <a:prstGeom prst="rect">
            <a:avLst/>
          </a:prstGeom>
          <a:noFill/>
          <a:effectLst>
            <a:glow rad="127000">
              <a:schemeClr val="bg1"/>
            </a:glow>
          </a:effectLst>
        </p:spPr>
        <p:txBody>
          <a:bodyPr wrap="square" rtlCol="0">
            <a:spAutoFit/>
          </a:bodyPr>
          <a:lstStyle/>
          <a:p>
            <a:r>
              <a:rPr lang="en-US" altLang="zh-CN" b="1" dirty="0">
                <a:latin typeface="微软雅黑" panose="020B0503020204020204" pitchFamily="34" charset="-122"/>
                <a:ea typeface="微软雅黑" panose="020B0503020204020204" pitchFamily="34" charset="-122"/>
              </a:rPr>
              <a:t> </a:t>
            </a:r>
            <a:r>
              <a:rPr lang="en-US" altLang="zh-CN" b="1" dirty="0">
                <a:solidFill>
                  <a:srgbClr val="CC0099"/>
                </a:solidFill>
                <a:latin typeface="微软雅黑" panose="020B0503020204020204" pitchFamily="34" charset="-122"/>
                <a:ea typeface="微软雅黑" panose="020B0503020204020204" pitchFamily="34" charset="-122"/>
              </a:rPr>
              <a:t>       </a:t>
            </a:r>
            <a:r>
              <a:rPr lang="zh-CN" altLang="en-US" b="1" dirty="0">
                <a:solidFill>
                  <a:srgbClr val="CC0099"/>
                </a:solidFill>
                <a:latin typeface="微软雅黑" panose="020B0503020204020204" pitchFamily="34" charset="-122"/>
                <a:ea typeface="微软雅黑" panose="020B0503020204020204" pitchFamily="34" charset="-122"/>
              </a:rPr>
              <a:t>飞桨</a:t>
            </a:r>
            <a:r>
              <a:rPr lang="en-US" altLang="zh-CN" b="1" dirty="0" err="1">
                <a:solidFill>
                  <a:srgbClr val="CC0099"/>
                </a:solidFill>
                <a:latin typeface="微软雅黑" panose="020B0503020204020204" pitchFamily="34" charset="-122"/>
                <a:ea typeface="微软雅黑" panose="020B0503020204020204" pitchFamily="34" charset="-122"/>
              </a:rPr>
              <a:t>PaddlePaddle</a:t>
            </a:r>
            <a:r>
              <a:rPr lang="zh-CN" altLang="zh-CN" dirty="0">
                <a:latin typeface="微软雅黑" panose="020B0503020204020204" pitchFamily="34" charset="-122"/>
                <a:ea typeface="微软雅黑" panose="020B0503020204020204" pitchFamily="34" charset="-122"/>
              </a:rPr>
              <a:t>是国内唯一功能完备的端到端开源深度学习平台，集深度学习训练和预测框架、模型库、工具组件、服务平台为一体，致力于让深度学习技术的创新与应用更简单</a:t>
            </a:r>
            <a:r>
              <a:rPr lang="zh-CN" altLang="en-US" dirty="0">
                <a:latin typeface="微软雅黑" panose="020B0503020204020204" pitchFamily="34" charset="-122"/>
                <a:ea typeface="微软雅黑" panose="020B0503020204020204" pitchFamily="34" charset="-122"/>
              </a:rPr>
              <a:t>，非常适合中国的企业和开发者。</a:t>
            </a:r>
          </a:p>
          <a:p>
            <a:r>
              <a:rPr lang="zh-CN" altLang="en-US" dirty="0">
                <a:latin typeface="微软雅黑" panose="020B0503020204020204" pitchFamily="34" charset="-122"/>
                <a:ea typeface="微软雅黑" panose="020B0503020204020204" pitchFamily="34" charset="-122"/>
              </a:rPr>
              <a:t>GitHub项目地址：</a:t>
            </a:r>
            <a:r>
              <a:rPr lang="en-US" altLang="zh-CN" u="sng" dirty="0">
                <a:hlinkClick r:id="rId2"/>
              </a:rPr>
              <a:t>https://github.com/PaddlePaddle/Paddle</a:t>
            </a:r>
            <a:endParaRPr lang="en-US" altLang="zh-CN" sz="1600" dirty="0"/>
          </a:p>
        </p:txBody>
      </p:sp>
      <p:sp>
        <p:nvSpPr>
          <p:cNvPr id="19" name="圆角矩形 18"/>
          <p:cNvSpPr/>
          <p:nvPr/>
        </p:nvSpPr>
        <p:spPr>
          <a:xfrm>
            <a:off x="4568468" y="2515380"/>
            <a:ext cx="1280048" cy="563208"/>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
          <p:cNvSpPr txBox="1"/>
          <p:nvPr/>
        </p:nvSpPr>
        <p:spPr>
          <a:xfrm>
            <a:off x="6234490" y="1348920"/>
            <a:ext cx="5582653" cy="2308324"/>
          </a:xfrm>
          <a:prstGeom prst="rect">
            <a:avLst/>
          </a:prstGeom>
          <a:solidFill>
            <a:schemeClr val="bg1"/>
          </a:solidFill>
          <a:effectLst>
            <a:glow rad="127000">
              <a:schemeClr val="bg1"/>
            </a:glow>
          </a:effectLst>
        </p:spPr>
        <p:txBody>
          <a:bodyPr wrap="square" rtlCol="0">
            <a:spAutoFit/>
          </a:bodyPr>
          <a:lstStyle/>
          <a:p>
            <a:pPr algn="l">
              <a:buNone/>
            </a:pPr>
            <a:r>
              <a:rPr lang="en-US" altLang="zh-CN" b="1" dirty="0">
                <a:solidFill>
                  <a:srgbClr val="CC0099"/>
                </a:solidFill>
                <a:latin typeface="微软雅黑" panose="020B0503020204020204" pitchFamily="34" charset="-122"/>
                <a:ea typeface="微软雅黑" panose="020B0503020204020204" pitchFamily="34" charset="-122"/>
              </a:rPr>
              <a:t>        </a:t>
            </a:r>
            <a:r>
              <a:rPr lang="zh-CN" altLang="en-US" b="1" dirty="0">
                <a:solidFill>
                  <a:srgbClr val="CC0099"/>
                </a:solidFill>
                <a:latin typeface="微软雅黑" panose="020B0503020204020204" pitchFamily="34" charset="-122"/>
                <a:ea typeface="微软雅黑" panose="020B0503020204020204" pitchFamily="34" charset="-122"/>
              </a:rPr>
              <a:t>Keras</a:t>
            </a:r>
            <a:r>
              <a:rPr lang="zh-CN" altLang="en-US" dirty="0">
                <a:latin typeface="微软雅黑" panose="020B0503020204020204" pitchFamily="34" charset="-122"/>
                <a:ea typeface="微软雅黑" panose="020B0503020204020204" pitchFamily="34" charset="-122"/>
              </a:rPr>
              <a:t>是基于Python开发的极其精简并高度模块化的神经网络库，在TensorFlow 或 Theano 上都能够运行，是一个高度模块化的神经网络库，支持GPU和CPU运算。Keras侧重于开发快速实验，用可能最少延迟实现从理念到结果的转变，即为做好一项研究的关键。</a:t>
            </a:r>
          </a:p>
          <a:p>
            <a:pPr algn="l">
              <a:buNone/>
            </a:pPr>
            <a:r>
              <a:rPr lang="zh-CN" altLang="en-US" dirty="0">
                <a:latin typeface="微软雅黑" panose="020B0503020204020204" pitchFamily="34" charset="-122"/>
                <a:ea typeface="微软雅黑" panose="020B0503020204020204" pitchFamily="34" charset="-122"/>
              </a:rPr>
              <a:t>GitHub项目地址:</a:t>
            </a:r>
            <a:endParaRPr lang="en-US" altLang="zh-CN" dirty="0"/>
          </a:p>
          <a:p>
            <a:r>
              <a:rPr lang="en-US" altLang="zh-CN" u="sng" dirty="0">
                <a:hlinkClick r:id="rId3"/>
              </a:rPr>
              <a:t>https://github.com/fchollet/keras</a:t>
            </a:r>
            <a:endParaRPr lang="zh-CN" altLang="zh-CN" dirty="0"/>
          </a:p>
        </p:txBody>
      </p:sp>
      <p:pic>
        <p:nvPicPr>
          <p:cNvPr id="20" name="图片 19"/>
          <p:cNvPicPr/>
          <p:nvPr/>
        </p:nvPicPr>
        <p:blipFill>
          <a:blip r:embed="rId4"/>
          <a:stretch>
            <a:fillRect/>
          </a:stretch>
        </p:blipFill>
        <p:spPr>
          <a:xfrm>
            <a:off x="9881248" y="2787029"/>
            <a:ext cx="1630045" cy="868680"/>
          </a:xfrm>
          <a:prstGeom prst="rect">
            <a:avLst/>
          </a:prstGeom>
        </p:spPr>
      </p:pic>
      <p:sp>
        <p:nvSpPr>
          <p:cNvPr id="21" name="圆角矩形 20"/>
          <p:cNvSpPr/>
          <p:nvPr/>
        </p:nvSpPr>
        <p:spPr>
          <a:xfrm>
            <a:off x="9839107" y="2787232"/>
            <a:ext cx="1764665" cy="8686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1"/>
          <p:cNvSpPr txBox="1"/>
          <p:nvPr/>
        </p:nvSpPr>
        <p:spPr>
          <a:xfrm>
            <a:off x="664809" y="3883349"/>
            <a:ext cx="5235575" cy="2862322"/>
          </a:xfrm>
          <a:prstGeom prst="rect">
            <a:avLst/>
          </a:prstGeom>
          <a:noFill/>
          <a:effectLst>
            <a:glow rad="127000">
              <a:schemeClr val="bg1"/>
            </a:glow>
          </a:effectLst>
        </p:spPr>
        <p:txBody>
          <a:bodyPr wrap="square" rtlCol="0">
            <a:spAutoFit/>
          </a:bodyPr>
          <a:lstStyle/>
          <a:p>
            <a:r>
              <a:rPr lang="en-US" altLang="zh-CN" b="1" dirty="0">
                <a:latin typeface="微软雅黑" panose="020B0503020204020204" pitchFamily="34" charset="-122"/>
                <a:ea typeface="微软雅黑" panose="020B0503020204020204" pitchFamily="34" charset="-122"/>
              </a:rPr>
              <a:t> </a:t>
            </a:r>
            <a:r>
              <a:rPr lang="en-US" altLang="zh-CN" b="1" dirty="0">
                <a:solidFill>
                  <a:srgbClr val="CC0099"/>
                </a:solidFill>
                <a:latin typeface="微软雅黑" panose="020B0503020204020204" pitchFamily="34" charset="-122"/>
                <a:ea typeface="微软雅黑" panose="020B0503020204020204" pitchFamily="34" charset="-122"/>
              </a:rPr>
              <a:t>       </a:t>
            </a:r>
            <a:r>
              <a:rPr lang="zh-CN" altLang="en-US" b="1" dirty="0">
                <a:solidFill>
                  <a:srgbClr val="CC0099"/>
                </a:solidFill>
                <a:latin typeface="微软雅黑" panose="020B0503020204020204" pitchFamily="34" charset="-122"/>
                <a:ea typeface="微软雅黑" panose="020B0503020204020204" pitchFamily="34" charset="-122"/>
              </a:rPr>
              <a:t>TensorFlow</a:t>
            </a:r>
            <a:r>
              <a:rPr lang="zh-CN" altLang="en-US" dirty="0">
                <a:latin typeface="微软雅黑" panose="020B0503020204020204" pitchFamily="34" charset="-122"/>
                <a:ea typeface="微软雅黑" panose="020B0503020204020204" pitchFamily="34" charset="-122"/>
              </a:rPr>
              <a:t>是谷歌基于C++开发、发布的第二代机器学习系统。开发目的是用于进行机器学习和深度神经网络的研究。目前Google 的Google App 的语音识别、Gmail 的自动回复功能、Google Photos 的图片搜索等都在使用 TensorFlow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但内部概念众多，结构复杂，</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繁重上手困难，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版本迭代快</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兼容性问题。</a:t>
            </a:r>
          </a:p>
          <a:p>
            <a:r>
              <a:rPr lang="zh-CN" altLang="en-US" dirty="0">
                <a:latin typeface="微软雅黑" panose="020B0503020204020204" pitchFamily="34" charset="-122"/>
                <a:ea typeface="微软雅黑" panose="020B0503020204020204" pitchFamily="34" charset="-122"/>
              </a:rPr>
              <a:t>GitHub项目地址：</a:t>
            </a:r>
            <a:r>
              <a:rPr lang="en-US" altLang="zh-CN" u="sng" dirty="0">
                <a:hlinkClick r:id="rId5"/>
              </a:rPr>
              <a:t>https://github.com/tensorflow/tensorflow</a:t>
            </a:r>
            <a:endParaRPr lang="zh-CN" altLang="zh-CN" sz="1600" dirty="0"/>
          </a:p>
        </p:txBody>
      </p:sp>
      <p:sp>
        <p:nvSpPr>
          <p:cNvPr id="23" name="TextBox 1"/>
          <p:cNvSpPr txBox="1"/>
          <p:nvPr/>
        </p:nvSpPr>
        <p:spPr>
          <a:xfrm>
            <a:off x="6386402" y="3733470"/>
            <a:ext cx="5582653" cy="2862322"/>
          </a:xfrm>
          <a:prstGeom prst="rect">
            <a:avLst/>
          </a:prstGeom>
          <a:noFill/>
          <a:effectLst>
            <a:glow rad="127000">
              <a:schemeClr val="bg1"/>
            </a:glow>
          </a:effectLst>
        </p:spPr>
        <p:txBody>
          <a:bodyPr wrap="square" rtlCol="0">
            <a:spAutoFit/>
          </a:bodyPr>
          <a:lstStyle/>
          <a:p>
            <a:pPr algn="l">
              <a:buNone/>
            </a:pPr>
            <a:r>
              <a:rPr lang="en-US" altLang="zh-CN" b="1" dirty="0">
                <a:solidFill>
                  <a:srgbClr val="CC0099"/>
                </a:solidFill>
                <a:latin typeface="微软雅黑" panose="020B0503020204020204" pitchFamily="34" charset="-122"/>
                <a:ea typeface="微软雅黑" panose="020B0503020204020204" pitchFamily="34" charset="-122"/>
              </a:rPr>
              <a:t>       </a:t>
            </a:r>
            <a:r>
              <a:rPr lang="zh-CN" altLang="en-US" b="1" dirty="0">
                <a:solidFill>
                  <a:srgbClr val="CC0099"/>
                </a:solidFill>
                <a:latin typeface="微软雅黑" panose="020B0503020204020204" pitchFamily="34" charset="-122"/>
                <a:ea typeface="微软雅黑" panose="020B0503020204020204" pitchFamily="34" charset="-122"/>
              </a:rPr>
              <a:t>Caffe</a:t>
            </a:r>
            <a:r>
              <a:rPr lang="zh-CN" altLang="en-US" dirty="0">
                <a:solidFill>
                  <a:srgbClr val="CC0099"/>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由神经网络中的表达式、速度及模块化产生的深度学习框架。Caffe是一个基于C++/CUDA架构框架，开发者能够利用它自由的组织网络，目前支持卷积神经网络和全连接神经网络（人工神经网络）。在Linux上，C++可以通过命令行来操作接口，运算上支持CPU和GPU直接无缝切换。</a:t>
            </a:r>
            <a:endParaRPr lang="en-US" altLang="zh-CN" dirty="0">
              <a:latin typeface="微软雅黑" panose="020B0503020204020204" pitchFamily="34" charset="-122"/>
              <a:ea typeface="微软雅黑" panose="020B0503020204020204" pitchFamily="34" charset="-122"/>
            </a:endParaRPr>
          </a:p>
          <a:p>
            <a:pPr algn="l">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但官方文档和教程支持不是很充分，对初学者来说门槛较高。</a:t>
            </a:r>
          </a:p>
          <a:p>
            <a:pPr algn="l">
              <a:buNone/>
            </a:pPr>
            <a:r>
              <a:rPr lang="zh-CN" altLang="en-US" dirty="0">
                <a:latin typeface="微软雅黑" panose="020B0503020204020204" pitchFamily="34" charset="-122"/>
                <a:ea typeface="微软雅黑" panose="020B0503020204020204" pitchFamily="34" charset="-122"/>
              </a:rPr>
              <a:t>GitHub项目地址: </a:t>
            </a:r>
            <a:endParaRPr lang="en-US" altLang="zh-CN" dirty="0"/>
          </a:p>
          <a:p>
            <a:r>
              <a:rPr lang="en-US" altLang="zh-CN" u="sng" dirty="0">
                <a:hlinkClick r:id="rId6"/>
              </a:rPr>
              <a:t>https://github.com/BVLC/caffe</a:t>
            </a:r>
            <a:endParaRPr lang="zh-CN" altLang="zh-CN" dirty="0"/>
          </a:p>
        </p:txBody>
      </p:sp>
      <p:grpSp>
        <p:nvGrpSpPr>
          <p:cNvPr id="24" name="组合 23"/>
          <p:cNvGrpSpPr/>
          <p:nvPr/>
        </p:nvGrpSpPr>
        <p:grpSpPr>
          <a:xfrm>
            <a:off x="4884195" y="5840188"/>
            <a:ext cx="1268730" cy="774065"/>
            <a:chOff x="4913262" y="4017164"/>
            <a:chExt cx="1268730" cy="774065"/>
          </a:xfrm>
        </p:grpSpPr>
        <p:pic>
          <p:nvPicPr>
            <p:cNvPr id="25" name="图片 24"/>
            <p:cNvPicPr/>
            <p:nvPr/>
          </p:nvPicPr>
          <p:blipFill>
            <a:blip r:embed="rId7"/>
            <a:stretch>
              <a:fillRect/>
            </a:stretch>
          </p:blipFill>
          <p:spPr>
            <a:xfrm>
              <a:off x="4940558" y="4017164"/>
              <a:ext cx="1135380" cy="774065"/>
            </a:xfrm>
            <a:prstGeom prst="rect">
              <a:avLst/>
            </a:prstGeom>
          </p:spPr>
        </p:pic>
        <p:sp>
          <p:nvSpPr>
            <p:cNvPr id="26" name="圆角矩形 25"/>
            <p:cNvSpPr/>
            <p:nvPr/>
          </p:nvSpPr>
          <p:spPr>
            <a:xfrm>
              <a:off x="4913262" y="4051454"/>
              <a:ext cx="1268730" cy="73977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0386052" y="5794923"/>
            <a:ext cx="1122680" cy="655320"/>
            <a:chOff x="10248177" y="3511010"/>
            <a:chExt cx="1122680" cy="655320"/>
          </a:xfrm>
        </p:grpSpPr>
        <p:pic>
          <p:nvPicPr>
            <p:cNvPr id="28" name="图片 27"/>
            <p:cNvPicPr/>
            <p:nvPr/>
          </p:nvPicPr>
          <p:blipFill>
            <a:blip r:embed="rId8"/>
            <a:stretch>
              <a:fillRect/>
            </a:stretch>
          </p:blipFill>
          <p:spPr>
            <a:xfrm>
              <a:off x="10280837" y="3616143"/>
              <a:ext cx="1007110" cy="429260"/>
            </a:xfrm>
            <a:prstGeom prst="rect">
              <a:avLst/>
            </a:prstGeom>
          </p:spPr>
        </p:pic>
        <p:sp>
          <p:nvSpPr>
            <p:cNvPr id="29" name="圆角矩形 28"/>
            <p:cNvSpPr/>
            <p:nvPr/>
          </p:nvSpPr>
          <p:spPr>
            <a:xfrm>
              <a:off x="10248177" y="3511010"/>
              <a:ext cx="1122680" cy="65532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49701" y="2546394"/>
            <a:ext cx="1042479" cy="511987"/>
          </a:xfrm>
          <a:prstGeom prst="rect">
            <a:avLst/>
          </a:prstGeom>
        </p:spPr>
      </p:pic>
    </p:spTree>
    <p:extLst>
      <p:ext uri="{BB962C8B-B14F-4D97-AF65-F5344CB8AC3E}">
        <p14:creationId xmlns:p14="http://schemas.microsoft.com/office/powerpoint/2010/main" val="361233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278880"/>
            <a:ext cx="3695711"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两种循环</a:t>
            </a:r>
          </a:p>
        </p:txBody>
      </p:sp>
      <p:pic>
        <p:nvPicPr>
          <p:cNvPr id="5" name="图片 4"/>
          <p:cNvPicPr>
            <a:picLocks noChangeAspect="1"/>
          </p:cNvPicPr>
          <p:nvPr/>
        </p:nvPicPr>
        <p:blipFill>
          <a:blip r:embed="rId3"/>
          <a:stretch>
            <a:fillRect/>
          </a:stretch>
        </p:blipFill>
        <p:spPr>
          <a:xfrm>
            <a:off x="8229600" y="2066807"/>
            <a:ext cx="3619048" cy="3419048"/>
          </a:xfrm>
          <a:prstGeom prst="rect">
            <a:avLst/>
          </a:prstGeom>
        </p:spPr>
      </p:pic>
      <p:sp>
        <p:nvSpPr>
          <p:cNvPr id="9" name="Rectangle 2"/>
          <p:cNvSpPr>
            <a:spLocks noChangeArrowheads="1"/>
          </p:cNvSpPr>
          <p:nvPr/>
        </p:nvSpPr>
        <p:spPr bwMode="auto">
          <a:xfrm>
            <a:off x="883833" y="2981043"/>
            <a:ext cx="2992446" cy="2643295"/>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spAutoFit/>
          </a:bodyPr>
          <a:lstStyle/>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&gt;&gt;&gt; for i in range(5):</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     print(i)</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0</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1</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2</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3</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4</a:t>
            </a:r>
          </a:p>
        </p:txBody>
      </p:sp>
      <p:sp>
        <p:nvSpPr>
          <p:cNvPr id="11" name="Rectangle 2"/>
          <p:cNvSpPr>
            <a:spLocks noChangeArrowheads="1"/>
          </p:cNvSpPr>
          <p:nvPr/>
        </p:nvSpPr>
        <p:spPr bwMode="auto">
          <a:xfrm>
            <a:off x="4142901" y="3150337"/>
            <a:ext cx="3898621" cy="2335518"/>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spAutoFit/>
          </a:bodyPr>
          <a:lstStyle/>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&gt;&gt;&gt; for i in range(0, 10, 3) :</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     print(i)</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0</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3</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6</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9</a:t>
            </a:r>
          </a:p>
        </p:txBody>
      </p:sp>
      <p:sp>
        <p:nvSpPr>
          <p:cNvPr id="13" name="TextBox 22"/>
          <p:cNvSpPr txBox="1"/>
          <p:nvPr/>
        </p:nvSpPr>
        <p:spPr>
          <a:xfrm>
            <a:off x="607256" y="1323638"/>
            <a:ext cx="7700888" cy="1415772"/>
          </a:xfrm>
          <a:prstGeom prst="rect">
            <a:avLst/>
          </a:prstGeom>
          <a:noFill/>
        </p:spPr>
        <p:txBody>
          <a:bodyPr wrap="square" rtlCol="0">
            <a:spAutoFit/>
          </a:bodyPr>
          <a:lstStyle/>
          <a:p>
            <a:pPr marL="342900" indent="-342900">
              <a:lnSpc>
                <a:spcPct val="120000"/>
              </a:lnSpc>
              <a:spcAft>
                <a:spcPct val="40000"/>
              </a:spcAft>
              <a:buClr>
                <a:srgbClr val="CF54D3"/>
              </a:buClr>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for</a:t>
            </a:r>
            <a:r>
              <a:rPr lang="zh-CN" altLang="en-US" sz="2000" b="1" dirty="0">
                <a:solidFill>
                  <a:srgbClr val="CC0099"/>
                </a:solidFill>
                <a:latin typeface="微软雅黑" panose="020B0503020204020204" pitchFamily="34" charset="-122"/>
                <a:ea typeface="微软雅黑" panose="020B0503020204020204" pitchFamily="34" charset="-122"/>
              </a:rPr>
              <a:t>循环</a:t>
            </a:r>
            <a:endParaRPr lang="en-US" altLang="zh-CN" sz="2000" dirty="0">
              <a:latin typeface="微软雅黑" panose="020B0503020204020204" pitchFamily="34" charset="-122"/>
              <a:ea typeface="微软雅黑" panose="020B0503020204020204" pitchFamily="34" charset="-122"/>
            </a:endParaRPr>
          </a:p>
          <a:p>
            <a:pPr lvl="0">
              <a:lnSpc>
                <a:spcPct val="150000"/>
              </a:lnSpc>
              <a:spcAft>
                <a:spcPct val="40000"/>
              </a:spcAft>
              <a:buClr>
                <a:srgbClr val="292929"/>
              </a:buClr>
            </a:pPr>
            <a:r>
              <a:rPr lang="en-US" altLang="zh-CN" dirty="0">
                <a:latin typeface="微软雅黑" panose="020B0503020204020204" pitchFamily="34" charset="-122"/>
                <a:ea typeface="微软雅黑" panose="020B0503020204020204" pitchFamily="34" charset="-122"/>
              </a:rPr>
              <a:t>        Python</a:t>
            </a:r>
            <a:r>
              <a:rPr lang="zh-CN" altLang="en-US" dirty="0">
                <a:latin typeface="微软雅黑" panose="020B0503020204020204" pitchFamily="34" charset="-122"/>
                <a:ea typeface="微软雅黑" panose="020B0503020204020204" pitchFamily="34" charset="-122"/>
              </a:rPr>
              <a:t>的循环有两种，一种是</a:t>
            </a:r>
            <a:r>
              <a:rPr lang="en-US" altLang="zh-CN" dirty="0">
                <a:latin typeface="微软雅黑" panose="020B0503020204020204" pitchFamily="34" charset="-122"/>
                <a:ea typeface="微软雅黑" panose="020B0503020204020204" pitchFamily="34" charset="-122"/>
              </a:rPr>
              <a:t>for…in</a:t>
            </a:r>
            <a:r>
              <a:rPr lang="zh-CN" altLang="en-US" dirty="0">
                <a:latin typeface="微软雅黑" panose="020B0503020204020204" pitchFamily="34" charset="-122"/>
                <a:ea typeface="微软雅黑" panose="020B0503020204020204" pitchFamily="34" charset="-122"/>
              </a:rPr>
              <a:t>循环，可以依次把</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tuple</a:t>
            </a:r>
            <a:r>
              <a:rPr lang="zh-CN" altLang="en-US" dirty="0">
                <a:latin typeface="微软雅黑" panose="020B0503020204020204" pitchFamily="34" charset="-122"/>
                <a:ea typeface="微软雅黑" panose="020B0503020204020204" pitchFamily="34" charset="-122"/>
              </a:rPr>
              <a:t>中的元素迭代出来</a:t>
            </a:r>
            <a:endParaRPr lang="en-US" altLang="zh-CN" noProof="1">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8520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278880"/>
            <a:ext cx="3695711"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两种循环</a:t>
            </a:r>
          </a:p>
        </p:txBody>
      </p:sp>
      <p:pic>
        <p:nvPicPr>
          <p:cNvPr id="3" name="图片 2"/>
          <p:cNvPicPr>
            <a:picLocks noChangeAspect="1"/>
          </p:cNvPicPr>
          <p:nvPr/>
        </p:nvPicPr>
        <p:blipFill>
          <a:blip r:embed="rId3"/>
          <a:stretch>
            <a:fillRect/>
          </a:stretch>
        </p:blipFill>
        <p:spPr>
          <a:xfrm>
            <a:off x="9385228" y="1704449"/>
            <a:ext cx="2657143" cy="3904762"/>
          </a:xfrm>
          <a:prstGeom prst="rect">
            <a:avLst/>
          </a:prstGeom>
        </p:spPr>
      </p:pic>
      <p:sp>
        <p:nvSpPr>
          <p:cNvPr id="9" name="Rectangle 2"/>
          <p:cNvSpPr>
            <a:spLocks noChangeArrowheads="1"/>
          </p:cNvSpPr>
          <p:nvPr/>
        </p:nvSpPr>
        <p:spPr bwMode="auto">
          <a:xfrm>
            <a:off x="919502" y="3168174"/>
            <a:ext cx="2992446" cy="2643295"/>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spAutoFit/>
          </a:bodyPr>
          <a:lstStyle/>
          <a:p>
            <a:pPr eaLnBrk="0" fontAlgn="ctr" hangingPunct="0">
              <a:spcBef>
                <a:spcPct val="0"/>
              </a:spcBef>
              <a:spcAft>
                <a:spcPct val="0"/>
              </a:spcAft>
            </a:pPr>
            <a:r>
              <a:rPr lang="pt-BR" altLang="zh-CN" sz="2000" noProof="1">
                <a:solidFill>
                  <a:srgbClr val="C678DD"/>
                </a:solidFill>
                <a:latin typeface="Arial Unicode MS" panose="020B0604020202020204" charset="-122"/>
                <a:ea typeface="Menlo"/>
              </a:rPr>
              <a:t>&gt;&gt;&gt; sum = 0</a:t>
            </a:r>
          </a:p>
          <a:p>
            <a:pPr eaLnBrk="0" fontAlgn="ctr" hangingPunct="0">
              <a:spcBef>
                <a:spcPct val="0"/>
              </a:spcBef>
              <a:spcAft>
                <a:spcPct val="0"/>
              </a:spcAft>
            </a:pPr>
            <a:r>
              <a:rPr lang="pt-BR" altLang="zh-CN" sz="2000" noProof="1">
                <a:solidFill>
                  <a:srgbClr val="C678DD"/>
                </a:solidFill>
                <a:latin typeface="Arial Unicode MS" panose="020B0604020202020204" charset="-122"/>
                <a:ea typeface="Menlo"/>
              </a:rPr>
              <a:t>&gt;&gt;&gt; n = 99</a:t>
            </a:r>
          </a:p>
          <a:p>
            <a:pPr eaLnBrk="0" fontAlgn="ctr" hangingPunct="0">
              <a:spcBef>
                <a:spcPct val="0"/>
              </a:spcBef>
              <a:spcAft>
                <a:spcPct val="0"/>
              </a:spcAft>
            </a:pPr>
            <a:r>
              <a:rPr lang="pt-BR" altLang="zh-CN" sz="2000" noProof="1">
                <a:solidFill>
                  <a:srgbClr val="C678DD"/>
                </a:solidFill>
                <a:latin typeface="Arial Unicode MS" panose="020B0604020202020204" charset="-122"/>
                <a:ea typeface="Menlo"/>
              </a:rPr>
              <a:t>&gt;&gt;&gt; while n &gt; 0:</a:t>
            </a:r>
          </a:p>
          <a:p>
            <a:pPr eaLnBrk="0" fontAlgn="ctr" hangingPunct="0">
              <a:spcBef>
                <a:spcPct val="0"/>
              </a:spcBef>
              <a:spcAft>
                <a:spcPct val="0"/>
              </a:spcAft>
            </a:pPr>
            <a:r>
              <a:rPr lang="pt-BR" altLang="zh-CN" sz="2000" noProof="1">
                <a:solidFill>
                  <a:srgbClr val="C678DD"/>
                </a:solidFill>
                <a:latin typeface="Arial Unicode MS" panose="020B0604020202020204" charset="-122"/>
                <a:ea typeface="Menlo"/>
              </a:rPr>
              <a:t>...     sum += n</a:t>
            </a:r>
          </a:p>
          <a:p>
            <a:pPr eaLnBrk="0" fontAlgn="ctr" hangingPunct="0">
              <a:spcBef>
                <a:spcPct val="0"/>
              </a:spcBef>
              <a:spcAft>
                <a:spcPct val="0"/>
              </a:spcAft>
            </a:pPr>
            <a:r>
              <a:rPr lang="pt-BR" altLang="zh-CN" sz="2000" noProof="1">
                <a:solidFill>
                  <a:srgbClr val="C678DD"/>
                </a:solidFill>
                <a:latin typeface="Arial Unicode MS" panose="020B0604020202020204" charset="-122"/>
                <a:ea typeface="Menlo"/>
              </a:rPr>
              <a:t>...     n </a:t>
            </a:r>
            <a:r>
              <a:rPr lang="en-US" altLang="zh-CN" sz="2000" noProof="1">
                <a:solidFill>
                  <a:srgbClr val="C678DD"/>
                </a:solidFill>
                <a:latin typeface="Arial Unicode MS" panose="020B0604020202020204" charset="-122"/>
                <a:ea typeface="Menlo"/>
              </a:rPr>
              <a:t>-=</a:t>
            </a:r>
            <a:r>
              <a:rPr lang="pt-BR" altLang="zh-CN" sz="2000" noProof="1">
                <a:solidFill>
                  <a:srgbClr val="C678DD"/>
                </a:solidFill>
                <a:latin typeface="Arial Unicode MS" panose="020B0604020202020204" charset="-122"/>
                <a:ea typeface="Menlo"/>
              </a:rPr>
              <a:t> 2</a:t>
            </a:r>
          </a:p>
          <a:p>
            <a:pPr eaLnBrk="0" fontAlgn="ctr" hangingPunct="0">
              <a:spcBef>
                <a:spcPct val="0"/>
              </a:spcBef>
              <a:spcAft>
                <a:spcPct val="0"/>
              </a:spcAft>
            </a:pPr>
            <a:r>
              <a:rPr lang="pt-BR" altLang="zh-CN" sz="2000" noProof="1">
                <a:solidFill>
                  <a:srgbClr val="C678DD"/>
                </a:solidFill>
                <a:latin typeface="Arial Unicode MS" panose="020B0604020202020204" charset="-122"/>
                <a:ea typeface="Menlo"/>
              </a:rPr>
              <a:t>...</a:t>
            </a:r>
          </a:p>
          <a:p>
            <a:pPr eaLnBrk="0" fontAlgn="ctr" hangingPunct="0">
              <a:spcBef>
                <a:spcPct val="0"/>
              </a:spcBef>
              <a:spcAft>
                <a:spcPct val="0"/>
              </a:spcAft>
            </a:pPr>
            <a:r>
              <a:rPr lang="pt-BR" altLang="zh-CN" sz="2000" noProof="1">
                <a:solidFill>
                  <a:srgbClr val="C678DD"/>
                </a:solidFill>
                <a:latin typeface="Arial Unicode MS" panose="020B0604020202020204" charset="-122"/>
                <a:ea typeface="Menlo"/>
              </a:rPr>
              <a:t>&gt;&gt;&gt; print(sum)</a:t>
            </a:r>
          </a:p>
          <a:p>
            <a:pPr eaLnBrk="0" fontAlgn="ctr" hangingPunct="0">
              <a:spcBef>
                <a:spcPct val="0"/>
              </a:spcBef>
              <a:spcAft>
                <a:spcPct val="0"/>
              </a:spcAft>
            </a:pPr>
            <a:r>
              <a:rPr lang="pt-BR" altLang="zh-CN" sz="2000" noProof="1">
                <a:solidFill>
                  <a:srgbClr val="C678DD"/>
                </a:solidFill>
                <a:latin typeface="Arial Unicode MS" panose="020B0604020202020204" charset="-122"/>
                <a:ea typeface="Menlo"/>
              </a:rPr>
              <a:t>2500</a:t>
            </a:r>
            <a:endParaRPr lang="en-US" altLang="zh-CN" sz="2000" noProof="1">
              <a:solidFill>
                <a:srgbClr val="C678DD"/>
              </a:solidFill>
              <a:latin typeface="Arial Unicode MS" panose="020B0604020202020204" charset="-122"/>
              <a:ea typeface="Menlo"/>
            </a:endParaRPr>
          </a:p>
        </p:txBody>
      </p:sp>
      <p:sp>
        <p:nvSpPr>
          <p:cNvPr id="10" name="Rectangle 2"/>
          <p:cNvSpPr>
            <a:spLocks noChangeArrowheads="1"/>
          </p:cNvSpPr>
          <p:nvPr/>
        </p:nvSpPr>
        <p:spPr bwMode="auto">
          <a:xfrm>
            <a:off x="4095125" y="3168174"/>
            <a:ext cx="5168431" cy="3566624"/>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spAutoFit/>
          </a:bodyPr>
          <a:lstStyle/>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&gt;&gt;&gt; count = 0</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&gt;&gt;&gt; while count &lt; 3:</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     print(count, "</a:t>
            </a:r>
            <a:r>
              <a:rPr lang="zh-CN" altLang="en-US" sz="2000" noProof="1">
                <a:solidFill>
                  <a:srgbClr val="C678DD"/>
                </a:solidFill>
                <a:latin typeface="Arial Unicode MS" panose="020B0604020202020204" charset="-122"/>
                <a:ea typeface="Menlo"/>
              </a:rPr>
              <a:t>小于 </a:t>
            </a:r>
            <a:r>
              <a:rPr lang="en-US" altLang="zh-CN" sz="2000" noProof="1">
                <a:solidFill>
                  <a:srgbClr val="C678DD"/>
                </a:solidFill>
                <a:latin typeface="Arial Unicode MS" panose="020B0604020202020204" charset="-122"/>
                <a:ea typeface="Menlo"/>
              </a:rPr>
              <a:t>3")</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     count += 1</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 else:</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     print(count, "</a:t>
            </a:r>
            <a:r>
              <a:rPr lang="zh-CN" altLang="en-US" sz="2000" noProof="1">
                <a:solidFill>
                  <a:srgbClr val="C678DD"/>
                </a:solidFill>
                <a:latin typeface="Arial Unicode MS" panose="020B0604020202020204" charset="-122"/>
                <a:ea typeface="Menlo"/>
              </a:rPr>
              <a:t>大于或等于 </a:t>
            </a:r>
            <a:r>
              <a:rPr lang="en-US" altLang="zh-CN" sz="2000" noProof="1">
                <a:solidFill>
                  <a:srgbClr val="C678DD"/>
                </a:solidFill>
                <a:latin typeface="Arial Unicode MS" panose="020B0604020202020204" charset="-122"/>
                <a:ea typeface="Menlo"/>
              </a:rPr>
              <a:t>3")</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0 </a:t>
            </a:r>
            <a:r>
              <a:rPr lang="zh-CN" altLang="en-US" sz="2000" noProof="1">
                <a:solidFill>
                  <a:srgbClr val="C678DD"/>
                </a:solidFill>
                <a:latin typeface="Arial Unicode MS" panose="020B0604020202020204" charset="-122"/>
                <a:ea typeface="Menlo"/>
              </a:rPr>
              <a:t>小于 </a:t>
            </a:r>
            <a:r>
              <a:rPr lang="en-US" altLang="zh-CN" sz="2000" noProof="1">
                <a:solidFill>
                  <a:srgbClr val="C678DD"/>
                </a:solidFill>
                <a:latin typeface="Arial Unicode MS" panose="020B0604020202020204" charset="-122"/>
                <a:ea typeface="Menlo"/>
              </a:rPr>
              <a:t>3</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1 </a:t>
            </a:r>
            <a:r>
              <a:rPr lang="zh-CN" altLang="en-US" sz="2000" noProof="1">
                <a:solidFill>
                  <a:srgbClr val="C678DD"/>
                </a:solidFill>
                <a:latin typeface="Arial Unicode MS" panose="020B0604020202020204" charset="-122"/>
                <a:ea typeface="Menlo"/>
              </a:rPr>
              <a:t>小于 </a:t>
            </a:r>
            <a:r>
              <a:rPr lang="en-US" altLang="zh-CN" sz="2000" noProof="1">
                <a:solidFill>
                  <a:srgbClr val="C678DD"/>
                </a:solidFill>
                <a:latin typeface="Arial Unicode MS" panose="020B0604020202020204" charset="-122"/>
                <a:ea typeface="Menlo"/>
              </a:rPr>
              <a:t>3</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2 </a:t>
            </a:r>
            <a:r>
              <a:rPr lang="zh-CN" altLang="en-US" sz="2000" noProof="1">
                <a:solidFill>
                  <a:srgbClr val="C678DD"/>
                </a:solidFill>
                <a:latin typeface="Arial Unicode MS" panose="020B0604020202020204" charset="-122"/>
                <a:ea typeface="Menlo"/>
              </a:rPr>
              <a:t>小于 </a:t>
            </a:r>
            <a:r>
              <a:rPr lang="en-US" altLang="zh-CN" sz="2000" noProof="1">
                <a:solidFill>
                  <a:srgbClr val="C678DD"/>
                </a:solidFill>
                <a:latin typeface="Arial Unicode MS" panose="020B0604020202020204" charset="-122"/>
                <a:ea typeface="Menlo"/>
              </a:rPr>
              <a:t>3</a:t>
            </a:r>
          </a:p>
          <a:p>
            <a:pPr eaLnBrk="0" fontAlgn="ctr" hangingPunct="0">
              <a:spcBef>
                <a:spcPct val="0"/>
              </a:spcBef>
              <a:spcAft>
                <a:spcPct val="0"/>
              </a:spcAft>
            </a:pPr>
            <a:r>
              <a:rPr lang="en-US" altLang="zh-CN" sz="2000" noProof="1">
                <a:solidFill>
                  <a:srgbClr val="C678DD"/>
                </a:solidFill>
                <a:latin typeface="Arial Unicode MS" panose="020B0604020202020204" charset="-122"/>
                <a:ea typeface="Menlo"/>
              </a:rPr>
              <a:t>3 </a:t>
            </a:r>
            <a:r>
              <a:rPr lang="zh-CN" altLang="en-US" sz="2000" noProof="1">
                <a:solidFill>
                  <a:srgbClr val="C678DD"/>
                </a:solidFill>
                <a:latin typeface="Arial Unicode MS" panose="020B0604020202020204" charset="-122"/>
                <a:ea typeface="Menlo"/>
              </a:rPr>
              <a:t>大于或等于 </a:t>
            </a:r>
            <a:r>
              <a:rPr lang="en-US" altLang="zh-CN" sz="2000" noProof="1">
                <a:solidFill>
                  <a:srgbClr val="C678DD"/>
                </a:solidFill>
                <a:latin typeface="Arial Unicode MS" panose="020B0604020202020204" charset="-122"/>
                <a:ea typeface="Menlo"/>
              </a:rPr>
              <a:t>3</a:t>
            </a:r>
          </a:p>
        </p:txBody>
      </p:sp>
      <p:sp>
        <p:nvSpPr>
          <p:cNvPr id="13" name="TextBox 22"/>
          <p:cNvSpPr txBox="1"/>
          <p:nvPr/>
        </p:nvSpPr>
        <p:spPr>
          <a:xfrm>
            <a:off x="607256" y="1323638"/>
            <a:ext cx="8777972" cy="1526572"/>
          </a:xfrm>
          <a:prstGeom prst="rect">
            <a:avLst/>
          </a:prstGeom>
          <a:noFill/>
        </p:spPr>
        <p:txBody>
          <a:bodyPr wrap="square" rtlCol="0">
            <a:spAutoFit/>
          </a:bodyPr>
          <a:lstStyle/>
          <a:p>
            <a:pPr marL="342900" indent="-342900">
              <a:lnSpc>
                <a:spcPct val="120000"/>
              </a:lnSpc>
              <a:spcAft>
                <a:spcPct val="40000"/>
              </a:spcAft>
              <a:buClr>
                <a:srgbClr val="CF54D3"/>
              </a:buClr>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while</a:t>
            </a:r>
            <a:r>
              <a:rPr lang="zh-CN" altLang="en-US" sz="2000" b="1" dirty="0">
                <a:solidFill>
                  <a:srgbClr val="CC0099"/>
                </a:solidFill>
                <a:latin typeface="微软雅黑" panose="020B0503020204020204" pitchFamily="34" charset="-122"/>
                <a:ea typeface="微软雅黑" panose="020B0503020204020204" pitchFamily="34" charset="-122"/>
              </a:rPr>
              <a:t>循环</a:t>
            </a:r>
            <a:endParaRPr lang="en-US" altLang="zh-CN" sz="2000" dirty="0">
              <a:latin typeface="微软雅黑" panose="020B0503020204020204" pitchFamily="34" charset="-122"/>
              <a:ea typeface="微软雅黑" panose="020B0503020204020204" pitchFamily="34" charset="-122"/>
            </a:endParaRPr>
          </a:p>
          <a:p>
            <a:pPr lvl="0">
              <a:lnSpc>
                <a:spcPct val="150000"/>
              </a:lnSpc>
              <a:spcAft>
                <a:spcPct val="40000"/>
              </a:spcAft>
              <a:buClr>
                <a:srgbClr val="292929"/>
              </a:buClr>
            </a:pPr>
            <a:r>
              <a:rPr lang="zh-CN" altLang="en-US" dirty="0">
                <a:latin typeface="微软雅黑" panose="020B0503020204020204" pitchFamily="34" charset="-122"/>
                <a:ea typeface="微软雅黑" panose="020B0503020204020204" pitchFamily="34" charset="-122"/>
              </a:rPr>
              <a:t>        第二种是</a:t>
            </a:r>
            <a:r>
              <a:rPr lang="en-US" altLang="zh-CN" dirty="0">
                <a:latin typeface="微软雅黑" panose="020B0503020204020204" pitchFamily="34" charset="-122"/>
                <a:ea typeface="微软雅黑" panose="020B0503020204020204" pitchFamily="34" charset="-122"/>
              </a:rPr>
              <a:t>while</a:t>
            </a:r>
            <a:r>
              <a:rPr lang="zh-CN" altLang="en-US" dirty="0">
                <a:latin typeface="微软雅黑" panose="020B0503020204020204" pitchFamily="34" charset="-122"/>
                <a:ea typeface="微软雅黑" panose="020B0503020204020204" pitchFamily="34" charset="-122"/>
              </a:rPr>
              <a:t>，只要条件满足，就不断循环，条件不满足时退出循环</a:t>
            </a:r>
          </a:p>
          <a:p>
            <a:pPr lvl="0">
              <a:lnSpc>
                <a:spcPct val="150000"/>
              </a:lnSpc>
              <a:spcAft>
                <a:spcPct val="40000"/>
              </a:spcAft>
              <a:buClr>
                <a:srgbClr val="292929"/>
              </a:buClr>
            </a:pPr>
            <a:r>
              <a:rPr lang="zh-CN" altLang="en-US" dirty="0">
                <a:latin typeface="微软雅黑" panose="020B0503020204020204" pitchFamily="34" charset="-122"/>
                <a:ea typeface="微软雅黑" panose="020B0503020204020204" pitchFamily="34" charset="-122"/>
              </a:rPr>
              <a:t>        在 </a:t>
            </a:r>
            <a:r>
              <a:rPr lang="en-US" altLang="zh-CN" dirty="0">
                <a:latin typeface="微软雅黑" panose="020B0503020204020204" pitchFamily="34" charset="-122"/>
                <a:ea typeface="微软雅黑" panose="020B0503020204020204" pitchFamily="34" charset="-122"/>
              </a:rPr>
              <a:t>while … else </a:t>
            </a:r>
            <a:r>
              <a:rPr lang="zh-CN" altLang="en-US" dirty="0">
                <a:latin typeface="微软雅黑" panose="020B0503020204020204" pitchFamily="34" charset="-122"/>
                <a:ea typeface="微软雅黑" panose="020B0503020204020204" pitchFamily="34" charset="-122"/>
              </a:rPr>
              <a:t>在条件语句为 </a:t>
            </a:r>
            <a:r>
              <a:rPr lang="en-US" altLang="zh-CN" dirty="0">
                <a:latin typeface="微软雅黑" panose="020B0503020204020204" pitchFamily="34" charset="-122"/>
                <a:ea typeface="微软雅黑" panose="020B0503020204020204" pitchFamily="34" charset="-122"/>
              </a:rPr>
              <a:t>false </a:t>
            </a:r>
            <a:r>
              <a:rPr lang="zh-CN" altLang="en-US" dirty="0">
                <a:latin typeface="微软雅黑" panose="020B0503020204020204" pitchFamily="34" charset="-122"/>
                <a:ea typeface="微软雅黑" panose="020B0503020204020204" pitchFamily="34" charset="-122"/>
              </a:rPr>
              <a:t>时执行 </a:t>
            </a:r>
            <a:r>
              <a:rPr lang="en-US" altLang="zh-CN" dirty="0">
                <a:latin typeface="微软雅黑" panose="020B0503020204020204" pitchFamily="34" charset="-122"/>
                <a:ea typeface="微软雅黑" panose="020B0503020204020204" pitchFamily="34" charset="-122"/>
              </a:rPr>
              <a:t>else </a:t>
            </a:r>
            <a:r>
              <a:rPr lang="zh-CN" altLang="en-US" dirty="0">
                <a:latin typeface="微软雅黑" panose="020B0503020204020204" pitchFamily="34" charset="-122"/>
                <a:ea typeface="微软雅黑" panose="020B0503020204020204" pitchFamily="34" charset="-122"/>
              </a:rPr>
              <a:t>的语句块</a:t>
            </a:r>
          </a:p>
        </p:txBody>
      </p:sp>
    </p:spTree>
    <p:extLst>
      <p:ext uri="{BB962C8B-B14F-4D97-AF65-F5344CB8AC3E}">
        <p14:creationId xmlns:p14="http://schemas.microsoft.com/office/powerpoint/2010/main" val="1945749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4176580"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Python</a:t>
            </a:r>
            <a:r>
              <a:rPr lang="zh-CN" altLang="en-US" sz="3600" b="1" dirty="0">
                <a:latin typeface="微软雅黑" panose="020B0503020204020204" pitchFamily="34" charset="-122"/>
                <a:ea typeface="微软雅黑" panose="020B0503020204020204" pitchFamily="34" charset="-122"/>
              </a:rPr>
              <a:t>基础知识</a:t>
            </a:r>
          </a:p>
        </p:txBody>
      </p:sp>
      <p:sp>
        <p:nvSpPr>
          <p:cNvPr id="17" name="圆角矩形 16"/>
          <p:cNvSpPr/>
          <p:nvPr/>
        </p:nvSpPr>
        <p:spPr>
          <a:xfrm>
            <a:off x="3646001" y="235002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Python</a:t>
            </a: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18" name="圆角矩形 17"/>
          <p:cNvSpPr/>
          <p:nvPr/>
        </p:nvSpPr>
        <p:spPr>
          <a:xfrm>
            <a:off x="3646001" y="3303217"/>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基本语法</a:t>
            </a:r>
          </a:p>
        </p:txBody>
      </p:sp>
      <p:sp>
        <p:nvSpPr>
          <p:cNvPr id="20" name="圆角矩形 19"/>
          <p:cNvSpPr/>
          <p:nvPr/>
        </p:nvSpPr>
        <p:spPr>
          <a:xfrm>
            <a:off x="3646001" y="4256405"/>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机器学习常用库</a:t>
            </a:r>
          </a:p>
        </p:txBody>
      </p:sp>
    </p:spTree>
    <p:extLst>
      <p:ext uri="{BB962C8B-B14F-4D97-AF65-F5344CB8AC3E}">
        <p14:creationId xmlns:p14="http://schemas.microsoft.com/office/powerpoint/2010/main" val="2870374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278880"/>
            <a:ext cx="3695711"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numpy</a:t>
            </a:r>
            <a:r>
              <a:rPr lang="zh-CN" altLang="en-US" sz="3600" b="1" dirty="0">
                <a:latin typeface="微软雅黑" panose="020B0503020204020204" pitchFamily="34" charset="-122"/>
                <a:ea typeface="微软雅黑" panose="020B0503020204020204" pitchFamily="34" charset="-122"/>
              </a:rPr>
              <a:t>库</a:t>
            </a:r>
          </a:p>
        </p:txBody>
      </p:sp>
      <p:sp>
        <p:nvSpPr>
          <p:cNvPr id="32" name="矩形 31"/>
          <p:cNvSpPr/>
          <p:nvPr/>
        </p:nvSpPr>
        <p:spPr>
          <a:xfrm>
            <a:off x="1080203" y="1370274"/>
            <a:ext cx="2677381" cy="630942"/>
          </a:xfrm>
          <a:prstGeom prst="rect">
            <a:avLst/>
          </a:prstGeom>
        </p:spPr>
        <p:txBody>
          <a:bodyPr wrap="square">
            <a:spAutoFit/>
          </a:bodyPr>
          <a:lstStyle/>
          <a:p>
            <a:pPr>
              <a:lnSpc>
                <a:spcPct val="125000"/>
              </a:lnSpc>
            </a:pPr>
            <a:r>
              <a:rPr lang="en-US" altLang="zh-CN" sz="2800" b="1" dirty="0">
                <a:solidFill>
                  <a:srgbClr val="CC0099"/>
                </a:solidFill>
                <a:latin typeface="微软雅黑" panose="020B0503020204020204" pitchFamily="34" charset="-122"/>
                <a:ea typeface="微软雅黑" panose="020B0503020204020204" pitchFamily="34" charset="-122"/>
              </a:rPr>
              <a:t>numpy</a:t>
            </a:r>
            <a:r>
              <a:rPr lang="zh-CN" altLang="en-US" sz="2800" b="1" dirty="0">
                <a:solidFill>
                  <a:srgbClr val="CC0099"/>
                </a:solidFill>
                <a:latin typeface="微软雅黑" panose="020B0503020204020204" pitchFamily="34" charset="-122"/>
                <a:ea typeface="微软雅黑" panose="020B0503020204020204" pitchFamily="34" charset="-122"/>
              </a:rPr>
              <a:t>库介绍</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825" y="1532155"/>
            <a:ext cx="314379" cy="307179"/>
          </a:xfrm>
          <a:prstGeom prst="rect">
            <a:avLst/>
          </a:prstGeom>
        </p:spPr>
      </p:pic>
      <p:sp>
        <p:nvSpPr>
          <p:cNvPr id="11" name="矩形 10"/>
          <p:cNvSpPr/>
          <p:nvPr/>
        </p:nvSpPr>
        <p:spPr>
          <a:xfrm>
            <a:off x="895719" y="2009857"/>
            <a:ext cx="9926956" cy="3323987"/>
          </a:xfrm>
          <a:prstGeom prst="rect">
            <a:avLst/>
          </a:prstGeom>
        </p:spPr>
        <p:txBody>
          <a:bodyPr wrap="square">
            <a:spAutoFit/>
          </a:bodyPr>
          <a:lstStyle/>
          <a:p>
            <a:pPr marL="285750" indent="-285750" eaLnBrk="1" fontAlgn="auto" hangingPunct="1">
              <a:lnSpc>
                <a:spcPct val="150000"/>
              </a:lnSpc>
              <a:spcBef>
                <a:spcPts val="0"/>
              </a:spcBef>
              <a:spcAft>
                <a:spcPts val="0"/>
              </a:spcAft>
              <a:buFont typeface="Wingdings" panose="05000000000000000000" charset="0"/>
              <a:buChar char="u"/>
              <a:defRPr/>
            </a:pPr>
            <a:r>
              <a:rPr lang="en-US" altLang="zh-CN" sz="2000" dirty="0">
                <a:solidFill>
                  <a:srgbClr val="00B0F0"/>
                </a:solidFill>
                <a:latin typeface="微软雅黑" panose="020B0503020204020204" pitchFamily="34" charset="-122"/>
                <a:ea typeface="微软雅黑" panose="020B0503020204020204" pitchFamily="34" charset="-122"/>
                <a:cs typeface="+mj-cs"/>
              </a:rPr>
              <a:t>numpy</a:t>
            </a:r>
            <a:r>
              <a:rPr lang="zh-CN" altLang="en-US" sz="2000" dirty="0">
                <a:latin typeface="微软雅黑" panose="020B0503020204020204" pitchFamily="34" charset="-122"/>
                <a:ea typeface="微软雅黑" panose="020B0503020204020204" pitchFamily="34" charset="-122"/>
                <a:cs typeface="+mj-cs"/>
              </a:rPr>
              <a:t>（</a:t>
            </a:r>
            <a:r>
              <a:rPr lang="en-US" altLang="zh-CN" sz="2000" dirty="0">
                <a:latin typeface="微软雅黑" panose="020B0503020204020204" pitchFamily="34" charset="-122"/>
                <a:ea typeface="微软雅黑" panose="020B0503020204020204" pitchFamily="34" charset="-122"/>
                <a:cs typeface="+mj-cs"/>
              </a:rPr>
              <a:t>Numerical Python</a:t>
            </a:r>
            <a:r>
              <a:rPr lang="zh-CN" altLang="en-US" sz="2000" dirty="0">
                <a:latin typeface="微软雅黑" panose="020B0503020204020204" pitchFamily="34" charset="-122"/>
                <a:ea typeface="微软雅黑" panose="020B0503020204020204" pitchFamily="34" charset="-122"/>
                <a:cs typeface="+mj-cs"/>
              </a:rPr>
              <a:t>的简称）是高性能科学计算和数据分析的基础包。其部分功能如下：</a:t>
            </a:r>
            <a:endParaRPr lang="en-US" altLang="zh-CN" sz="2000" dirty="0">
              <a:latin typeface="微软雅黑" panose="020B0503020204020204" pitchFamily="34" charset="-122"/>
              <a:ea typeface="微软雅黑" panose="020B0503020204020204" pitchFamily="34" charset="-122"/>
              <a:cs typeface="+mj-cs"/>
            </a:endParaRPr>
          </a:p>
          <a:p>
            <a:pPr marL="800100" lvl="1" indent="-342900" eaLnBrk="1" fontAlgn="auto" hangingPunct="1">
              <a:lnSpc>
                <a:spcPct val="150000"/>
              </a:lnSpc>
              <a:spcBef>
                <a:spcPts val="0"/>
              </a:spcBef>
              <a:spcAft>
                <a:spcPts val="0"/>
              </a:spcAft>
              <a:buFont typeface="Wingdings" panose="05000000000000000000" pitchFamily="2" charset="2"/>
              <a:buChar char="ü"/>
              <a:defRPr/>
            </a:pPr>
            <a:r>
              <a:rPr lang="en-US" altLang="zh-CN" sz="2000" dirty="0" err="1">
                <a:latin typeface="微软雅黑" panose="020B0503020204020204" pitchFamily="34" charset="-122"/>
                <a:ea typeface="微软雅黑" panose="020B0503020204020204" pitchFamily="34" charset="-122"/>
                <a:cs typeface="+mj-cs"/>
              </a:rPr>
              <a:t>ndarray</a:t>
            </a:r>
            <a:r>
              <a:rPr lang="zh-CN" altLang="en-US" sz="2000" dirty="0">
                <a:latin typeface="微软雅黑" panose="020B0503020204020204" pitchFamily="34" charset="-122"/>
                <a:ea typeface="微软雅黑" panose="020B0503020204020204" pitchFamily="34" charset="-122"/>
                <a:cs typeface="+mj-cs"/>
              </a:rPr>
              <a:t>，一个具有矢量算术运算和复杂广播能力的快速且节省空间的多维数组。</a:t>
            </a:r>
            <a:endParaRPr lang="en-US" altLang="zh-CN" sz="2000" dirty="0">
              <a:latin typeface="微软雅黑" panose="020B0503020204020204" pitchFamily="34" charset="-122"/>
              <a:ea typeface="微软雅黑" panose="020B0503020204020204" pitchFamily="34" charset="-122"/>
              <a:cs typeface="+mj-cs"/>
            </a:endParaRPr>
          </a:p>
          <a:p>
            <a:pPr marL="800100" lvl="1" indent="-342900" eaLnBrk="1" fontAlgn="auto" hangingPunct="1">
              <a:lnSpc>
                <a:spcPct val="150000"/>
              </a:lnSpc>
              <a:spcBef>
                <a:spcPts val="0"/>
              </a:spcBef>
              <a:spcAft>
                <a:spcPts val="0"/>
              </a:spcAft>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cs typeface="+mj-cs"/>
              </a:rPr>
              <a:t>用于对整组数据进行快速运算的标准数学函数（无需编写循环）。</a:t>
            </a:r>
            <a:endParaRPr lang="en-US" altLang="zh-CN" sz="2000" dirty="0">
              <a:latin typeface="微软雅黑" panose="020B0503020204020204" pitchFamily="34" charset="-122"/>
              <a:ea typeface="微软雅黑" panose="020B0503020204020204" pitchFamily="34" charset="-122"/>
              <a:cs typeface="+mj-cs"/>
            </a:endParaRPr>
          </a:p>
          <a:p>
            <a:pPr marL="800100" lvl="1" indent="-342900" eaLnBrk="1" fontAlgn="auto" hangingPunct="1">
              <a:lnSpc>
                <a:spcPct val="150000"/>
              </a:lnSpc>
              <a:spcBef>
                <a:spcPts val="0"/>
              </a:spcBef>
              <a:spcAft>
                <a:spcPts val="0"/>
              </a:spcAft>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cs typeface="+mj-cs"/>
              </a:rPr>
              <a:t>用于读写磁盘数据的工具以及用于操作内存映射文件的工具。</a:t>
            </a:r>
            <a:endParaRPr lang="en-US" altLang="zh-CN" sz="2000" dirty="0">
              <a:latin typeface="微软雅黑" panose="020B0503020204020204" pitchFamily="34" charset="-122"/>
              <a:ea typeface="微软雅黑" panose="020B0503020204020204" pitchFamily="34" charset="-122"/>
              <a:cs typeface="+mj-cs"/>
            </a:endParaRPr>
          </a:p>
          <a:p>
            <a:pPr marL="800100" lvl="1" indent="-342900" eaLnBrk="1" fontAlgn="auto" hangingPunct="1">
              <a:lnSpc>
                <a:spcPct val="150000"/>
              </a:lnSpc>
              <a:spcBef>
                <a:spcPts val="0"/>
              </a:spcBef>
              <a:spcAft>
                <a:spcPts val="0"/>
              </a:spcAft>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cs typeface="+mj-cs"/>
              </a:rPr>
              <a:t>线性代数、随机数生成以及傅里叶变换功能。</a:t>
            </a:r>
            <a:endParaRPr lang="en-US" altLang="zh-CN" sz="2000" dirty="0">
              <a:latin typeface="微软雅黑" panose="020B0503020204020204" pitchFamily="34" charset="-122"/>
              <a:ea typeface="微软雅黑" panose="020B0503020204020204" pitchFamily="34" charset="-122"/>
              <a:cs typeface="+mj-cs"/>
            </a:endParaRPr>
          </a:p>
          <a:p>
            <a:pPr marL="800100" lvl="1" indent="-342900" eaLnBrk="1" fontAlgn="auto" hangingPunct="1">
              <a:lnSpc>
                <a:spcPct val="150000"/>
              </a:lnSpc>
              <a:spcBef>
                <a:spcPts val="0"/>
              </a:spcBef>
              <a:spcAft>
                <a:spcPts val="0"/>
              </a:spcAft>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cs typeface="+mj-cs"/>
              </a:rPr>
              <a:t>用于集成由</a:t>
            </a:r>
            <a:r>
              <a:rPr lang="en-US" altLang="zh-CN" sz="2000" dirty="0">
                <a:latin typeface="微软雅黑" panose="020B0503020204020204" pitchFamily="34" charset="-122"/>
                <a:ea typeface="微软雅黑" panose="020B0503020204020204" pitchFamily="34" charset="-122"/>
                <a:cs typeface="+mj-cs"/>
              </a:rPr>
              <a:t>C</a:t>
            </a:r>
            <a:r>
              <a:rPr lang="zh-CN" altLang="en-US" sz="2000" dirty="0">
                <a:latin typeface="微软雅黑" panose="020B0503020204020204" pitchFamily="34" charset="-122"/>
                <a:ea typeface="微软雅黑" panose="020B0503020204020204" pitchFamily="34" charset="-122"/>
                <a:cs typeface="+mj-cs"/>
              </a:rPr>
              <a:t>、</a:t>
            </a:r>
            <a:r>
              <a:rPr lang="en-US" altLang="zh-CN" sz="2000" dirty="0">
                <a:latin typeface="微软雅黑" panose="020B0503020204020204" pitchFamily="34" charset="-122"/>
                <a:ea typeface="微软雅黑" panose="020B0503020204020204" pitchFamily="34" charset="-122"/>
                <a:cs typeface="+mj-cs"/>
              </a:rPr>
              <a:t>C++</a:t>
            </a:r>
            <a:r>
              <a:rPr lang="zh-CN" altLang="en-US" sz="2000" dirty="0">
                <a:latin typeface="微软雅黑" panose="020B0503020204020204" pitchFamily="34" charset="-122"/>
                <a:ea typeface="微软雅黑" panose="020B0503020204020204" pitchFamily="34" charset="-122"/>
                <a:cs typeface="+mj-cs"/>
              </a:rPr>
              <a:t>、</a:t>
            </a:r>
            <a:r>
              <a:rPr lang="en-US" altLang="zh-CN" sz="2000" dirty="0">
                <a:latin typeface="微软雅黑" panose="020B0503020204020204" pitchFamily="34" charset="-122"/>
                <a:ea typeface="微软雅黑" panose="020B0503020204020204" pitchFamily="34" charset="-122"/>
                <a:cs typeface="+mj-cs"/>
              </a:rPr>
              <a:t>Fortran</a:t>
            </a:r>
            <a:r>
              <a:rPr lang="zh-CN" altLang="en-US" sz="2000" dirty="0">
                <a:latin typeface="微软雅黑" panose="020B0503020204020204" pitchFamily="34" charset="-122"/>
                <a:ea typeface="微软雅黑" panose="020B0503020204020204" pitchFamily="34" charset="-122"/>
                <a:cs typeface="+mj-cs"/>
              </a:rPr>
              <a:t>等语言编写的代码的工具。</a:t>
            </a:r>
          </a:p>
        </p:txBody>
      </p:sp>
    </p:spTree>
    <p:extLst>
      <p:ext uri="{BB962C8B-B14F-4D97-AF65-F5344CB8AC3E}">
        <p14:creationId xmlns:p14="http://schemas.microsoft.com/office/powerpoint/2010/main" val="29561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278880"/>
            <a:ext cx="3695711"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pandas</a:t>
            </a:r>
            <a:r>
              <a:rPr lang="zh-CN" altLang="en-US" sz="3600" b="1" dirty="0">
                <a:latin typeface="微软雅黑" panose="020B0503020204020204" pitchFamily="34" charset="-122"/>
                <a:ea typeface="微软雅黑" panose="020B0503020204020204" pitchFamily="34" charset="-122"/>
              </a:rPr>
              <a:t>库</a:t>
            </a:r>
          </a:p>
        </p:txBody>
      </p:sp>
      <p:sp>
        <p:nvSpPr>
          <p:cNvPr id="32" name="矩形 31"/>
          <p:cNvSpPr/>
          <p:nvPr/>
        </p:nvSpPr>
        <p:spPr>
          <a:xfrm>
            <a:off x="1125897" y="1370274"/>
            <a:ext cx="3977545" cy="630942"/>
          </a:xfrm>
          <a:prstGeom prst="rect">
            <a:avLst/>
          </a:prstGeom>
        </p:spPr>
        <p:txBody>
          <a:bodyPr wrap="square">
            <a:spAutoFit/>
          </a:bodyPr>
          <a:lstStyle/>
          <a:p>
            <a:pPr>
              <a:lnSpc>
                <a:spcPct val="125000"/>
              </a:lnSpc>
            </a:pPr>
            <a:r>
              <a:rPr lang="en-US" altLang="zh-CN" sz="2800" b="1" dirty="0">
                <a:solidFill>
                  <a:srgbClr val="CC0099"/>
                </a:solidFill>
                <a:latin typeface="微软雅黑" panose="020B0503020204020204" pitchFamily="34" charset="-122"/>
                <a:ea typeface="微软雅黑" panose="020B0503020204020204" pitchFamily="34" charset="-122"/>
              </a:rPr>
              <a:t>pandas</a:t>
            </a:r>
            <a:r>
              <a:rPr lang="zh-CN" altLang="en-US" sz="2800" b="1" dirty="0">
                <a:solidFill>
                  <a:srgbClr val="CC0099"/>
                </a:solidFill>
                <a:latin typeface="微软雅黑" panose="020B0503020204020204" pitchFamily="34" charset="-122"/>
                <a:ea typeface="微软雅黑" panose="020B0503020204020204" pitchFamily="34" charset="-122"/>
              </a:rPr>
              <a:t>库介绍</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18" y="1532156"/>
            <a:ext cx="314379" cy="307179"/>
          </a:xfrm>
          <a:prstGeom prst="rect">
            <a:avLst/>
          </a:prstGeom>
        </p:spPr>
      </p:pic>
      <p:sp>
        <p:nvSpPr>
          <p:cNvPr id="11" name="矩形 10"/>
          <p:cNvSpPr/>
          <p:nvPr/>
        </p:nvSpPr>
        <p:spPr>
          <a:xfrm>
            <a:off x="913120" y="2001216"/>
            <a:ext cx="4746701" cy="3323987"/>
          </a:xfrm>
          <a:prstGeom prst="rect">
            <a:avLst/>
          </a:prstGeom>
        </p:spPr>
        <p:txBody>
          <a:bodyPr wrap="square">
            <a:spAutoFit/>
          </a:bodyPr>
          <a:lstStyle/>
          <a:p>
            <a:pPr marL="342900" indent="-342900">
              <a:lnSpc>
                <a:spcPct val="150000"/>
              </a:lnSpc>
              <a:buFont typeface="Wingdings" panose="05000000000000000000" pitchFamily="2" charset="2"/>
              <a:buChar char="ü"/>
              <a:defRPr/>
            </a:pPr>
            <a:r>
              <a:rPr lang="en-US" altLang="zh-CN" sz="2000" dirty="0">
                <a:latin typeface="微软雅黑" panose="020B0503020204020204" pitchFamily="34" charset="-122"/>
                <a:ea typeface="微软雅黑" panose="020B0503020204020204" pitchFamily="34" charset="-122"/>
              </a:rPr>
              <a:t>pandas</a:t>
            </a:r>
            <a:r>
              <a:rPr lang="zh-CN" altLang="en-US"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第三方库，提供高性能易用数据类型和分析工具</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defRPr/>
            </a:pPr>
            <a:r>
              <a:rPr lang="en-US" altLang="zh-CN" sz="2000" dirty="0">
                <a:latin typeface="微软雅黑" panose="020B0503020204020204" pitchFamily="34" charset="-122"/>
                <a:ea typeface="微软雅黑" panose="020B0503020204020204" pitchFamily="34" charset="-122"/>
              </a:rPr>
              <a:t>pandas</a:t>
            </a:r>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numpy</a:t>
            </a:r>
            <a:r>
              <a:rPr lang="zh-CN" altLang="en-US" sz="2000" dirty="0">
                <a:latin typeface="微软雅黑" panose="020B0503020204020204" pitchFamily="34" charset="-122"/>
                <a:ea typeface="微软雅黑" panose="020B0503020204020204" pitchFamily="34" charset="-122"/>
              </a:rPr>
              <a:t>实现，常与</a:t>
            </a:r>
            <a:r>
              <a:rPr lang="en-US" altLang="zh-CN" sz="2000" dirty="0">
                <a:latin typeface="微软雅黑" panose="020B0503020204020204" pitchFamily="34" charset="-122"/>
                <a:ea typeface="微软雅黑" panose="020B0503020204020204" pitchFamily="34" charset="-122"/>
              </a:rPr>
              <a:t>numpy</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matplotlib</a:t>
            </a:r>
            <a:r>
              <a:rPr lang="zh-CN" altLang="en-US" sz="2000" dirty="0">
                <a:latin typeface="微软雅黑" panose="020B0503020204020204" pitchFamily="34" charset="-122"/>
                <a:ea typeface="微软雅黑" panose="020B0503020204020204" pitchFamily="34" charset="-122"/>
              </a:rPr>
              <a:t>一同使用</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defRPr/>
            </a:pPr>
            <a:r>
              <a:rPr lang="en-US" altLang="zh-CN" sz="2000" dirty="0">
                <a:latin typeface="微软雅黑" panose="020B0503020204020204" pitchFamily="34" charset="-122"/>
                <a:ea typeface="微软雅黑" panose="020B0503020204020204" pitchFamily="34" charset="-122"/>
              </a:rPr>
              <a:t>pandas</a:t>
            </a:r>
            <a:r>
              <a:rPr lang="zh-CN" altLang="en-US" sz="2000" dirty="0">
                <a:latin typeface="微软雅黑" panose="020B0503020204020204" pitchFamily="34" charset="-122"/>
                <a:ea typeface="微软雅黑" panose="020B0503020204020204" pitchFamily="34" charset="-122"/>
              </a:rPr>
              <a:t>中有两大核心数据结构：</a:t>
            </a:r>
            <a:r>
              <a:rPr lang="en-US" altLang="zh-CN" sz="2000" dirty="0">
                <a:solidFill>
                  <a:srgbClr val="FF0000"/>
                </a:solidFill>
                <a:latin typeface="微软雅黑" panose="020B0503020204020204" pitchFamily="34" charset="-122"/>
                <a:ea typeface="微软雅黑" panose="020B0503020204020204" pitchFamily="34" charset="-122"/>
              </a:rPr>
              <a:t>Series</a:t>
            </a:r>
            <a:r>
              <a:rPr lang="zh-CN" altLang="en-US" sz="2000" dirty="0">
                <a:latin typeface="微软雅黑" panose="020B0503020204020204" pitchFamily="34" charset="-122"/>
                <a:ea typeface="微软雅黑" panose="020B0503020204020204" pitchFamily="34" charset="-122"/>
              </a:rPr>
              <a:t>（一维数据）</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和 </a:t>
            </a:r>
            <a:r>
              <a:rPr lang="en-US" altLang="zh-CN" sz="2000" dirty="0" err="1">
                <a:solidFill>
                  <a:srgbClr val="FF0000"/>
                </a:solidFill>
                <a:latin typeface="微软雅黑" panose="020B0503020204020204" pitchFamily="34" charset="-122"/>
                <a:ea typeface="微软雅黑" panose="020B0503020204020204" pitchFamily="34" charset="-122"/>
              </a:rPr>
              <a:t>DataFrame</a:t>
            </a:r>
            <a:r>
              <a:rPr lang="zh-CN" altLang="en-US" sz="2000" dirty="0">
                <a:latin typeface="微软雅黑" panose="020B0503020204020204" pitchFamily="34" charset="-122"/>
                <a:ea typeface="微软雅黑" panose="020B0503020204020204" pitchFamily="34" charset="-122"/>
              </a:rPr>
              <a:t>（多特征数据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既有行索引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又有列索引）</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5817476" y="310740"/>
            <a:ext cx="4380952" cy="3380952"/>
          </a:xfrm>
          <a:prstGeom prst="rect">
            <a:avLst/>
          </a:prstGeom>
        </p:spPr>
      </p:pic>
      <p:pic>
        <p:nvPicPr>
          <p:cNvPr id="5" name="图片 4"/>
          <p:cNvPicPr>
            <a:picLocks noChangeAspect="1"/>
          </p:cNvPicPr>
          <p:nvPr/>
        </p:nvPicPr>
        <p:blipFill>
          <a:blip r:embed="rId5"/>
          <a:stretch>
            <a:fillRect/>
          </a:stretch>
        </p:blipFill>
        <p:spPr>
          <a:xfrm>
            <a:off x="5817476" y="3837808"/>
            <a:ext cx="5323809" cy="2457143"/>
          </a:xfrm>
          <a:prstGeom prst="rect">
            <a:avLst/>
          </a:prstGeom>
        </p:spPr>
      </p:pic>
    </p:spTree>
    <p:extLst>
      <p:ext uri="{BB962C8B-B14F-4D97-AF65-F5344CB8AC3E}">
        <p14:creationId xmlns:p14="http://schemas.microsoft.com/office/powerpoint/2010/main" val="3017015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278880"/>
            <a:ext cx="3695711"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PIL</a:t>
            </a:r>
            <a:r>
              <a:rPr lang="zh-CN" altLang="en-US" sz="3600" b="1" dirty="0">
                <a:latin typeface="微软雅黑" panose="020B0503020204020204" pitchFamily="34" charset="-122"/>
                <a:ea typeface="微软雅黑" panose="020B0503020204020204" pitchFamily="34" charset="-122"/>
              </a:rPr>
              <a:t>库</a:t>
            </a:r>
          </a:p>
        </p:txBody>
      </p:sp>
      <p:sp>
        <p:nvSpPr>
          <p:cNvPr id="32" name="矩形 31"/>
          <p:cNvSpPr/>
          <p:nvPr/>
        </p:nvSpPr>
        <p:spPr>
          <a:xfrm>
            <a:off x="1080204" y="1394864"/>
            <a:ext cx="3977545" cy="581762"/>
          </a:xfrm>
          <a:prstGeom prst="rect">
            <a:avLst/>
          </a:prstGeom>
        </p:spPr>
        <p:txBody>
          <a:bodyPr wrap="square">
            <a:spAutoFit/>
          </a:bodyPr>
          <a:lstStyle/>
          <a:p>
            <a:pPr>
              <a:lnSpc>
                <a:spcPct val="125000"/>
              </a:lnSpc>
            </a:pPr>
            <a:r>
              <a:rPr lang="en-US" altLang="zh-CN" sz="2800" b="1" dirty="0">
                <a:solidFill>
                  <a:srgbClr val="CC0099"/>
                </a:solidFill>
                <a:latin typeface="微软雅黑" panose="020B0503020204020204" pitchFamily="34" charset="-122"/>
                <a:ea typeface="微软雅黑" panose="020B0503020204020204" pitchFamily="34" charset="-122"/>
              </a:rPr>
              <a:t>PIL</a:t>
            </a:r>
            <a:r>
              <a:rPr lang="zh-CN" altLang="en-US" sz="2800" b="1" dirty="0">
                <a:solidFill>
                  <a:srgbClr val="CC0099"/>
                </a:solidFill>
                <a:latin typeface="微软雅黑" panose="020B0503020204020204" pitchFamily="34" charset="-122"/>
                <a:ea typeface="微软雅黑" panose="020B0503020204020204" pitchFamily="34" charset="-122"/>
              </a:rPr>
              <a:t>库介绍</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230" y="1532156"/>
            <a:ext cx="314379" cy="307179"/>
          </a:xfrm>
          <a:prstGeom prst="rect">
            <a:avLst/>
          </a:prstGeom>
        </p:spPr>
      </p:pic>
      <p:sp>
        <p:nvSpPr>
          <p:cNvPr id="11" name="矩形 10"/>
          <p:cNvSpPr/>
          <p:nvPr/>
        </p:nvSpPr>
        <p:spPr>
          <a:xfrm>
            <a:off x="844419" y="1976626"/>
            <a:ext cx="6149272" cy="2400657"/>
          </a:xfrm>
          <a:prstGeom prst="rect">
            <a:avLst/>
          </a:prstGeom>
        </p:spPr>
        <p:txBody>
          <a:bodyPr wrap="square">
            <a:spAutoFit/>
          </a:bodyPr>
          <a:lstStyle/>
          <a:p>
            <a:pPr marL="342900" indent="-342900">
              <a:lnSpc>
                <a:spcPct val="150000"/>
              </a:lnSpc>
              <a:buFont typeface="Wingdings" panose="05000000000000000000" pitchFamily="2" charset="2"/>
              <a:buChar char="ü"/>
              <a:defRPr/>
            </a:pPr>
            <a:r>
              <a:rPr lang="en-US" altLang="zh-CN" sz="2000" dirty="0">
                <a:latin typeface="微软雅黑" panose="020B0503020204020204" pitchFamily="34" charset="-122"/>
                <a:ea typeface="微软雅黑" panose="020B0503020204020204" pitchFamily="34" charset="-122"/>
              </a:rPr>
              <a:t>PIL</a:t>
            </a:r>
            <a:r>
              <a:rPr lang="zh-CN" altLang="en-US" sz="2000" dirty="0">
                <a:latin typeface="微软雅黑" panose="020B0503020204020204" pitchFamily="34" charset="-122"/>
                <a:ea typeface="微软雅黑" panose="020B0503020204020204" pitchFamily="34" charset="-122"/>
              </a:rPr>
              <a:t>库是一个具有强大图像处理能力的第三方库</a:t>
            </a:r>
            <a:endParaRPr lang="en-US" altLang="zh-CN" sz="2000" dirty="0">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rPr>
              <a:t>在命令行下的安装方法：</a:t>
            </a:r>
            <a:r>
              <a:rPr lang="en-US" altLang="zh-CN" sz="2000" dirty="0">
                <a:latin typeface="微软雅黑" panose="020B0503020204020204" pitchFamily="34" charset="-122"/>
                <a:ea typeface="微软雅黑" panose="020B0503020204020204" pitchFamily="34" charset="-122"/>
              </a:rPr>
              <a:t>pip install pillow</a:t>
            </a:r>
          </a:p>
          <a:p>
            <a:pPr marL="342900" lvl="1" indent="-342900">
              <a:lnSpc>
                <a:spcPct val="150000"/>
              </a:lnSpc>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rPr>
              <a:t>在使用过程中的引入方法：</a:t>
            </a:r>
            <a:r>
              <a:rPr lang="en-US" altLang="zh-CN" sz="2000" dirty="0">
                <a:latin typeface="微软雅黑" panose="020B0503020204020204" pitchFamily="34" charset="-122"/>
                <a:ea typeface="微软雅黑" panose="020B0503020204020204" pitchFamily="34" charset="-122"/>
              </a:rPr>
              <a:t>from PIL import Image</a:t>
            </a:r>
          </a:p>
          <a:p>
            <a:pPr marL="342900" lvl="1" indent="-342900">
              <a:lnSpc>
                <a:spcPct val="150000"/>
              </a:lnSpc>
              <a:buFont typeface="Wingdings" panose="05000000000000000000" pitchFamily="2" charset="2"/>
              <a:buChar char="ü"/>
              <a:defRPr/>
            </a:pPr>
            <a:r>
              <a:rPr lang="en-US" altLang="zh-CN" sz="2000" dirty="0">
                <a:latin typeface="微软雅黑" panose="020B0503020204020204" pitchFamily="34" charset="-122"/>
                <a:ea typeface="微软雅黑" panose="020B0503020204020204" pitchFamily="34" charset="-122"/>
              </a:rPr>
              <a:t>Image </a:t>
            </a:r>
            <a:r>
              <a:rPr lang="zh-CN" altLang="en-US" sz="2000" dirty="0">
                <a:latin typeface="微软雅黑" panose="020B0503020204020204" pitchFamily="34" charset="-122"/>
                <a:ea typeface="微软雅黑" panose="020B0503020204020204" pitchFamily="34" charset="-122"/>
              </a:rPr>
              <a:t>是 </a:t>
            </a:r>
            <a:r>
              <a:rPr lang="en-US" altLang="zh-CN" sz="2000" dirty="0">
                <a:latin typeface="微软雅黑" panose="020B0503020204020204" pitchFamily="34" charset="-122"/>
                <a:ea typeface="微软雅黑" panose="020B0503020204020204" pitchFamily="34" charset="-122"/>
              </a:rPr>
              <a:t>PIL </a:t>
            </a:r>
            <a:r>
              <a:rPr lang="zh-CN" altLang="en-US" sz="2000" dirty="0">
                <a:latin typeface="微软雅黑" panose="020B0503020204020204" pitchFamily="34" charset="-122"/>
                <a:ea typeface="微软雅黑" panose="020B0503020204020204" pitchFamily="34" charset="-122"/>
              </a:rPr>
              <a:t>库中代表一个图像的类（对象）</a:t>
            </a:r>
          </a:p>
        </p:txBody>
      </p:sp>
      <p:pic>
        <p:nvPicPr>
          <p:cNvPr id="3" name="图片 2"/>
          <p:cNvPicPr>
            <a:picLocks noChangeAspect="1"/>
          </p:cNvPicPr>
          <p:nvPr/>
        </p:nvPicPr>
        <p:blipFill>
          <a:blip r:embed="rId4"/>
          <a:stretch>
            <a:fillRect/>
          </a:stretch>
        </p:blipFill>
        <p:spPr>
          <a:xfrm>
            <a:off x="7849677" y="1839335"/>
            <a:ext cx="2266667" cy="2809524"/>
          </a:xfrm>
          <a:prstGeom prst="rect">
            <a:avLst/>
          </a:prstGeom>
        </p:spPr>
      </p:pic>
    </p:spTree>
    <p:extLst>
      <p:ext uri="{BB962C8B-B14F-4D97-AF65-F5344CB8AC3E}">
        <p14:creationId xmlns:p14="http://schemas.microsoft.com/office/powerpoint/2010/main" val="29352908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2" y="278880"/>
            <a:ext cx="3695711" cy="646331"/>
          </a:xfrm>
          <a:prstGeom prst="rect">
            <a:avLst/>
          </a:prstGeom>
        </p:spPr>
        <p:txBody>
          <a:bodyPr wrap="square">
            <a:spAutoFit/>
          </a:bodyPr>
          <a:lstStyle/>
          <a:p>
            <a:r>
              <a:rPr lang="en-US" altLang="zh-CN" sz="3600" b="1" dirty="0" err="1">
                <a:latin typeface="微软雅黑" panose="020B0503020204020204" pitchFamily="34" charset="-122"/>
                <a:ea typeface="微软雅黑" panose="020B0503020204020204" pitchFamily="34" charset="-122"/>
              </a:rPr>
              <a:t>Matplotlib</a:t>
            </a:r>
            <a:r>
              <a:rPr lang="zh-CN" altLang="en-US" sz="3600" b="1" dirty="0">
                <a:latin typeface="微软雅黑" panose="020B0503020204020204" pitchFamily="34" charset="-122"/>
                <a:ea typeface="微软雅黑" panose="020B0503020204020204" pitchFamily="34" charset="-122"/>
              </a:rPr>
              <a:t>库</a:t>
            </a:r>
          </a:p>
        </p:txBody>
      </p:sp>
      <p:sp>
        <p:nvSpPr>
          <p:cNvPr id="32" name="矩形 31"/>
          <p:cNvSpPr/>
          <p:nvPr/>
        </p:nvSpPr>
        <p:spPr>
          <a:xfrm>
            <a:off x="1042894" y="1370274"/>
            <a:ext cx="3977545" cy="581762"/>
          </a:xfrm>
          <a:prstGeom prst="rect">
            <a:avLst/>
          </a:prstGeom>
        </p:spPr>
        <p:txBody>
          <a:bodyPr wrap="square">
            <a:spAutoFit/>
          </a:bodyPr>
          <a:lstStyle/>
          <a:p>
            <a:pPr>
              <a:lnSpc>
                <a:spcPct val="125000"/>
              </a:lnSpc>
            </a:pPr>
            <a:r>
              <a:rPr lang="en-US" altLang="zh-CN" sz="2800" b="1" dirty="0" err="1">
                <a:solidFill>
                  <a:srgbClr val="CC0099"/>
                </a:solidFill>
                <a:latin typeface="微软雅黑" panose="020B0503020204020204" pitchFamily="34" charset="-122"/>
                <a:ea typeface="微软雅黑" panose="020B0503020204020204" pitchFamily="34" charset="-122"/>
              </a:rPr>
              <a:t>Matplotlib</a:t>
            </a:r>
            <a:r>
              <a:rPr lang="zh-CN" altLang="en-US" sz="2800" b="1" dirty="0">
                <a:solidFill>
                  <a:srgbClr val="CC0099"/>
                </a:solidFill>
                <a:latin typeface="微软雅黑" panose="020B0503020204020204" pitchFamily="34" charset="-122"/>
                <a:ea typeface="微软雅黑" panose="020B0503020204020204" pitchFamily="34" charset="-122"/>
              </a:rPr>
              <a:t>库介绍</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317" y="1507566"/>
            <a:ext cx="314379" cy="307179"/>
          </a:xfrm>
          <a:prstGeom prst="rect">
            <a:avLst/>
          </a:prstGeom>
        </p:spPr>
      </p:pic>
      <p:sp>
        <p:nvSpPr>
          <p:cNvPr id="11" name="矩形 10"/>
          <p:cNvSpPr/>
          <p:nvPr/>
        </p:nvSpPr>
        <p:spPr>
          <a:xfrm>
            <a:off x="805506" y="1979738"/>
            <a:ext cx="4020435" cy="2862322"/>
          </a:xfrm>
          <a:prstGeom prst="rect">
            <a:avLst/>
          </a:prstGeom>
        </p:spPr>
        <p:txBody>
          <a:bodyPr wrap="square">
            <a:spAutoFit/>
          </a:bodyPr>
          <a:lstStyle/>
          <a:p>
            <a:pPr marL="342900" indent="-342900">
              <a:lnSpc>
                <a:spcPct val="150000"/>
              </a:lnSpc>
              <a:buFont typeface="Wingdings" panose="05000000000000000000" pitchFamily="2" charset="2"/>
              <a:buChar char="ü"/>
              <a:defRPr/>
            </a:pPr>
            <a:r>
              <a:rPr lang="en-US" altLang="zh-CN" sz="2000" dirty="0" err="1">
                <a:latin typeface="微软雅黑" panose="020B0503020204020204" pitchFamily="34" charset="-122"/>
                <a:ea typeface="微软雅黑" panose="020B0503020204020204" pitchFamily="34" charset="-122"/>
              </a:rPr>
              <a:t>Matplotlib</a:t>
            </a:r>
            <a:r>
              <a:rPr lang="zh-CN" altLang="en-US" sz="2000" dirty="0">
                <a:latin typeface="微软雅黑" panose="020B0503020204020204" pitchFamily="34" charset="-122"/>
                <a:ea typeface="微软雅黑" panose="020B0503020204020204" pitchFamily="34" charset="-122"/>
              </a:rPr>
              <a:t>库由各种可视化类构成，内部结构复杂</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rPr>
              <a:t>受</a:t>
            </a:r>
            <a:r>
              <a:rPr lang="en-US" altLang="zh-CN" sz="2000" dirty="0" err="1">
                <a:latin typeface="微软雅黑" panose="020B0503020204020204" pitchFamily="34" charset="-122"/>
                <a:ea typeface="微软雅黑" panose="020B0503020204020204" pitchFamily="34" charset="-122"/>
              </a:rPr>
              <a:t>Matlab</a:t>
            </a:r>
            <a:r>
              <a:rPr lang="zh-CN" altLang="en-US" sz="2000" dirty="0">
                <a:latin typeface="微软雅黑" panose="020B0503020204020204" pitchFamily="34" charset="-122"/>
                <a:ea typeface="微软雅黑" panose="020B0503020204020204" pitchFamily="34" charset="-122"/>
              </a:rPr>
              <a:t>启发，</a:t>
            </a:r>
            <a:r>
              <a:rPr lang="en-US" altLang="zh-CN" sz="2000" dirty="0" err="1">
                <a:latin typeface="微软雅黑" panose="020B0503020204020204" pitchFamily="34" charset="-122"/>
                <a:ea typeface="微软雅黑" panose="020B0503020204020204" pitchFamily="34" charset="-122"/>
              </a:rPr>
              <a:t>matplotlib.pylot</a:t>
            </a:r>
            <a:r>
              <a:rPr lang="zh-CN" altLang="en-US" sz="2000" dirty="0">
                <a:latin typeface="微软雅黑" panose="020B0503020204020204" pitchFamily="34" charset="-122"/>
                <a:ea typeface="微软雅黑" panose="020B0503020204020204" pitchFamily="34" charset="-122"/>
              </a:rPr>
              <a:t>是绘制各类可视化图形的命令字库，相当于快捷方式</a:t>
            </a:r>
            <a:endParaRPr lang="en-US" altLang="zh-CN" sz="2000" dirty="0">
              <a:latin typeface="微软雅黑" panose="020B0503020204020204" pitchFamily="34" charset="-122"/>
              <a:ea typeface="微软雅黑" panose="020B0503020204020204" pitchFamily="34" charset="-122"/>
            </a:endParaRPr>
          </a:p>
        </p:txBody>
      </p:sp>
      <p:pic>
        <p:nvPicPr>
          <p:cNvPr id="8"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5941" y="1507566"/>
            <a:ext cx="689610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71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635" y="681990"/>
            <a:ext cx="3002915" cy="175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准备启程"/>
          <p:cNvPicPr>
            <a:picLocks noChangeAspect="1"/>
          </p:cNvPicPr>
          <p:nvPr/>
        </p:nvPicPr>
        <p:blipFill>
          <a:blip r:embed="rId2"/>
          <a:stretch>
            <a:fillRect/>
          </a:stretch>
        </p:blipFill>
        <p:spPr>
          <a:xfrm>
            <a:off x="5704205" y="592455"/>
            <a:ext cx="783590" cy="783590"/>
          </a:xfrm>
          <a:prstGeom prst="rect">
            <a:avLst/>
          </a:prstGeom>
        </p:spPr>
      </p:pic>
      <p:sp>
        <p:nvSpPr>
          <p:cNvPr id="10" name="文本框 9"/>
          <p:cNvSpPr txBox="1"/>
          <p:nvPr/>
        </p:nvSpPr>
        <p:spPr>
          <a:xfrm>
            <a:off x="857885" y="1457325"/>
            <a:ext cx="11167110" cy="829945"/>
          </a:xfrm>
          <a:prstGeom prst="rect">
            <a:avLst/>
          </a:prstGeom>
          <a:noFill/>
        </p:spPr>
        <p:txBody>
          <a:bodyPr wrap="square" rtlCol="0">
            <a:spAutoFit/>
          </a:bodyPr>
          <a:lstStyle/>
          <a:p>
            <a:r>
              <a:rPr lang="zh-CN" altLang="en-US" sz="4800" b="1" dirty="0">
                <a:effectLst>
                  <a:glow rad="63500">
                    <a:schemeClr val="accent2">
                      <a:satMod val="175000"/>
                      <a:alpha val="40000"/>
                    </a:schemeClr>
                  </a:glow>
                  <a:outerShdw blurRad="50800" dist="38100" dir="10800000" algn="r" rotWithShape="0">
                    <a:prstClr val="black">
                      <a:alpha val="40000"/>
                    </a:prstClr>
                  </a:outerShdw>
                </a:effectLst>
                <a:latin typeface="微软雅黑" panose="020B0503020204020204" pitchFamily="34" charset="-122"/>
                <a:ea typeface="微软雅黑" panose="020B0503020204020204" pitchFamily="34" charset="-122"/>
              </a:rPr>
              <a:t>让我们一起来开启人工智能学习之旅吧！</a:t>
            </a:r>
          </a:p>
        </p:txBody>
      </p:sp>
      <p:pic>
        <p:nvPicPr>
          <p:cNvPr id="8" name="图片 7"/>
          <p:cNvPicPr>
            <a:picLocks noChangeAspect="1"/>
          </p:cNvPicPr>
          <p:nvPr/>
        </p:nvPicPr>
        <p:blipFill>
          <a:blip r:embed="rId3"/>
          <a:stretch>
            <a:fillRect/>
          </a:stretch>
        </p:blipFill>
        <p:spPr>
          <a:xfrm>
            <a:off x="2780665" y="2519045"/>
            <a:ext cx="7321550" cy="32073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4640" y="396875"/>
            <a:ext cx="808799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飞桨</a:t>
            </a:r>
            <a:r>
              <a:rPr kumimoji="1" lang="en-US" altLang="zh-CN" sz="3600" b="1" dirty="0">
                <a:latin typeface="微软雅黑" panose="020B0503020204020204" pitchFamily="34" charset="-122"/>
                <a:ea typeface="微软雅黑" panose="020B0503020204020204" pitchFamily="34" charset="-122"/>
              </a:rPr>
              <a:t>PaddlePaddle</a:t>
            </a:r>
            <a:endParaRPr kumimoji="1" lang="zh-CN" altLang="en-US" sz="3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36048" y="1366232"/>
            <a:ext cx="10682605" cy="2631490"/>
          </a:xfrm>
          <a:prstGeom prst="rect">
            <a:avLst/>
          </a:prstGeom>
          <a:noFill/>
        </p:spPr>
        <p:txBody>
          <a:bodyPr wrap="square" rtlCol="0" anchor="t">
            <a:spAutoFit/>
          </a:bodyPr>
          <a:lstStyle/>
          <a:p>
            <a:pPr>
              <a:lnSpc>
                <a:spcPct val="150000"/>
              </a:lnSpc>
            </a:pPr>
            <a:r>
              <a:rPr lang="zh-CN" altLang="en-US" sz="2200" b="1" dirty="0">
                <a:solidFill>
                  <a:srgbClr val="FF0000"/>
                </a:solidFill>
                <a:latin typeface="微软雅黑" panose="020B0503020204020204" pitchFamily="34" charset="-122"/>
                <a:ea typeface="微软雅黑" panose="020B0503020204020204" pitchFamily="34" charset="-122"/>
                <a:sym typeface="+mn-ea"/>
              </a:rPr>
              <a:t>飞桨</a:t>
            </a:r>
            <a:r>
              <a:rPr lang="en-US" altLang="zh-CN" sz="2200" b="1" dirty="0">
                <a:solidFill>
                  <a:srgbClr val="FF0000"/>
                </a:solidFill>
                <a:latin typeface="微软雅黑" panose="020B0503020204020204" pitchFamily="34" charset="-122"/>
                <a:ea typeface="微软雅黑" panose="020B0503020204020204" pitchFamily="34" charset="-122"/>
                <a:sym typeface="+mn-ea"/>
              </a:rPr>
              <a:t>PaddlePaddle-</a:t>
            </a:r>
            <a:r>
              <a:rPr lang="zh-CN" altLang="en-US" sz="2200" b="1" dirty="0">
                <a:solidFill>
                  <a:srgbClr val="CF54D3"/>
                </a:solidFill>
                <a:latin typeface="微软雅黑" panose="020B0503020204020204" pitchFamily="34" charset="-122"/>
                <a:ea typeface="微软雅黑" panose="020B0503020204020204" pitchFamily="34" charset="-122"/>
              </a:rPr>
              <a:t>源于产业实践</a:t>
            </a:r>
            <a:r>
              <a:rPr lang="zh-CN" altLang="en-US" sz="2200" dirty="0">
                <a:solidFill>
                  <a:srgbClr val="000000"/>
                </a:solidFill>
                <a:latin typeface="微软雅黑" panose="020B0503020204020204" pitchFamily="34" charset="-122"/>
                <a:ea typeface="微软雅黑" panose="020B0503020204020204" pitchFamily="34" charset="-122"/>
              </a:rPr>
              <a:t>的开源深度学习平台，具有以下</a:t>
            </a:r>
            <a:r>
              <a:rPr lang="en-US" altLang="zh-CN" sz="2200" dirty="0">
                <a:solidFill>
                  <a:srgbClr val="000000"/>
                </a:solidFill>
                <a:latin typeface="微软雅黑" panose="020B0503020204020204" pitchFamily="34" charset="-122"/>
                <a:ea typeface="微软雅黑" panose="020B0503020204020204" pitchFamily="34" charset="-122"/>
              </a:rPr>
              <a:t>5</a:t>
            </a:r>
            <a:r>
              <a:rPr lang="zh-CN" altLang="en-US" sz="2200" dirty="0">
                <a:solidFill>
                  <a:srgbClr val="000000"/>
                </a:solidFill>
                <a:latin typeface="微软雅黑" panose="020B0503020204020204" pitchFamily="34" charset="-122"/>
                <a:ea typeface="微软雅黑" panose="020B0503020204020204" pitchFamily="34" charset="-122"/>
              </a:rPr>
              <a:t>个特点：</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1. </a:t>
            </a:r>
            <a:r>
              <a:rPr lang="zh-CN" altLang="zh-CN" sz="2200" dirty="0">
                <a:solidFill>
                  <a:srgbClr val="00B0F0"/>
                </a:solidFill>
                <a:latin typeface="微软雅黑" panose="020B0503020204020204" pitchFamily="34" charset="-122"/>
                <a:ea typeface="微软雅黑" panose="020B0503020204020204" pitchFamily="34" charset="-122"/>
              </a:rPr>
              <a:t>兼具灵活性和效率</a:t>
            </a:r>
            <a:r>
              <a:rPr lang="zh-CN" altLang="zh-CN" sz="2200" dirty="0">
                <a:solidFill>
                  <a:srgbClr val="000000"/>
                </a:solidFill>
                <a:latin typeface="微软雅黑" panose="020B0503020204020204" pitchFamily="34" charset="-122"/>
                <a:ea typeface="微软雅黑" panose="020B0503020204020204" pitchFamily="34" charset="-122"/>
              </a:rPr>
              <a:t>，同时支持动态图和静态</a:t>
            </a:r>
            <a:r>
              <a:rPr lang="zh-CN" altLang="en-US" sz="2200" dirty="0">
                <a:solidFill>
                  <a:srgbClr val="000000"/>
                </a:solidFill>
                <a:latin typeface="微软雅黑" panose="020B0503020204020204" pitchFamily="34" charset="-122"/>
                <a:ea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2. </a:t>
            </a:r>
            <a:r>
              <a:rPr lang="zh-CN" altLang="zh-CN" sz="2200" dirty="0">
                <a:solidFill>
                  <a:srgbClr val="00B0F0"/>
                </a:solidFill>
                <a:latin typeface="微软雅黑" panose="020B0503020204020204" pitchFamily="34" charset="-122"/>
                <a:ea typeface="微软雅黑" panose="020B0503020204020204" pitchFamily="34" charset="-122"/>
              </a:rPr>
              <a:t>源于实际业务淬炼</a:t>
            </a:r>
            <a:r>
              <a:rPr lang="zh-CN" altLang="zh-CN" sz="2200" dirty="0">
                <a:solidFill>
                  <a:srgbClr val="000000"/>
                </a:solidFill>
                <a:latin typeface="微软雅黑" panose="020B0503020204020204" pitchFamily="34" charset="-122"/>
                <a:ea typeface="微软雅黑" panose="020B0503020204020204" pitchFamily="34" charset="-122"/>
              </a:rPr>
              <a:t>，提供应用效果最佳的官方模型</a:t>
            </a:r>
            <a:r>
              <a:rPr lang="zh-CN" altLang="en-US" sz="2200" dirty="0">
                <a:solidFill>
                  <a:srgbClr val="000000"/>
                </a:solidFill>
                <a:latin typeface="微软雅黑" panose="020B0503020204020204" pitchFamily="34" charset="-122"/>
                <a:ea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3. </a:t>
            </a:r>
            <a:r>
              <a:rPr lang="zh-CN" altLang="zh-CN" sz="2200" dirty="0">
                <a:solidFill>
                  <a:srgbClr val="00B0F0"/>
                </a:solidFill>
                <a:latin typeface="微软雅黑" panose="020B0503020204020204" pitchFamily="34" charset="-122"/>
                <a:ea typeface="微软雅黑" panose="020B0503020204020204" pitchFamily="34" charset="-122"/>
              </a:rPr>
              <a:t>源于业界顶尖实践</a:t>
            </a:r>
            <a:r>
              <a:rPr lang="zh-CN" altLang="zh-CN" sz="2200" dirty="0">
                <a:solidFill>
                  <a:srgbClr val="000000"/>
                </a:solidFill>
                <a:latin typeface="微软雅黑" panose="020B0503020204020204" pitchFamily="34" charset="-122"/>
                <a:ea typeface="微软雅黑" panose="020B0503020204020204" pitchFamily="34" charset="-122"/>
              </a:rPr>
              <a:t>，输出最强的超大规模并行深度学习平台能力</a:t>
            </a:r>
            <a:r>
              <a:rPr lang="zh-CN" altLang="en-US" sz="2200" dirty="0">
                <a:solidFill>
                  <a:srgbClr val="000000"/>
                </a:solidFill>
                <a:latin typeface="微软雅黑" panose="020B0503020204020204" pitchFamily="34" charset="-122"/>
                <a:ea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4. </a:t>
            </a:r>
            <a:r>
              <a:rPr lang="zh-CN" altLang="zh-CN" sz="2200" dirty="0">
                <a:solidFill>
                  <a:srgbClr val="00B0F0"/>
                </a:solidFill>
                <a:latin typeface="微软雅黑" panose="020B0503020204020204" pitchFamily="34" charset="-122"/>
                <a:ea typeface="微软雅黑" panose="020B0503020204020204" pitchFamily="34" charset="-122"/>
              </a:rPr>
              <a:t>追求极致速度体验</a:t>
            </a:r>
            <a:r>
              <a:rPr lang="zh-CN" altLang="zh-CN" sz="2200" dirty="0">
                <a:solidFill>
                  <a:srgbClr val="000000"/>
                </a:solidFill>
                <a:latin typeface="微软雅黑" panose="020B0503020204020204" pitchFamily="34" charset="-122"/>
                <a:ea typeface="微软雅黑" panose="020B0503020204020204" pitchFamily="34" charset="-122"/>
              </a:rPr>
              <a:t>，推出推理引擎一体化设计，训练到多端推理的无缝对接</a:t>
            </a:r>
            <a:r>
              <a:rPr lang="zh-CN" altLang="en-US" sz="2200" dirty="0">
                <a:solidFill>
                  <a:srgbClr val="000000"/>
                </a:solidFill>
                <a:latin typeface="微软雅黑" panose="020B0503020204020204" pitchFamily="34" charset="-122"/>
                <a:ea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5. </a:t>
            </a:r>
            <a:r>
              <a:rPr lang="zh-CN" altLang="zh-CN" sz="2200" dirty="0">
                <a:solidFill>
                  <a:srgbClr val="00B0F0"/>
                </a:solidFill>
                <a:latin typeface="微软雅黑" panose="020B0503020204020204" pitchFamily="34" charset="-122"/>
                <a:ea typeface="微软雅黑" panose="020B0503020204020204" pitchFamily="34" charset="-122"/>
              </a:rPr>
              <a:t>秉承用户至上理念</a:t>
            </a:r>
            <a:r>
              <a:rPr lang="zh-CN" altLang="zh-CN" sz="2200" dirty="0">
                <a:solidFill>
                  <a:srgbClr val="000000"/>
                </a:solidFill>
                <a:latin typeface="微软雅黑" panose="020B0503020204020204" pitchFamily="34" charset="-122"/>
                <a:ea typeface="微软雅黑" panose="020B0503020204020204" pitchFamily="34" charset="-122"/>
              </a:rPr>
              <a:t>，提供系统化技术服务与支持</a:t>
            </a:r>
            <a:r>
              <a:rPr lang="zh-CN" altLang="en-US" sz="2200" dirty="0">
                <a:solidFill>
                  <a:srgbClr val="000000"/>
                </a:solidFill>
                <a:latin typeface="微软雅黑" panose="020B0503020204020204" pitchFamily="34" charset="-122"/>
                <a:ea typeface="微软雅黑" panose="020B0503020204020204" pitchFamily="34" charset="-122"/>
              </a:rPr>
              <a:t>。</a:t>
            </a:r>
            <a:endParaRPr lang="zh-CN" altLang="zh-CN" sz="2200" dirty="0">
              <a:solidFill>
                <a:srgbClr val="0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156001" y="4792420"/>
            <a:ext cx="12053570" cy="675640"/>
          </a:xfrm>
          <a:prstGeom prst="rightArrow">
            <a:avLst/>
          </a:prstGeom>
          <a:solidFill>
            <a:schemeClr val="bg2">
              <a:lumMod val="85000"/>
            </a:schemeClr>
          </a:solidFill>
        </p:spPr>
        <p:txBody>
          <a:bodyPr wrap="square" lIns="0" tIns="0" rIns="0" bIns="0" rtlCol="0" anchor="ctr">
            <a:noAutofit/>
          </a:bodyPr>
          <a:lstStyle/>
          <a:p>
            <a:pPr indent="-205740" algn="ctr">
              <a:spcAft>
                <a:spcPts val="675"/>
              </a:spcAft>
            </a:pPr>
            <a:endParaRPr lang="en-GB" b="1" dirty="0">
              <a:solidFill>
                <a:srgbClr val="000000"/>
              </a:solidFill>
              <a:latin typeface="华文黑体" panose="02010600040101010101" pitchFamily="2" charset="-122"/>
              <a:ea typeface="华文黑体" panose="02010600040101010101" pitchFamily="2" charset="-122"/>
              <a:cs typeface="华文黑体" panose="02010600040101010101" pitchFamily="2" charset="-122"/>
            </a:endParaRPr>
          </a:p>
        </p:txBody>
      </p:sp>
      <p:cxnSp>
        <p:nvCxnSpPr>
          <p:cNvPr id="12" name="肘形连接符 11"/>
          <p:cNvCxnSpPr>
            <a:stCxn id="31" idx="2"/>
            <a:endCxn id="27" idx="2"/>
          </p:cNvCxnSpPr>
          <p:nvPr/>
        </p:nvCxnSpPr>
        <p:spPr>
          <a:xfrm rot="5400000" flipH="1" flipV="1">
            <a:off x="7408973" y="1444831"/>
            <a:ext cx="3654" cy="7753307"/>
          </a:xfrm>
          <a:prstGeom prst="bentConnector3">
            <a:avLst>
              <a:gd name="adj1" fmla="val -961776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流程图: 终止 13"/>
          <p:cNvSpPr/>
          <p:nvPr/>
        </p:nvSpPr>
        <p:spPr>
          <a:xfrm>
            <a:off x="6535934" y="5470454"/>
            <a:ext cx="1354455" cy="394970"/>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charset="0"/>
              </a:rPr>
              <a:t>Fluid</a:t>
            </a:r>
          </a:p>
        </p:txBody>
      </p:sp>
      <p:cxnSp>
        <p:nvCxnSpPr>
          <p:cNvPr id="16" name="肘形连接符 15"/>
          <p:cNvCxnSpPr/>
          <p:nvPr/>
        </p:nvCxnSpPr>
        <p:spPr>
          <a:xfrm rot="5400000" flipV="1">
            <a:off x="1549191" y="4126305"/>
            <a:ext cx="3175" cy="2411730"/>
          </a:xfrm>
          <a:prstGeom prst="bentConnector3">
            <a:avLst>
              <a:gd name="adj1" fmla="val 10129165"/>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流程图: 终止 16"/>
          <p:cNvSpPr/>
          <p:nvPr/>
        </p:nvSpPr>
        <p:spPr>
          <a:xfrm>
            <a:off x="862297" y="5440120"/>
            <a:ext cx="1354455" cy="394970"/>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Times New Roman" panose="02020603050405020304" charset="0"/>
              </a:rPr>
              <a:t>V2</a:t>
            </a:r>
          </a:p>
        </p:txBody>
      </p:sp>
      <p:sp>
        <p:nvSpPr>
          <p:cNvPr id="18" name="文本框 17"/>
          <p:cNvSpPr txBox="1"/>
          <p:nvPr/>
        </p:nvSpPr>
        <p:spPr>
          <a:xfrm>
            <a:off x="3193333" y="4182851"/>
            <a:ext cx="5061450" cy="461665"/>
          </a:xfrm>
          <a:prstGeom prst="rect">
            <a:avLst/>
          </a:prstGeom>
          <a:noFill/>
        </p:spPr>
        <p:txBody>
          <a:bodyPr wrap="none" rtlCol="0" anchor="t">
            <a:spAutoFit/>
          </a:bodyPr>
          <a:lstStyle/>
          <a:p>
            <a:r>
              <a:rPr lang="en-US" altLang="zh-CN" sz="2400" b="1" dirty="0">
                <a:solidFill>
                  <a:srgbClr val="CC0099"/>
                </a:solidFill>
                <a:latin typeface="微软雅黑" panose="020B0503020204020204" pitchFamily="34" charset="-122"/>
                <a:ea typeface="微软雅黑" panose="020B0503020204020204" pitchFamily="34" charset="-122"/>
                <a:sym typeface="+mn-ea"/>
              </a:rPr>
              <a:t>网址：</a:t>
            </a:r>
            <a:r>
              <a:rPr lang="en-US" altLang="zh-CN" sz="2400" b="1" dirty="0">
                <a:solidFill>
                  <a:srgbClr val="CC0099"/>
                </a:solidFill>
                <a:sym typeface="+mn-ea"/>
              </a:rPr>
              <a:t>http://www.</a:t>
            </a:r>
            <a:r>
              <a:rPr lang="zh-CN" altLang="en-US" sz="2400" b="1" dirty="0">
                <a:solidFill>
                  <a:srgbClr val="CC0099"/>
                </a:solidFill>
                <a:sym typeface="+mn-ea"/>
              </a:rPr>
              <a:t> </a:t>
            </a:r>
            <a:r>
              <a:rPr lang="en-US" altLang="zh-CN" sz="2400" b="1" dirty="0">
                <a:solidFill>
                  <a:srgbClr val="CC0099"/>
                </a:solidFill>
                <a:sym typeface="+mn-ea"/>
              </a:rPr>
              <a:t>PaddlePaddle.org</a:t>
            </a:r>
          </a:p>
        </p:txBody>
      </p:sp>
      <p:sp>
        <p:nvSpPr>
          <p:cNvPr id="15" name="Shape 96"/>
          <p:cNvSpPr>
            <a:spLocks noChangeArrowheads="1"/>
          </p:cNvSpPr>
          <p:nvPr/>
        </p:nvSpPr>
        <p:spPr bwMode="auto">
          <a:xfrm>
            <a:off x="156636" y="4928278"/>
            <a:ext cx="758825" cy="403924"/>
          </a:xfrm>
          <a:prstGeom prst="roundRect">
            <a:avLst/>
          </a:prstGeom>
          <a:solidFill>
            <a:schemeClr val="accent6"/>
          </a:solidFill>
          <a:ln>
            <a:noFill/>
          </a:ln>
        </p:spPr>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V0.10</a:t>
            </a:r>
          </a:p>
        </p:txBody>
      </p:sp>
      <p:sp>
        <p:nvSpPr>
          <p:cNvPr id="30" name="圆角矩形 29"/>
          <p:cNvSpPr/>
          <p:nvPr/>
        </p:nvSpPr>
        <p:spPr>
          <a:xfrm>
            <a:off x="3000486" y="6186934"/>
            <a:ext cx="5447144" cy="4987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CC0099"/>
                </a:solidFill>
                <a:latin typeface="微软雅黑" panose="020B0503020204020204" pitchFamily="34" charset="-122"/>
                <a:ea typeface="微软雅黑" panose="020B0503020204020204" pitchFamily="34" charset="-122"/>
              </a:rPr>
              <a:t>飞桨</a:t>
            </a:r>
            <a:r>
              <a:rPr lang="en-US" altLang="zh-CN" sz="2000" b="1" dirty="0">
                <a:solidFill>
                  <a:srgbClr val="CC0099"/>
                </a:solidFill>
                <a:latin typeface="微软雅黑" panose="020B0503020204020204" pitchFamily="34" charset="-122"/>
                <a:ea typeface="微软雅黑" panose="020B0503020204020204" pitchFamily="34" charset="-122"/>
              </a:rPr>
              <a:t>PaddlePaddle</a:t>
            </a:r>
            <a:r>
              <a:rPr lang="zh-CN" altLang="en-US" sz="2000" b="1" dirty="0">
                <a:solidFill>
                  <a:srgbClr val="CC0099"/>
                </a:solidFill>
                <a:latin typeface="微软雅黑" panose="020B0503020204020204" pitchFamily="34" charset="-122"/>
                <a:ea typeface="微软雅黑" panose="020B0503020204020204" pitchFamily="34" charset="-122"/>
              </a:rPr>
              <a:t>一直在持续更新版本！</a:t>
            </a:r>
          </a:p>
        </p:txBody>
      </p:sp>
      <p:sp>
        <p:nvSpPr>
          <p:cNvPr id="23" name="Shape 96"/>
          <p:cNvSpPr>
            <a:spLocks noChangeArrowheads="1"/>
          </p:cNvSpPr>
          <p:nvPr/>
        </p:nvSpPr>
        <p:spPr bwMode="auto">
          <a:xfrm>
            <a:off x="1116121" y="4927643"/>
            <a:ext cx="758825" cy="403924"/>
          </a:xfrm>
          <a:prstGeom prst="roundRect">
            <a:avLst/>
          </a:prstGeom>
          <a:solidFill>
            <a:schemeClr val="accent6"/>
          </a:solidFill>
          <a:ln>
            <a:noFill/>
          </a:ln>
        </p:spPr>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V0.11</a:t>
            </a:r>
          </a:p>
        </p:txBody>
      </p:sp>
      <p:sp>
        <p:nvSpPr>
          <p:cNvPr id="29" name="Shape 96"/>
          <p:cNvSpPr>
            <a:spLocks noChangeArrowheads="1"/>
          </p:cNvSpPr>
          <p:nvPr/>
        </p:nvSpPr>
        <p:spPr bwMode="auto">
          <a:xfrm>
            <a:off x="2160696" y="4923198"/>
            <a:ext cx="758825" cy="403924"/>
          </a:xfrm>
          <a:prstGeom prst="roundRect">
            <a:avLst/>
          </a:prstGeom>
          <a:solidFill>
            <a:schemeClr val="accent6"/>
          </a:solidFill>
          <a:ln>
            <a:noFill/>
          </a:ln>
        </p:spPr>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V0.12</a:t>
            </a:r>
          </a:p>
        </p:txBody>
      </p:sp>
      <p:sp>
        <p:nvSpPr>
          <p:cNvPr id="31" name="Shape 96"/>
          <p:cNvSpPr>
            <a:spLocks noChangeArrowheads="1"/>
          </p:cNvSpPr>
          <p:nvPr/>
        </p:nvSpPr>
        <p:spPr bwMode="auto">
          <a:xfrm>
            <a:off x="3154734"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V0.13</a:t>
            </a:r>
          </a:p>
        </p:txBody>
      </p:sp>
      <p:sp>
        <p:nvSpPr>
          <p:cNvPr id="32" name="Shape 96"/>
          <p:cNvSpPr>
            <a:spLocks noChangeArrowheads="1"/>
          </p:cNvSpPr>
          <p:nvPr/>
        </p:nvSpPr>
        <p:spPr bwMode="auto">
          <a:xfrm>
            <a:off x="4064734"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V0.14</a:t>
            </a:r>
          </a:p>
        </p:txBody>
      </p:sp>
      <p:sp>
        <p:nvSpPr>
          <p:cNvPr id="33" name="Shape 96"/>
          <p:cNvSpPr>
            <a:spLocks noChangeArrowheads="1"/>
          </p:cNvSpPr>
          <p:nvPr/>
        </p:nvSpPr>
        <p:spPr bwMode="auto">
          <a:xfrm>
            <a:off x="5003953"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V0.15</a:t>
            </a:r>
          </a:p>
        </p:txBody>
      </p:sp>
      <p:sp>
        <p:nvSpPr>
          <p:cNvPr id="35" name="Shape 96"/>
          <p:cNvSpPr>
            <a:spLocks noChangeArrowheads="1"/>
          </p:cNvSpPr>
          <p:nvPr/>
        </p:nvSpPr>
        <p:spPr bwMode="auto">
          <a:xfrm>
            <a:off x="5952375" y="4920023"/>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V1.0</a:t>
            </a:r>
          </a:p>
        </p:txBody>
      </p:sp>
      <p:sp>
        <p:nvSpPr>
          <p:cNvPr id="36" name="Shape 96"/>
          <p:cNvSpPr>
            <a:spLocks noChangeArrowheads="1"/>
          </p:cNvSpPr>
          <p:nvPr/>
        </p:nvSpPr>
        <p:spPr bwMode="auto">
          <a:xfrm>
            <a:off x="6945855"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V1.1</a:t>
            </a:r>
          </a:p>
        </p:txBody>
      </p:sp>
      <p:sp>
        <p:nvSpPr>
          <p:cNvPr id="37" name="Shape 96"/>
          <p:cNvSpPr>
            <a:spLocks noChangeArrowheads="1"/>
          </p:cNvSpPr>
          <p:nvPr/>
        </p:nvSpPr>
        <p:spPr bwMode="auto">
          <a:xfrm>
            <a:off x="7930463"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V1.2</a:t>
            </a:r>
          </a:p>
        </p:txBody>
      </p:sp>
      <p:sp>
        <p:nvSpPr>
          <p:cNvPr id="38" name="Shape 96"/>
          <p:cNvSpPr>
            <a:spLocks noChangeArrowheads="1"/>
          </p:cNvSpPr>
          <p:nvPr/>
        </p:nvSpPr>
        <p:spPr bwMode="auto">
          <a:xfrm>
            <a:off x="8920124" y="4930183"/>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V1.3</a:t>
            </a:r>
          </a:p>
        </p:txBody>
      </p:sp>
      <p:sp>
        <p:nvSpPr>
          <p:cNvPr id="39" name="Shape 96"/>
          <p:cNvSpPr>
            <a:spLocks noChangeArrowheads="1"/>
          </p:cNvSpPr>
          <p:nvPr/>
        </p:nvSpPr>
        <p:spPr bwMode="auto">
          <a:xfrm>
            <a:off x="9962422" y="4919388"/>
            <a:ext cx="758825" cy="403924"/>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p>
            <a:pPr algn="ctr">
              <a:spcBef>
                <a:spcPct val="0"/>
              </a:spcBef>
            </a:pPr>
            <a:r>
              <a:rPr lang="en-US" altLang="zh-CN"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V1.4</a:t>
            </a:r>
          </a:p>
        </p:txBody>
      </p:sp>
      <p:sp>
        <p:nvSpPr>
          <p:cNvPr id="27" name="Shape 96"/>
          <p:cNvSpPr>
            <a:spLocks noChangeArrowheads="1"/>
          </p:cNvSpPr>
          <p:nvPr/>
        </p:nvSpPr>
        <p:spPr bwMode="auto">
          <a:xfrm>
            <a:off x="10908041" y="4915734"/>
            <a:ext cx="758825" cy="403924"/>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p>
            <a:pPr algn="ctr">
              <a:spcBef>
                <a:spcPct val="0"/>
              </a:spcBef>
            </a:pPr>
            <a:r>
              <a:rPr lang="en-US" altLang="zh-CN"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V1.5</a:t>
            </a:r>
          </a:p>
        </p:txBody>
      </p:sp>
      <p:sp>
        <p:nvSpPr>
          <p:cNvPr id="41" name="云形标注 40"/>
          <p:cNvSpPr/>
          <p:nvPr/>
        </p:nvSpPr>
        <p:spPr>
          <a:xfrm>
            <a:off x="9069415" y="3843444"/>
            <a:ext cx="2866935" cy="685357"/>
          </a:xfrm>
          <a:prstGeom prst="cloudCallout">
            <a:avLst>
              <a:gd name="adj1" fmla="val 26461"/>
              <a:gd name="adj2" fmla="val 10169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b="1" dirty="0">
                <a:solidFill>
                  <a:srgbClr val="7030A0"/>
                </a:solidFill>
                <a:latin typeface="微软雅黑" panose="020B0503020204020204" pitchFamily="34" charset="-122"/>
                <a:ea typeface="微软雅黑" panose="020B0503020204020204" pitchFamily="34" charset="-122"/>
              </a:rPr>
              <a:t>7</a:t>
            </a:r>
            <a:r>
              <a:rPr lang="zh-CN" altLang="en-US" sz="2400" b="1" dirty="0">
                <a:solidFill>
                  <a:srgbClr val="7030A0"/>
                </a:solidFill>
                <a:latin typeface="微软雅黑" panose="020B0503020204020204" pitchFamily="34" charset="-122"/>
                <a:ea typeface="微软雅黑" panose="020B0503020204020204" pitchFamily="34" charset="-122"/>
              </a:rPr>
              <a:t>月</a:t>
            </a:r>
            <a:r>
              <a:rPr lang="en-US" altLang="zh-CN" sz="2400" b="1" dirty="0">
                <a:solidFill>
                  <a:srgbClr val="7030A0"/>
                </a:solidFill>
                <a:latin typeface="微软雅黑" panose="020B0503020204020204" pitchFamily="34" charset="-122"/>
                <a:ea typeface="微软雅黑" panose="020B0503020204020204" pitchFamily="34" charset="-122"/>
              </a:rPr>
              <a:t>1</a:t>
            </a:r>
            <a:r>
              <a:rPr lang="zh-CN" altLang="en-US" sz="2400" b="1" dirty="0">
                <a:solidFill>
                  <a:srgbClr val="7030A0"/>
                </a:solidFill>
                <a:latin typeface="微软雅黑" panose="020B0503020204020204" pitchFamily="34" charset="-122"/>
                <a:ea typeface="微软雅黑" panose="020B0503020204020204" pitchFamily="34" charset="-122"/>
              </a:rPr>
              <a:t>日发布！</a:t>
            </a:r>
          </a:p>
        </p:txBody>
      </p:sp>
    </p:spTree>
    <p:extLst>
      <p:ext uri="{BB962C8B-B14F-4D97-AF65-F5344CB8AC3E}">
        <p14:creationId xmlns:p14="http://schemas.microsoft.com/office/powerpoint/2010/main" val="2338835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6179820"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飞桨</a:t>
            </a:r>
            <a:r>
              <a:rPr kumimoji="1" lang="en-US" altLang="zh-CN" sz="3600" b="1" dirty="0">
                <a:latin typeface="微软雅黑" panose="020B0503020204020204" pitchFamily="34" charset="-122"/>
                <a:ea typeface="微软雅黑" panose="020B0503020204020204" pitchFamily="34" charset="-122"/>
              </a:rPr>
              <a:t>PaddlePaddle</a:t>
            </a:r>
            <a:r>
              <a:rPr kumimoji="1" lang="zh-CN" altLang="en-US" sz="3600" b="1" dirty="0">
                <a:latin typeface="微软雅黑" panose="020B0503020204020204" pitchFamily="34" charset="-122"/>
                <a:ea typeface="微软雅黑" panose="020B0503020204020204" pitchFamily="34" charset="-122"/>
              </a:rPr>
              <a:t>全景</a:t>
            </a:r>
          </a:p>
        </p:txBody>
      </p:sp>
      <p:grpSp>
        <p:nvGrpSpPr>
          <p:cNvPr id="2" name="组合 1"/>
          <p:cNvGrpSpPr/>
          <p:nvPr/>
        </p:nvGrpSpPr>
        <p:grpSpPr>
          <a:xfrm>
            <a:off x="630457" y="2372667"/>
            <a:ext cx="10833593" cy="4343443"/>
            <a:chOff x="635635" y="2957314"/>
            <a:chExt cx="7690014" cy="3076970"/>
          </a:xfrm>
        </p:grpSpPr>
        <p:sp>
          <p:nvSpPr>
            <p:cNvPr id="6" name="矩形 45"/>
            <p:cNvSpPr/>
            <p:nvPr/>
          </p:nvSpPr>
          <p:spPr>
            <a:xfrm>
              <a:off x="3781893" y="2959968"/>
              <a:ext cx="2197612" cy="553841"/>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72"/>
            <p:cNvSpPr/>
            <p:nvPr/>
          </p:nvSpPr>
          <p:spPr>
            <a:xfrm>
              <a:off x="5002189" y="5638758"/>
              <a:ext cx="779075" cy="389074"/>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53"/>
            <p:cNvSpPr/>
            <p:nvPr/>
          </p:nvSpPr>
          <p:spPr>
            <a:xfrm>
              <a:off x="5830871" y="5629063"/>
              <a:ext cx="779076" cy="398769"/>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54"/>
            <p:cNvSpPr/>
            <p:nvPr/>
          </p:nvSpPr>
          <p:spPr>
            <a:xfrm>
              <a:off x="6650469" y="5621047"/>
              <a:ext cx="779075" cy="40678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55"/>
            <p:cNvSpPr/>
            <p:nvPr/>
          </p:nvSpPr>
          <p:spPr>
            <a:xfrm>
              <a:off x="7526029" y="5621047"/>
              <a:ext cx="740289" cy="40678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52"/>
            <p:cNvSpPr/>
            <p:nvPr/>
          </p:nvSpPr>
          <p:spPr>
            <a:xfrm>
              <a:off x="4123968" y="5632307"/>
              <a:ext cx="805232" cy="401977"/>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0F9D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59"/>
            <p:cNvSpPr/>
            <p:nvPr/>
          </p:nvSpPr>
          <p:spPr>
            <a:xfrm>
              <a:off x="1481140" y="5638177"/>
              <a:ext cx="819949" cy="390236"/>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0"/>
            <p:cNvSpPr/>
            <p:nvPr/>
          </p:nvSpPr>
          <p:spPr>
            <a:xfrm>
              <a:off x="2355987" y="5638177"/>
              <a:ext cx="819949" cy="390236"/>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43"/>
            <p:cNvSpPr/>
            <p:nvPr/>
          </p:nvSpPr>
          <p:spPr>
            <a:xfrm>
              <a:off x="3247303" y="4740590"/>
              <a:ext cx="1681898" cy="36956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44"/>
            <p:cNvSpPr/>
            <p:nvPr/>
          </p:nvSpPr>
          <p:spPr>
            <a:xfrm>
              <a:off x="5012380" y="4742481"/>
              <a:ext cx="1597568" cy="36956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42"/>
            <p:cNvSpPr/>
            <p:nvPr/>
          </p:nvSpPr>
          <p:spPr>
            <a:xfrm>
              <a:off x="1481141" y="4742481"/>
              <a:ext cx="1694796" cy="36956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71"/>
            <p:cNvSpPr/>
            <p:nvPr/>
          </p:nvSpPr>
          <p:spPr>
            <a:xfrm>
              <a:off x="3241666" y="5632307"/>
              <a:ext cx="824315" cy="401977"/>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D966"/>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7"/>
            <p:cNvSpPr/>
            <p:nvPr/>
          </p:nvSpPr>
          <p:spPr>
            <a:xfrm>
              <a:off x="1481140" y="5187581"/>
              <a:ext cx="1694797" cy="369565"/>
            </a:xfrm>
            <a:prstGeom prst="rect">
              <a:avLst/>
            </a:prstGeom>
            <a:solidFill>
              <a:srgbClr val="3259CA"/>
            </a:solidFill>
            <a:ln w="12700">
              <a:noFill/>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70"/>
            <p:cNvSpPr/>
            <p:nvPr/>
          </p:nvSpPr>
          <p:spPr>
            <a:xfrm>
              <a:off x="5000530" y="5187581"/>
              <a:ext cx="3260382" cy="369565"/>
            </a:xfrm>
            <a:prstGeom prst="rect">
              <a:avLst/>
            </a:prstGeom>
            <a:solidFill>
              <a:srgbClr val="3259CA"/>
            </a:solidFill>
            <a:ln w="12700">
              <a:noFill/>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9"/>
            <p:cNvSpPr/>
            <p:nvPr/>
          </p:nvSpPr>
          <p:spPr>
            <a:xfrm>
              <a:off x="3240836" y="5187581"/>
              <a:ext cx="1694797" cy="369565"/>
            </a:xfrm>
            <a:prstGeom prst="rect">
              <a:avLst/>
            </a:prstGeom>
            <a:solidFill>
              <a:srgbClr val="3259CA"/>
            </a:solidFill>
            <a:ln w="12700">
              <a:noFill/>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p:cNvSpPr/>
            <p:nvPr/>
          </p:nvSpPr>
          <p:spPr>
            <a:xfrm>
              <a:off x="1481140" y="4300619"/>
              <a:ext cx="6779774" cy="369565"/>
            </a:xfrm>
            <a:prstGeom prst="rect">
              <a:avLst/>
            </a:prstGeom>
            <a:solidFill>
              <a:srgbClr val="3259CA"/>
            </a:solidFill>
            <a:ln w="12700">
              <a:solidFill>
                <a:srgbClr val="16227B"/>
              </a:solidFill>
              <a:miter lim="400000"/>
            </a:ln>
          </p:spPr>
          <p:txBody>
            <a:bodyPr lIns="12905" tIns="12905" rIns="12905" bIns="12905" anchor="ctr"/>
            <a:lstStyle/>
            <a:p>
              <a:pPr algn="ctr" defTabSz="247941">
                <a:lnSpc>
                  <a:spcPct val="120000"/>
                </a:lnSpc>
                <a:defRPr sz="4400" b="0">
                  <a:solidFill>
                    <a:srgbClr val="FFFFFF"/>
                  </a:solidFill>
                </a:defRPr>
              </a:pPr>
              <a:endParaRPr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模型库"/>
            <p:cNvSpPr txBox="1"/>
            <p:nvPr/>
          </p:nvSpPr>
          <p:spPr>
            <a:xfrm>
              <a:off x="1481140" y="4257968"/>
              <a:ext cx="6779774" cy="454867"/>
            </a:xfrm>
            <a:prstGeom prst="rect">
              <a:avLst/>
            </a:prstGeom>
            <a:ln w="3175">
              <a:miter lim="400000"/>
            </a:ln>
            <a:extLst>
              <a:ext uri="{C572A759-6A51-4108-AA02-DFA0A04FC94B}">
                <ma14:wrappingTextBoxFlag xmlns:ma14="http://schemas.microsoft.com/office/mac/drawingml/2011/main" xmlns="" val="1"/>
              </a:ext>
            </a:extLst>
          </p:spPr>
          <p:txBody>
            <a:bodyPr lIns="12905" tIns="12905" rIns="12905" bIns="12905" anchor="ctr"/>
            <a:lstStyle>
              <a:lvl1pPr defTabSz="743959">
                <a:defRPr sz="3400" b="0" spc="680">
                  <a:solidFill>
                    <a:srgbClr val="FFFFFF"/>
                  </a:solidFill>
                  <a:latin typeface="PingFang SC Regular"/>
                  <a:ea typeface="PingFang SC Regular"/>
                  <a:cs typeface="PingFang SC Regular"/>
                  <a:sym typeface="PingFang SC Regular"/>
                </a:defRPr>
              </a:lvl1pPr>
            </a:lstStyle>
            <a:p>
              <a:pPr algn="ctr">
                <a:lnSpc>
                  <a:spcPct val="120000"/>
                </a:lnSpc>
              </a:pPr>
              <a:r>
                <a:rPr sz="1400" spc="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模型库</a:t>
              </a:r>
            </a:p>
          </p:txBody>
        </p:sp>
        <p:sp>
          <p:nvSpPr>
            <p:cNvPr id="24" name="矩形 61"/>
            <p:cNvSpPr/>
            <p:nvPr/>
          </p:nvSpPr>
          <p:spPr>
            <a:xfrm>
              <a:off x="635635" y="2959462"/>
              <a:ext cx="778581" cy="554347"/>
            </a:xfrm>
            <a:prstGeom prst="rect">
              <a:avLst/>
            </a:prstGeom>
            <a:solidFill>
              <a:srgbClr val="13255C"/>
            </a:solidFill>
            <a:ln w="12700">
              <a:miter lim="400000"/>
            </a:ln>
          </p:spPr>
          <p:txBody>
            <a:bodyPr lIns="12905" tIns="12905" rIns="12905" bIns="12905" anchor="ctr"/>
            <a:lstStyle/>
            <a:p>
              <a:pPr algn="ctr">
                <a:lnSpc>
                  <a:spcPct val="120000"/>
                </a:lnSpc>
                <a:defRPr sz="3000" b="0">
                  <a:solidFill>
                    <a:srgbClr val="FFFFFF"/>
                  </a:solidFill>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0"/>
            <p:cNvSpPr/>
            <p:nvPr/>
          </p:nvSpPr>
          <p:spPr>
            <a:xfrm>
              <a:off x="635635" y="3593335"/>
              <a:ext cx="778581" cy="620111"/>
            </a:xfrm>
            <a:prstGeom prst="rect">
              <a:avLst/>
            </a:prstGeom>
            <a:solidFill>
              <a:srgbClr val="13255C"/>
            </a:solidFill>
            <a:ln w="12700">
              <a:miter lim="400000"/>
            </a:ln>
          </p:spPr>
          <p:txBody>
            <a:bodyPr lIns="12905" tIns="12905" rIns="12905" bIns="12905" anchor="ctr"/>
            <a:lstStyle/>
            <a:p>
              <a:pPr algn="ctr">
                <a:lnSpc>
                  <a:spcPct val="120000"/>
                </a:lnSpc>
                <a:defRPr sz="3000" b="0">
                  <a:solidFill>
                    <a:srgbClr val="FFFFFF"/>
                  </a:solidFill>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58"/>
            <p:cNvSpPr/>
            <p:nvPr/>
          </p:nvSpPr>
          <p:spPr>
            <a:xfrm>
              <a:off x="635635" y="4292972"/>
              <a:ext cx="778581" cy="1732024"/>
            </a:xfrm>
            <a:prstGeom prst="rect">
              <a:avLst/>
            </a:prstGeom>
            <a:solidFill>
              <a:srgbClr val="13255C"/>
            </a:solidFill>
            <a:ln w="12700">
              <a:noFill/>
              <a:miter lim="400000"/>
            </a:ln>
          </p:spPr>
          <p:txBody>
            <a:bodyPr lIns="12905" tIns="12905" rIns="12905" bIns="12905" anchor="ctr"/>
            <a:lstStyle/>
            <a:p>
              <a:pPr algn="ctr">
                <a:lnSpc>
                  <a:spcPct val="120000"/>
                </a:lnSpc>
                <a:defRPr sz="3000" b="0">
                  <a:solidFill>
                    <a:srgbClr val="FFFFFF"/>
                  </a:solidFill>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155"/>
            <p:cNvSpPr/>
            <p:nvPr/>
          </p:nvSpPr>
          <p:spPr>
            <a:xfrm>
              <a:off x="1481142" y="2961207"/>
              <a:ext cx="2216956" cy="553841"/>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49"/>
            <p:cNvSpPr/>
            <p:nvPr/>
          </p:nvSpPr>
          <p:spPr>
            <a:xfrm>
              <a:off x="6042096" y="3593781"/>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48"/>
            <p:cNvSpPr/>
            <p:nvPr/>
          </p:nvSpPr>
          <p:spPr>
            <a:xfrm>
              <a:off x="4905632" y="3592767"/>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7"/>
            <p:cNvSpPr/>
            <p:nvPr/>
          </p:nvSpPr>
          <p:spPr>
            <a:xfrm>
              <a:off x="3767993" y="3592313"/>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46"/>
            <p:cNvSpPr/>
            <p:nvPr/>
          </p:nvSpPr>
          <p:spPr>
            <a:xfrm>
              <a:off x="2629669" y="3583535"/>
              <a:ext cx="1080000" cy="631782"/>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D966"/>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147"/>
            <p:cNvSpPr/>
            <p:nvPr/>
          </p:nvSpPr>
          <p:spPr>
            <a:xfrm>
              <a:off x="1492715" y="3592767"/>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p:cNvSpPr txBox="1"/>
            <p:nvPr/>
          </p:nvSpPr>
          <p:spPr>
            <a:xfrm>
              <a:off x="1707233" y="5168398"/>
              <a:ext cx="1242611" cy="40793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spc="300">
                  <a:solidFill>
                    <a:srgbClr val="FFFFFF"/>
                  </a:solidFill>
                  <a:latin typeface="PingFang SC Regular"/>
                  <a:ea typeface="PingFang SC Regular"/>
                  <a:cs typeface="PingFang SC Regular"/>
                  <a:sym typeface="PingFang SC Regular"/>
                </a:defRPr>
              </a:lvl1pPr>
            </a:lstStyle>
            <a:p>
              <a:pPr algn="ctr">
                <a:lnSpc>
                  <a:spcPct val="120000"/>
                </a:lnSpc>
              </a:pPr>
              <a:r>
                <a:rPr sz="12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开发</a:t>
              </a:r>
              <a:endParaRPr sz="12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p:cNvSpPr txBox="1"/>
            <p:nvPr/>
          </p:nvSpPr>
          <p:spPr>
            <a:xfrm>
              <a:off x="1577912" y="5736637"/>
              <a:ext cx="588856" cy="193318"/>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动态图</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p:cNvSpPr txBox="1"/>
            <p:nvPr/>
          </p:nvSpPr>
          <p:spPr>
            <a:xfrm>
              <a:off x="2463590" y="5718566"/>
              <a:ext cx="588856" cy="229459"/>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静态图</a:t>
              </a:r>
            </a:p>
          </p:txBody>
        </p:sp>
        <p:sp>
          <p:nvSpPr>
            <p:cNvPr id="36" name="矩形"/>
            <p:cNvSpPr txBox="1"/>
            <p:nvPr/>
          </p:nvSpPr>
          <p:spPr>
            <a:xfrm>
              <a:off x="3466928" y="5168398"/>
              <a:ext cx="1242611" cy="40793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spc="300">
                  <a:solidFill>
                    <a:srgbClr val="FFFFFF"/>
                  </a:solidFill>
                  <a:latin typeface="PingFang SC Regular"/>
                  <a:ea typeface="PingFang SC Regular"/>
                  <a:cs typeface="PingFang SC Regular"/>
                  <a:sym typeface="PingFang SC Regular"/>
                </a:defRPr>
              </a:lvl1pPr>
            </a:lstStyle>
            <a:p>
              <a:pPr algn="ctr">
                <a:lnSpc>
                  <a:spcPct val="120000"/>
                </a:lnSpc>
              </a:pPr>
              <a:r>
                <a:rPr sz="1200" spc="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训练</a:t>
              </a:r>
            </a:p>
          </p:txBody>
        </p:sp>
        <p:sp>
          <p:nvSpPr>
            <p:cNvPr id="37" name="矩形"/>
            <p:cNvSpPr txBox="1"/>
            <p:nvPr/>
          </p:nvSpPr>
          <p:spPr>
            <a:xfrm>
              <a:off x="3260207" y="5671662"/>
              <a:ext cx="787231"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大规模</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分布式训练</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p:cNvSpPr txBox="1"/>
            <p:nvPr/>
          </p:nvSpPr>
          <p:spPr>
            <a:xfrm>
              <a:off x="4137046" y="5660062"/>
              <a:ext cx="779076" cy="346468"/>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a:defRPr sz="3000" b="0" spc="187">
                  <a:solidFill>
                    <a:srgbClr val="FFFFFF"/>
                  </a:solidFill>
                  <a:latin typeface="PingFang SC Regular"/>
                  <a:ea typeface="PingFang SC Regular"/>
                  <a:cs typeface="PingFang SC Regular"/>
                  <a:sym typeface="PingFang SC Regular"/>
                </a:defRPr>
              </a:lvl1pPr>
            </a:lstStyle>
            <a:p>
              <a:pPr algn="ctr">
                <a:lnSpc>
                  <a:spcPct val="120000"/>
                </a:lnSpc>
              </a:pPr>
              <a:r>
                <a:rPr sz="12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工业级</a:t>
              </a:r>
              <a:endParaRPr lang="en-US" altLang="zh-CN" sz="12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0000"/>
                </a:lnSpc>
              </a:pPr>
              <a:r>
                <a:rPr sz="12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数据处理</a:t>
              </a:r>
              <a:endParaRPr sz="12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p:cNvSpPr txBox="1"/>
            <p:nvPr/>
          </p:nvSpPr>
          <p:spPr>
            <a:xfrm>
              <a:off x="6009416" y="5168397"/>
              <a:ext cx="1242611" cy="40793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spc="300">
                  <a:solidFill>
                    <a:srgbClr val="FFFFFF"/>
                  </a:solidFill>
                  <a:latin typeface="PingFang SC Regular"/>
                  <a:ea typeface="PingFang SC Regular"/>
                  <a:cs typeface="PingFang SC Regular"/>
                  <a:sym typeface="PingFang SC Regular"/>
                </a:defRPr>
              </a:lvl1pPr>
            </a:lstStyle>
            <a:p>
              <a:pPr algn="ctr">
                <a:lnSpc>
                  <a:spcPct val="120000"/>
                </a:lnSpc>
              </a:pPr>
              <a:r>
                <a:rPr sz="1200" spc="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预测</a:t>
              </a:r>
            </a:p>
          </p:txBody>
        </p:sp>
        <p:sp>
          <p:nvSpPr>
            <p:cNvPr id="40" name="矩形"/>
            <p:cNvSpPr txBox="1"/>
            <p:nvPr/>
          </p:nvSpPr>
          <p:spPr>
            <a:xfrm>
              <a:off x="4983977" y="5632307"/>
              <a:ext cx="809617" cy="38577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 Serving</a:t>
              </a:r>
            </a:p>
          </p:txBody>
        </p:sp>
        <p:sp>
          <p:nvSpPr>
            <p:cNvPr id="41" name="矩形"/>
            <p:cNvSpPr txBox="1"/>
            <p:nvPr/>
          </p:nvSpPr>
          <p:spPr>
            <a:xfrm>
              <a:off x="5801126" y="5609880"/>
              <a:ext cx="850464" cy="408200"/>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 Mobile</a:t>
              </a:r>
            </a:p>
          </p:txBody>
        </p:sp>
        <p:sp>
          <p:nvSpPr>
            <p:cNvPr id="42" name="矩形"/>
            <p:cNvSpPr txBox="1"/>
            <p:nvPr/>
          </p:nvSpPr>
          <p:spPr>
            <a:xfrm>
              <a:off x="6688800" y="5654554"/>
              <a:ext cx="702415" cy="34037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PaddleSlim</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矩形"/>
            <p:cNvSpPr txBox="1"/>
            <p:nvPr/>
          </p:nvSpPr>
          <p:spPr>
            <a:xfrm>
              <a:off x="7523515" y="5691756"/>
              <a:ext cx="711231" cy="238400"/>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安全与加密</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矩形"/>
            <p:cNvSpPr txBox="1"/>
            <p:nvPr/>
          </p:nvSpPr>
          <p:spPr>
            <a:xfrm>
              <a:off x="1852972" y="4740369"/>
              <a:ext cx="949938"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PaddleRec</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p:cNvSpPr txBox="1"/>
            <p:nvPr/>
          </p:nvSpPr>
          <p:spPr>
            <a:xfrm>
              <a:off x="3616878" y="4763518"/>
              <a:ext cx="942709"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PaddleNLP</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p:cNvSpPr txBox="1"/>
            <p:nvPr/>
          </p:nvSpPr>
          <p:spPr>
            <a:xfrm>
              <a:off x="5359510" y="4778982"/>
              <a:ext cx="895442"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PaddleCV</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文本框 3"/>
            <p:cNvSpPr txBox="1"/>
            <p:nvPr/>
          </p:nvSpPr>
          <p:spPr>
            <a:xfrm>
              <a:off x="674712" y="5044254"/>
              <a:ext cx="711231" cy="229459"/>
            </a:xfrm>
            <a:prstGeom prst="rect">
              <a:avLst/>
            </a:prstGeom>
            <a:ln w="3175">
              <a:miter lim="400000"/>
            </a:ln>
            <a:extLst>
              <a:ext uri="{C572A759-6A51-4108-AA02-DFA0A04FC94B}">
                <ma14:wrappingTextBoxFlag xmlns:ma14="http://schemas.microsoft.com/office/mac/drawingml/2011/main" xmlns="" val="1"/>
              </a:ext>
            </a:extLst>
          </p:spPr>
          <p:txBody>
            <a:bodyPr lIns="12905" tIns="12905" rIns="12905" bIns="12905"/>
            <a:lstStyle>
              <a:lvl1pPr>
                <a:defRPr sz="3600" b="0" spc="180">
                  <a:solidFill>
                    <a:srgbClr val="FFFFFF"/>
                  </a:solidFill>
                  <a:latin typeface="PingFang SC Regular"/>
                  <a:ea typeface="PingFang SC Regular"/>
                  <a:cs typeface="PingFang SC Regular"/>
                  <a:sym typeface="PingFang SC Regular"/>
                </a:defRPr>
              </a:lvl1pPr>
            </a:lstStyle>
            <a:p>
              <a:pPr algn="ctr">
                <a:lnSpc>
                  <a:spcPct val="120000"/>
                </a:lnSpc>
              </a:pPr>
              <a:r>
                <a:rPr sz="14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核心框架</a:t>
              </a:r>
              <a:endParaRPr sz="14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文本框 128"/>
            <p:cNvSpPr txBox="1"/>
            <p:nvPr/>
          </p:nvSpPr>
          <p:spPr>
            <a:xfrm>
              <a:off x="659324" y="3815992"/>
              <a:ext cx="731204" cy="229459"/>
            </a:xfrm>
            <a:prstGeom prst="rect">
              <a:avLst/>
            </a:prstGeom>
            <a:ln w="3175">
              <a:miter lim="400000"/>
            </a:ln>
            <a:extLst>
              <a:ext uri="{C572A759-6A51-4108-AA02-DFA0A04FC94B}">
                <ma14:wrappingTextBoxFlag xmlns:ma14="http://schemas.microsoft.com/office/mac/drawingml/2011/main" xmlns="" val="1"/>
              </a:ext>
            </a:extLst>
          </p:spPr>
          <p:txBody>
            <a:bodyPr lIns="12905" tIns="12905" rIns="12905" bIns="12905"/>
            <a:lstStyle>
              <a:lvl1pPr>
                <a:defRPr sz="3600" b="0" spc="180">
                  <a:solidFill>
                    <a:srgbClr val="FFFFFF"/>
                  </a:solidFill>
                  <a:latin typeface="PingFang SC Regular"/>
                  <a:ea typeface="PingFang SC Regular"/>
                  <a:cs typeface="PingFang SC Regular"/>
                  <a:sym typeface="PingFang SC Regular"/>
                </a:defRPr>
              </a:lvl1pPr>
            </a:lstStyle>
            <a:p>
              <a:pPr algn="ctr">
                <a:lnSpc>
                  <a:spcPct val="120000"/>
                </a:lnSpc>
              </a:pPr>
              <a:r>
                <a:rPr sz="14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工具组件</a:t>
              </a:r>
              <a:endParaRPr sz="14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p:cNvSpPr txBox="1"/>
            <p:nvPr/>
          </p:nvSpPr>
          <p:spPr>
            <a:xfrm>
              <a:off x="4962096" y="3653352"/>
              <a:ext cx="1004957" cy="46205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VisualDL</a:t>
              </a:r>
              <a:endParaRPr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训练可视化工具</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p:cNvSpPr txBox="1"/>
            <p:nvPr/>
          </p:nvSpPr>
          <p:spPr>
            <a:xfrm>
              <a:off x="1420775" y="3640119"/>
              <a:ext cx="1113746" cy="511651"/>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PaddleHub</a:t>
              </a:r>
              <a:endParaRPr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迁移学习</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p:cNvSpPr txBox="1"/>
            <p:nvPr/>
          </p:nvSpPr>
          <p:spPr>
            <a:xfrm>
              <a:off x="2723870" y="3655300"/>
              <a:ext cx="848769" cy="511651"/>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PARL</a:t>
              </a:r>
              <a:endParaRPr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强化学习</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p:cNvSpPr txBox="1"/>
            <p:nvPr/>
          </p:nvSpPr>
          <p:spPr>
            <a:xfrm>
              <a:off x="5983736" y="3671056"/>
              <a:ext cx="1207594" cy="4548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EDL</a:t>
              </a:r>
              <a:endParaRPr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弹性深度学习计算</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EasyDL"/>
            <p:cNvSpPr txBox="1"/>
            <p:nvPr/>
          </p:nvSpPr>
          <p:spPr>
            <a:xfrm>
              <a:off x="1808106" y="3035647"/>
              <a:ext cx="1673488" cy="401977"/>
            </a:xfrm>
            <a:prstGeom prst="rect">
              <a:avLst/>
            </a:prstGeom>
            <a:ln w="3175">
              <a:miter lim="400000"/>
            </a:ln>
            <a:extLst>
              <a:ext uri="{C572A759-6A51-4108-AA02-DFA0A04FC94B}">
                <ma14:wrappingTextBoxFlag xmlns:ma14="http://schemas.microsoft.com/office/mac/drawingml/2011/main" xmlns="" val="1"/>
              </a:ext>
            </a:extLst>
          </p:spPr>
          <p:txBody>
            <a:bodyPr lIns="10584" tIns="10584" rIns="10584" bIns="10584" anchor="ctr"/>
            <a:lstStyle/>
            <a:p>
              <a:pPr algn="ctr">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EasyDL</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零基础定制化训练和服务平台</a:t>
              </a: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54" name="EasyDL"/>
            <p:cNvSpPr txBox="1"/>
            <p:nvPr/>
          </p:nvSpPr>
          <p:spPr>
            <a:xfrm>
              <a:off x="3913905" y="3051852"/>
              <a:ext cx="1927238" cy="369565"/>
            </a:xfrm>
            <a:prstGeom prst="rect">
              <a:avLst/>
            </a:prstGeom>
            <a:ln w="3175">
              <a:miter lim="400000"/>
            </a:ln>
            <a:extLst>
              <a:ext uri="{C572A759-6A51-4108-AA02-DFA0A04FC94B}">
                <ma14:wrappingTextBoxFlag xmlns:ma14="http://schemas.microsoft.com/office/mac/drawingml/2011/main" xmlns="" val="1"/>
              </a:ext>
            </a:extLst>
          </p:spPr>
          <p:txBody>
            <a:bodyPr lIns="10584" tIns="10584" rIns="10584" bIns="10584" anchor="ctr"/>
            <a:lstStyle/>
            <a:p>
              <a:pPr algn="ctr">
                <a:lnSpc>
                  <a:spcPct val="120000"/>
                </a:lnSpc>
                <a:defRPr sz="3000" b="0" spc="150">
                  <a:solidFill>
                    <a:srgbClr val="FFFFFF"/>
                  </a:solidFill>
                  <a:latin typeface="PingFang SC Regular"/>
                  <a:ea typeface="PingFang SC Regular"/>
                  <a:cs typeface="PingFang SC Regular"/>
                  <a:sym typeface="PingFang SC Regular"/>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AI Studio</a:t>
              </a:r>
            </a:p>
            <a:p>
              <a:pPr algn="ctr">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一站式开发平台</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文本框 157"/>
            <p:cNvSpPr txBox="1"/>
            <p:nvPr/>
          </p:nvSpPr>
          <p:spPr>
            <a:xfrm>
              <a:off x="664726" y="3118927"/>
              <a:ext cx="731204" cy="238400"/>
            </a:xfrm>
            <a:prstGeom prst="rect">
              <a:avLst/>
            </a:prstGeom>
            <a:ln w="3175">
              <a:miter lim="400000"/>
            </a:ln>
            <a:extLst>
              <a:ext uri="{C572A759-6A51-4108-AA02-DFA0A04FC94B}">
                <ma14:wrappingTextBoxFlag xmlns:ma14="http://schemas.microsoft.com/office/mac/drawingml/2011/main" xmlns="" val="1"/>
              </a:ext>
            </a:extLst>
          </p:spPr>
          <p:txBody>
            <a:bodyPr lIns="12905" tIns="12905" rIns="12905" bIns="12905"/>
            <a:lstStyle>
              <a:lvl1pPr>
                <a:defRPr sz="3600" b="0" spc="180">
                  <a:solidFill>
                    <a:srgbClr val="FFFFFF"/>
                  </a:solidFill>
                  <a:latin typeface="PingFang SC Regular"/>
                  <a:ea typeface="PingFang SC Regular"/>
                  <a:cs typeface="PingFang SC Regular"/>
                  <a:sym typeface="PingFang SC Regular"/>
                </a:defRPr>
              </a:lvl1pPr>
            </a:lstStyle>
            <a:p>
              <a:pPr algn="ctr">
                <a:lnSpc>
                  <a:spcPct val="120000"/>
                </a:lnSpc>
              </a:pPr>
              <a:r>
                <a:rPr sz="14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服务平台</a:t>
              </a:r>
              <a:endParaRPr sz="14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45">
              <a:extLst>
                <a:ext uri="{FF2B5EF4-FFF2-40B4-BE49-F238E27FC236}">
                  <a16:creationId xmlns:a16="http://schemas.microsoft.com/office/drawing/2014/main" id="{7B169C28-3E07-054D-8825-1353853DA376}"/>
                </a:ext>
              </a:extLst>
            </p:cNvPr>
            <p:cNvSpPr/>
            <p:nvPr/>
          </p:nvSpPr>
          <p:spPr>
            <a:xfrm>
              <a:off x="6045992" y="2957314"/>
              <a:ext cx="2214919" cy="553841"/>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EasyDL">
              <a:extLst>
                <a:ext uri="{FF2B5EF4-FFF2-40B4-BE49-F238E27FC236}">
                  <a16:creationId xmlns:a16="http://schemas.microsoft.com/office/drawing/2014/main" id="{614F476A-55E8-9D45-9DCF-6FA7DCB90F85}"/>
                </a:ext>
              </a:extLst>
            </p:cNvPr>
            <p:cNvSpPr txBox="1"/>
            <p:nvPr/>
          </p:nvSpPr>
          <p:spPr>
            <a:xfrm>
              <a:off x="6178005" y="3049198"/>
              <a:ext cx="1927238" cy="369565"/>
            </a:xfrm>
            <a:prstGeom prst="rect">
              <a:avLst/>
            </a:prstGeom>
            <a:ln w="3175">
              <a:miter lim="400000"/>
            </a:ln>
            <a:extLst>
              <a:ext uri="{C572A759-6A51-4108-AA02-DFA0A04FC94B}">
                <ma14:wrappingTextBoxFlag xmlns:ma14="http://schemas.microsoft.com/office/mac/drawingml/2011/main" xmlns="" val="1"/>
              </a:ext>
            </a:extLst>
          </p:spPr>
          <p:txBody>
            <a:bodyPr lIns="10584" tIns="10584" rIns="10584" bIns="10584" anchor="ctr"/>
            <a:lstStyle/>
            <a:p>
              <a:pPr algn="ctr">
                <a:lnSpc>
                  <a:spcPct val="120000"/>
                </a:lnSpc>
                <a:defRPr sz="3000" b="0" spc="150">
                  <a:solidFill>
                    <a:srgbClr val="FFFFFF"/>
                  </a:solidFill>
                  <a:latin typeface="PingFang SC Regular"/>
                  <a:ea typeface="PingFang SC Regular"/>
                  <a:cs typeface="PingFang SC Regular"/>
                  <a:sym typeface="PingFang SC Regular"/>
                </a:defRPr>
              </a:pPr>
              <a:r>
                <a:rPr lang="en"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EasyEdge</a:t>
              </a:r>
              <a:endParaRPr lang="e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0000"/>
                </a:lnSpc>
                <a:defRPr sz="3000" b="0" spc="150">
                  <a:solidFill>
                    <a:srgbClr val="FFFFFF"/>
                  </a:solidFill>
                  <a:latin typeface="PingFang SC Regular"/>
                  <a:ea typeface="PingFang SC Regular"/>
                  <a:cs typeface="PingFang SC Regular"/>
                  <a:sym typeface="PingFang SC Regular"/>
                </a:defRPr>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端计算模型生成平台</a:t>
              </a:r>
            </a:p>
          </p:txBody>
        </p:sp>
        <p:sp>
          <p:nvSpPr>
            <p:cNvPr id="58" name="矩形 49">
              <a:extLst>
                <a:ext uri="{FF2B5EF4-FFF2-40B4-BE49-F238E27FC236}">
                  <a16:creationId xmlns:a16="http://schemas.microsoft.com/office/drawing/2014/main" id="{9B203120-9AE2-8D44-9152-E549609B40BD}"/>
                </a:ext>
              </a:extLst>
            </p:cNvPr>
            <p:cNvSpPr/>
            <p:nvPr/>
          </p:nvSpPr>
          <p:spPr>
            <a:xfrm>
              <a:off x="7180911" y="3590452"/>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a:extLst>
                <a:ext uri="{FF2B5EF4-FFF2-40B4-BE49-F238E27FC236}">
                  <a16:creationId xmlns:a16="http://schemas.microsoft.com/office/drawing/2014/main" id="{E0BBEDB6-D35C-334A-886F-63F6FF82C4D6}"/>
                </a:ext>
              </a:extLst>
            </p:cNvPr>
            <p:cNvSpPr txBox="1"/>
            <p:nvPr/>
          </p:nvSpPr>
          <p:spPr>
            <a:xfrm>
              <a:off x="7118055" y="3655902"/>
              <a:ext cx="1207594" cy="4548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lang="e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PGL</a:t>
              </a: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图神经网络</a:t>
              </a:r>
            </a:p>
          </p:txBody>
        </p:sp>
        <p:sp>
          <p:nvSpPr>
            <p:cNvPr id="60" name="EasyDL">
              <a:extLst>
                <a:ext uri="{FF2B5EF4-FFF2-40B4-BE49-F238E27FC236}">
                  <a16:creationId xmlns:a16="http://schemas.microsoft.com/office/drawing/2014/main" id="{85F5EACA-0EA2-EF44-83FC-1CFAA3B00B35}"/>
                </a:ext>
              </a:extLst>
            </p:cNvPr>
            <p:cNvSpPr txBox="1"/>
            <p:nvPr/>
          </p:nvSpPr>
          <p:spPr>
            <a:xfrm>
              <a:off x="3342637" y="3718140"/>
              <a:ext cx="1927238" cy="369565"/>
            </a:xfrm>
            <a:prstGeom prst="rect">
              <a:avLst/>
            </a:prstGeom>
            <a:ln w="3175">
              <a:miter lim="400000"/>
            </a:ln>
            <a:extLst>
              <a:ext uri="{C572A759-6A51-4108-AA02-DFA0A04FC94B}">
                <ma14:wrappingTextBoxFlag xmlns:ma14="http://schemas.microsoft.com/office/mac/drawingml/2011/main" xmlns="" val="1"/>
              </a:ext>
            </a:extLst>
          </p:spPr>
          <p:txBody>
            <a:bodyPr lIns="10584" tIns="10584" rIns="10584" bIns="10584" anchor="ctr"/>
            <a:lstStyle/>
            <a:p>
              <a:pPr algn="ctr">
                <a:lnSpc>
                  <a:spcPct val="120000"/>
                </a:lnSpc>
                <a:defRPr sz="3000" b="0" spc="150">
                  <a:solidFill>
                    <a:srgbClr val="FFFFFF"/>
                  </a:solidFill>
                  <a:latin typeface="PingFang SC Regular"/>
                  <a:ea typeface="PingFang SC Regular"/>
                  <a:cs typeface="PingFang SC Regular"/>
                  <a:sym typeface="PingFang SC Regular"/>
                </a:defRPr>
              </a:pPr>
              <a:r>
                <a:rPr lang="en-US" altLang="zh-Hans" sz="1200" spc="1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AutoDL</a:t>
              </a:r>
              <a:r>
                <a:rPr lang="zh-Hans" altLang="en-US" sz="1200" spc="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Hans" sz="1200" spc="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Design</a:t>
              </a:r>
            </a:p>
            <a:p>
              <a:pPr algn="ctr">
                <a:lnSpc>
                  <a:spcPct val="120000"/>
                </a:lnSpc>
                <a:defRPr sz="3000" b="0" spc="150">
                  <a:solidFill>
                    <a:srgbClr val="FFFFFF"/>
                  </a:solidFill>
                  <a:latin typeface="PingFang SC Regular"/>
                  <a:ea typeface="PingFang SC Regular"/>
                  <a:cs typeface="PingFang SC Regular"/>
                  <a:sym typeface="PingFang SC Regular"/>
                </a:defRPr>
              </a:pPr>
              <a:r>
                <a:rPr lang="zh-Hans" altLang="en-US" sz="1200" spc="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自动化网络结构设计</a:t>
              </a:r>
              <a:endParaRPr sz="1200" spc="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44">
              <a:extLst>
                <a:ext uri="{FF2B5EF4-FFF2-40B4-BE49-F238E27FC236}">
                  <a16:creationId xmlns:a16="http://schemas.microsoft.com/office/drawing/2014/main" id="{CF19FFD2-B152-5940-B2E2-9C81D63917A5}"/>
                </a:ext>
              </a:extLst>
            </p:cNvPr>
            <p:cNvSpPr/>
            <p:nvPr/>
          </p:nvSpPr>
          <p:spPr>
            <a:xfrm>
              <a:off x="6685262" y="4740369"/>
              <a:ext cx="1575649" cy="36956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a:extLst>
                <a:ext uri="{FF2B5EF4-FFF2-40B4-BE49-F238E27FC236}">
                  <a16:creationId xmlns:a16="http://schemas.microsoft.com/office/drawing/2014/main" id="{3CABBAD1-313D-E34D-A493-C50F34F983CF}"/>
                </a:ext>
              </a:extLst>
            </p:cNvPr>
            <p:cNvSpPr txBox="1"/>
            <p:nvPr/>
          </p:nvSpPr>
          <p:spPr>
            <a:xfrm>
              <a:off x="7025365" y="4763518"/>
              <a:ext cx="895442"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lang="en-US" altLang="zh-Hans"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PaddleSpeech</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3" name="文本框 62"/>
          <p:cNvSpPr txBox="1"/>
          <p:nvPr/>
        </p:nvSpPr>
        <p:spPr>
          <a:xfrm>
            <a:off x="630457" y="1300035"/>
            <a:ext cx="10346541" cy="1015663"/>
          </a:xfrm>
          <a:prstGeom prst="rect">
            <a:avLst/>
          </a:prstGeom>
          <a:noFill/>
        </p:spPr>
        <p:txBody>
          <a:bodyPr wrap="square" rtlCol="0" anchor="t">
            <a:spAutoFit/>
          </a:bodyPr>
          <a:lstStyle/>
          <a:p>
            <a:pPr indent="360045">
              <a:lnSpc>
                <a:spcPct val="150000"/>
              </a:lnSpc>
            </a:pPr>
            <a:r>
              <a:rPr lang="zh-CN" altLang="en-US" sz="2000" dirty="0">
                <a:latin typeface="微软雅黑" panose="020B0503020204020204" pitchFamily="34" charset="-122"/>
                <a:ea typeface="微软雅黑" panose="020B0503020204020204" pitchFamily="34" charset="-122"/>
              </a:rPr>
              <a:t>飞桨</a:t>
            </a:r>
            <a:r>
              <a:rPr lang="en-US" altLang="zh-CN" sz="2000" dirty="0" err="1">
                <a:latin typeface="微软雅黑" panose="020B0503020204020204" pitchFamily="34" charset="-122"/>
                <a:ea typeface="微软雅黑" panose="020B0503020204020204" pitchFamily="34" charset="-122"/>
              </a:rPr>
              <a:t>PaddlePaddle</a:t>
            </a:r>
            <a:r>
              <a:rPr lang="zh-CN" altLang="en-US" sz="2000" dirty="0">
                <a:latin typeface="微软雅黑" panose="020B0503020204020204" pitchFamily="34" charset="-122"/>
                <a:ea typeface="微软雅黑" panose="020B0503020204020204" pitchFamily="34" charset="-122"/>
              </a:rPr>
              <a:t>在深度学习框架的基础之上，还提供了一整套紧密关联、灵活组合的完整</a:t>
            </a:r>
            <a:r>
              <a:rPr lang="zh-CN" altLang="en-US" sz="2000" dirty="0">
                <a:solidFill>
                  <a:srgbClr val="FF0000"/>
                </a:solidFill>
                <a:latin typeface="微软雅黑" panose="020B0503020204020204" pitchFamily="34" charset="-122"/>
                <a:ea typeface="微软雅黑" panose="020B0503020204020204" pitchFamily="34" charset="-122"/>
              </a:rPr>
              <a:t>工具组件</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服务平台</a:t>
            </a:r>
            <a:r>
              <a:rPr lang="zh-CN" altLang="en-US" sz="2000" dirty="0">
                <a:latin typeface="微软雅黑" panose="020B0503020204020204" pitchFamily="34" charset="-122"/>
                <a:ea typeface="微软雅黑" panose="020B0503020204020204" pitchFamily="34" charset="-122"/>
              </a:rPr>
              <a:t>，有利于深度学习技术的</a:t>
            </a:r>
            <a:r>
              <a:rPr lang="zh-CN" altLang="en-US" sz="2000" dirty="0">
                <a:solidFill>
                  <a:srgbClr val="FF0000"/>
                </a:solidFill>
                <a:latin typeface="微软雅黑" panose="020B0503020204020204" pitchFamily="34" charset="-122"/>
                <a:ea typeface="微软雅黑" panose="020B0503020204020204" pitchFamily="34" charset="-122"/>
              </a:rPr>
              <a:t>应用落地</a:t>
            </a:r>
            <a:r>
              <a:rPr lang="zh-CN" altLang="en-US" sz="2000" dirty="0">
                <a:solidFill>
                  <a:srgbClr val="000000"/>
                </a:solidFill>
                <a:latin typeface="微软雅黑" panose="020B0503020204020204" pitchFamily="34" charset="-122"/>
                <a:ea typeface="微软雅黑" panose="020B0503020204020204" pitchFamily="34" charset="-122"/>
                <a:sym typeface="+mn-ea"/>
              </a:rPr>
              <a:t>。</a:t>
            </a:r>
          </a:p>
        </p:txBody>
      </p:sp>
    </p:spTree>
    <p:extLst>
      <p:ext uri="{BB962C8B-B14F-4D97-AF65-F5344CB8AC3E}">
        <p14:creationId xmlns:p14="http://schemas.microsoft.com/office/powerpoint/2010/main" val="285553471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TotalTime>
  <Words>5484</Words>
  <Application>Microsoft Office PowerPoint</Application>
  <PresentationFormat>宽屏</PresentationFormat>
  <Paragraphs>991</Paragraphs>
  <Slides>77</Slides>
  <Notes>26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77</vt:i4>
      </vt:variant>
    </vt:vector>
  </HeadingPairs>
  <TitlesOfParts>
    <vt:vector size="96" baseType="lpstr">
      <vt:lpstr>Arial Unicode MS</vt:lpstr>
      <vt:lpstr>Kaiti SC</vt:lpstr>
      <vt:lpstr>黑体</vt:lpstr>
      <vt:lpstr>华文黑体</vt:lpstr>
      <vt:lpstr>华文楷体</vt:lpstr>
      <vt:lpstr>华文新魏</vt:lpstr>
      <vt:lpstr>宋体</vt:lpstr>
      <vt:lpstr>微软雅黑</vt:lpstr>
      <vt:lpstr>Arial</vt:lpstr>
      <vt:lpstr>Calibri</vt:lpstr>
      <vt:lpstr>Calibri Light</vt:lpstr>
      <vt:lpstr>Cambria Math</vt:lpstr>
      <vt:lpstr>Times New Roman</vt:lpstr>
      <vt:lpstr>Wingdings</vt:lpstr>
      <vt:lpstr>Office 主题</vt:lpstr>
      <vt:lpstr>程序包</vt:lpstr>
      <vt:lpstr>方程式</vt:lpstr>
      <vt:lpstr>公式</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wenxiaoxin</dc:creator>
  <cp:lastModifiedBy>津 王</cp:lastModifiedBy>
  <cp:revision>113</cp:revision>
  <cp:lastPrinted>2018-12-20T23:53:00Z</cp:lastPrinted>
  <dcterms:created xsi:type="dcterms:W3CDTF">2018-11-24T02:26:00Z</dcterms:created>
  <dcterms:modified xsi:type="dcterms:W3CDTF">2019-10-12T08:46:21Z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2052-11.1.0.8812</vt:lpwstr>
  </property>
</Properties>
</file>